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1.xml" ContentType="application/vnd.openxmlformats-officedocument.presentationml.notesSlide+xml"/>
  <Override PartName="/ppt/notesSlides/notesSlide2.xml" ContentType="application/vnd.openxmlformats-officedocument.presentationml.notesSlide+xml"/>
  <Override PartName="/ppt/activeX/activeX3.xml" ContentType="application/vnd.ms-office.activeX+xml"/>
  <Override PartName="/ppt/activeX/activeX3.bin" ContentType="application/vnd.ms-office.activeX"/>
  <Override PartName="/ppt/notesSlides/notesSlide3.xml" ContentType="application/vnd.openxmlformats-officedocument.presentationml.notesSlide+xml"/>
  <Override PartName="/ppt/notesSlides/notesSlide4.xml" ContentType="application/vnd.openxmlformats-officedocument.presentationml.notesSlide+xml"/>
  <Override PartName="/ppt/activeX/activeX4.xml" ContentType="application/vnd.ms-office.activeX+xml"/>
  <Override PartName="/ppt/activeX/activeX4.bin" ContentType="application/vnd.ms-office.activeX"/>
  <Override PartName="/ppt/activeX/activeX5.xml" ContentType="application/vnd.ms-office.activeX+xml"/>
  <Override PartName="/ppt/activeX/activeX5.bin" ContentType="application/vnd.ms-office.activeX"/>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ctiveX/activeX6.xml" ContentType="application/vnd.ms-office.activeX+xml"/>
  <Override PartName="/ppt/activeX/activeX6.bin" ContentType="application/vnd.ms-office.activeX"/>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155"/>
  </p:notesMasterIdLst>
  <p:sldIdLst>
    <p:sldId id="256" r:id="rId2"/>
    <p:sldId id="257" r:id="rId3"/>
    <p:sldId id="261" r:id="rId4"/>
    <p:sldId id="272" r:id="rId5"/>
    <p:sldId id="266" r:id="rId6"/>
    <p:sldId id="344" r:id="rId7"/>
    <p:sldId id="276" r:id="rId8"/>
    <p:sldId id="303" r:id="rId9"/>
    <p:sldId id="307" r:id="rId10"/>
    <p:sldId id="313" r:id="rId11"/>
    <p:sldId id="284" r:id="rId12"/>
    <p:sldId id="315" r:id="rId13"/>
    <p:sldId id="345" r:id="rId14"/>
    <p:sldId id="325" r:id="rId15"/>
    <p:sldId id="365" r:id="rId16"/>
    <p:sldId id="328" r:id="rId17"/>
    <p:sldId id="332" r:id="rId18"/>
    <p:sldId id="368" r:id="rId19"/>
    <p:sldId id="369" r:id="rId20"/>
    <p:sldId id="370" r:id="rId21"/>
    <p:sldId id="371" r:id="rId22"/>
    <p:sldId id="372" r:id="rId23"/>
    <p:sldId id="373" r:id="rId24"/>
    <p:sldId id="375" r:id="rId25"/>
    <p:sldId id="376" r:id="rId26"/>
    <p:sldId id="377" r:id="rId27"/>
    <p:sldId id="378" r:id="rId28"/>
    <p:sldId id="379" r:id="rId29"/>
    <p:sldId id="380" r:id="rId30"/>
    <p:sldId id="426" r:id="rId31"/>
    <p:sldId id="381" r:id="rId32"/>
    <p:sldId id="382" r:id="rId33"/>
    <p:sldId id="383" r:id="rId34"/>
    <p:sldId id="384" r:id="rId35"/>
    <p:sldId id="386" r:id="rId36"/>
    <p:sldId id="387" r:id="rId37"/>
    <p:sldId id="388" r:id="rId38"/>
    <p:sldId id="389" r:id="rId39"/>
    <p:sldId id="390" r:id="rId40"/>
    <p:sldId id="391" r:id="rId41"/>
    <p:sldId id="427" r:id="rId42"/>
    <p:sldId id="393" r:id="rId43"/>
    <p:sldId id="394" r:id="rId44"/>
    <p:sldId id="395" r:id="rId45"/>
    <p:sldId id="396" r:id="rId46"/>
    <p:sldId id="397" r:id="rId47"/>
    <p:sldId id="398" r:id="rId48"/>
    <p:sldId id="399" r:id="rId49"/>
    <p:sldId id="400" r:id="rId50"/>
    <p:sldId id="401" r:id="rId51"/>
    <p:sldId id="402" r:id="rId52"/>
    <p:sldId id="403" r:id="rId53"/>
    <p:sldId id="404" r:id="rId54"/>
    <p:sldId id="405" r:id="rId55"/>
    <p:sldId id="428" r:id="rId56"/>
    <p:sldId id="429" r:id="rId57"/>
    <p:sldId id="430" r:id="rId58"/>
    <p:sldId id="431" r:id="rId59"/>
    <p:sldId id="432" r:id="rId60"/>
    <p:sldId id="433" r:id="rId61"/>
    <p:sldId id="434" r:id="rId62"/>
    <p:sldId id="435" r:id="rId63"/>
    <p:sldId id="436" r:id="rId64"/>
    <p:sldId id="437" r:id="rId65"/>
    <p:sldId id="438" r:id="rId66"/>
    <p:sldId id="439" r:id="rId67"/>
    <p:sldId id="440" r:id="rId68"/>
    <p:sldId id="441" r:id="rId69"/>
    <p:sldId id="442" r:id="rId70"/>
    <p:sldId id="443" r:id="rId71"/>
    <p:sldId id="444" r:id="rId72"/>
    <p:sldId id="445" r:id="rId73"/>
    <p:sldId id="446" r:id="rId74"/>
    <p:sldId id="447" r:id="rId75"/>
    <p:sldId id="448" r:id="rId76"/>
    <p:sldId id="449" r:id="rId77"/>
    <p:sldId id="450" r:id="rId78"/>
    <p:sldId id="451" r:id="rId79"/>
    <p:sldId id="452" r:id="rId80"/>
    <p:sldId id="453" r:id="rId81"/>
    <p:sldId id="454" r:id="rId82"/>
    <p:sldId id="455" r:id="rId83"/>
    <p:sldId id="456" r:id="rId84"/>
    <p:sldId id="457" r:id="rId85"/>
    <p:sldId id="458" r:id="rId86"/>
    <p:sldId id="459" r:id="rId87"/>
    <p:sldId id="460" r:id="rId88"/>
    <p:sldId id="461" r:id="rId89"/>
    <p:sldId id="462" r:id="rId90"/>
    <p:sldId id="463" r:id="rId91"/>
    <p:sldId id="471" r:id="rId92"/>
    <p:sldId id="472" r:id="rId93"/>
    <p:sldId id="473" r:id="rId94"/>
    <p:sldId id="474" r:id="rId95"/>
    <p:sldId id="475" r:id="rId96"/>
    <p:sldId id="476" r:id="rId97"/>
    <p:sldId id="477" r:id="rId98"/>
    <p:sldId id="478" r:id="rId99"/>
    <p:sldId id="479" r:id="rId100"/>
    <p:sldId id="480" r:id="rId101"/>
    <p:sldId id="481" r:id="rId102"/>
    <p:sldId id="482" r:id="rId103"/>
    <p:sldId id="483" r:id="rId104"/>
    <p:sldId id="484" r:id="rId105"/>
    <p:sldId id="485" r:id="rId106"/>
    <p:sldId id="486" r:id="rId107"/>
    <p:sldId id="487" r:id="rId108"/>
    <p:sldId id="488" r:id="rId109"/>
    <p:sldId id="489" r:id="rId110"/>
    <p:sldId id="490" r:id="rId111"/>
    <p:sldId id="491" r:id="rId112"/>
    <p:sldId id="492" r:id="rId113"/>
    <p:sldId id="493" r:id="rId114"/>
    <p:sldId id="494" r:id="rId115"/>
    <p:sldId id="495" r:id="rId116"/>
    <p:sldId id="496" r:id="rId117"/>
    <p:sldId id="497" r:id="rId118"/>
    <p:sldId id="498" r:id="rId119"/>
    <p:sldId id="499" r:id="rId120"/>
    <p:sldId id="500" r:id="rId121"/>
    <p:sldId id="501" r:id="rId122"/>
    <p:sldId id="502" r:id="rId123"/>
    <p:sldId id="503" r:id="rId124"/>
    <p:sldId id="504" r:id="rId125"/>
    <p:sldId id="505" r:id="rId126"/>
    <p:sldId id="506" r:id="rId127"/>
    <p:sldId id="507" r:id="rId128"/>
    <p:sldId id="508" r:id="rId129"/>
    <p:sldId id="509" r:id="rId130"/>
    <p:sldId id="510" r:id="rId131"/>
    <p:sldId id="511" r:id="rId132"/>
    <p:sldId id="512" r:id="rId133"/>
    <p:sldId id="513" r:id="rId134"/>
    <p:sldId id="514" r:id="rId135"/>
    <p:sldId id="515" r:id="rId136"/>
    <p:sldId id="516" r:id="rId137"/>
    <p:sldId id="517" r:id="rId138"/>
    <p:sldId id="518" r:id="rId139"/>
    <p:sldId id="519" r:id="rId140"/>
    <p:sldId id="520" r:id="rId141"/>
    <p:sldId id="521" r:id="rId142"/>
    <p:sldId id="522" r:id="rId143"/>
    <p:sldId id="523" r:id="rId144"/>
    <p:sldId id="524" r:id="rId145"/>
    <p:sldId id="525" r:id="rId146"/>
    <p:sldId id="526" r:id="rId147"/>
    <p:sldId id="527" r:id="rId148"/>
    <p:sldId id="528" r:id="rId149"/>
    <p:sldId id="529" r:id="rId150"/>
    <p:sldId id="530" r:id="rId151"/>
    <p:sldId id="531" r:id="rId152"/>
    <p:sldId id="532" r:id="rId153"/>
    <p:sldId id="533" r:id="rId154"/>
  </p:sldIdLst>
  <p:sldSz cx="9144000" cy="6858000" type="screen4x3"/>
  <p:notesSz cx="6858000" cy="9144000"/>
  <p:defaultTextStyle>
    <a:defPPr>
      <a:defRPr lang="en-US"/>
    </a:defPPr>
    <a:lvl1pPr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4" autoAdjust="0"/>
    <p:restoredTop sz="94699" autoAdjust="0"/>
  </p:normalViewPr>
  <p:slideViewPr>
    <p:cSldViewPr>
      <p:cViewPr varScale="1">
        <p:scale>
          <a:sx n="55" d="100"/>
          <a:sy n="55" d="100"/>
        </p:scale>
        <p:origin x="89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4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diagrams/_rels/data2.xml.rels><?xml version="1.0" encoding="UTF-8" standalone="yes"?>
<Relationships xmlns="http://schemas.openxmlformats.org/package/2006/relationships"><Relationship Id="rId1"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30A0AF-7EEF-4B9F-9817-7D198C2444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EBC77727-1E11-47C9-9B68-31ADFBCA0256}">
      <dgm:prSet phldrT="[文本]" custT="1"/>
      <dgm:spPr/>
      <dgm:t>
        <a:bodyPr/>
        <a:lstStyle/>
        <a:p>
          <a:r>
            <a:rPr lang="zh-CN" altLang="en-US" sz="2400" b="0" i="0" u="none" strike="noStrike" baseline="0" dirty="0" smtClean="0">
              <a:solidFill>
                <a:schemeClr val="bg1"/>
              </a:solidFill>
              <a:latin typeface="HiddenHorzOCR"/>
            </a:rPr>
            <a:t>初末态宇称必须相反</a:t>
          </a:r>
          <a:endParaRPr lang="zh-CN" altLang="en-US" sz="2400" dirty="0">
            <a:solidFill>
              <a:schemeClr val="bg1"/>
            </a:solidFill>
          </a:endParaRPr>
        </a:p>
      </dgm:t>
    </dgm:pt>
    <dgm:pt modelId="{72D5FFFB-9AAE-4933-98D7-766AD462B5B4}" type="parTrans" cxnId="{65154127-E5AE-47BF-BF63-3136A2CA3800}">
      <dgm:prSet/>
      <dgm:spPr/>
      <dgm:t>
        <a:bodyPr/>
        <a:lstStyle/>
        <a:p>
          <a:endParaRPr lang="zh-CN" altLang="en-US"/>
        </a:p>
      </dgm:t>
    </dgm:pt>
    <dgm:pt modelId="{064FCE18-B4F2-4A6B-8246-B76E77C81E41}" type="sibTrans" cxnId="{65154127-E5AE-47BF-BF63-3136A2CA3800}">
      <dgm:prSet/>
      <dgm:spPr/>
      <dgm:t>
        <a:bodyPr/>
        <a:lstStyle/>
        <a:p>
          <a:endParaRPr lang="zh-CN" altLang="en-US"/>
        </a:p>
      </dgm:t>
    </dgm:pt>
    <mc:AlternateContent xmlns:mc="http://schemas.openxmlformats.org/markup-compatibility/2006" xmlns:a14="http://schemas.microsoft.com/office/drawing/2010/main">
      <mc:Choice Requires="a14">
        <dgm:pt modelId="{C3848EF7-6AC4-4524-B158-3868DA38386C}">
          <dgm:prSet phldrT="[文本]" custT="1"/>
          <dgm:spPr/>
          <dgm:t>
            <a:bodyPr/>
            <a:lstStyle/>
            <a:p>
              <a14:m>
                <m:oMath xmlns:m="http://schemas.openxmlformats.org/officeDocument/2006/math">
                  <m:sSub>
                    <m:sSubPr>
                      <m:ctrlPr>
                        <a:rPr lang="en-US" altLang="zh-CN" sz="2000" b="0" i="1" smtClean="0">
                          <a:latin typeface="Cambria Math" panose="02040503050406030204" pitchFamily="18" charset="0"/>
                        </a:rPr>
                      </m:ctrlPr>
                    </m:sSubPr>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2</m:t>
                              </m:r>
                            </m:sub>
                          </m:sSub>
                        </m:e>
                      </m:d>
                    </m:e>
                    <m:sub>
                      <m:r>
                        <a:rPr lang="zh-CN" altLang="en-US" sz="2000" b="0" i="1" smtClean="0">
                          <a:latin typeface="Cambria Math" panose="02040503050406030204" pitchFamily="18" charset="0"/>
                        </a:rPr>
                        <m:t>初</m:t>
                      </m:r>
                    </m:sub>
                  </m:sSub>
                </m:oMath>
              </a14:m>
              <a:r>
                <a:rPr lang="zh-CN" altLang="en-US" sz="2000" dirty="0" smtClean="0"/>
                <a:t>与</a:t>
              </a:r>
              <a14:m>
                <m:oMath xmlns:m="http://schemas.openxmlformats.org/officeDocument/2006/math">
                  <m:sSub>
                    <m:sSubPr>
                      <m:ctrlPr>
                        <a:rPr lang="en-US" altLang="zh-CN" sz="2000" b="0" i="1" smtClean="0">
                          <a:latin typeface="Cambria Math" panose="02040503050406030204" pitchFamily="18" charset="0"/>
                        </a:rPr>
                      </m:ctrlPr>
                    </m:sSubPr>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2</m:t>
                              </m:r>
                            </m:sub>
                          </m:sSub>
                        </m:e>
                      </m:d>
                    </m:e>
                    <m:sub>
                      <m:r>
                        <a:rPr lang="zh-CN" altLang="en-US" sz="2000" b="0" i="1" smtClean="0">
                          <a:latin typeface="Cambria Math" panose="02040503050406030204" pitchFamily="18" charset="0"/>
                        </a:rPr>
                        <m:t>末</m:t>
                      </m:r>
                    </m:sub>
                  </m:sSub>
                </m:oMath>
              </a14:m>
              <a:r>
                <a:rPr lang="zh-CN" altLang="en-US" sz="2000" dirty="0" smtClean="0"/>
                <a:t>奇偶性相反</a:t>
              </a:r>
              <a:endParaRPr lang="zh-CN" altLang="en-US" sz="2000" dirty="0"/>
            </a:p>
          </dgm:t>
        </dgm:pt>
      </mc:Choice>
      <mc:Fallback xmlns="">
        <dgm:pt modelId="{C3848EF7-6AC4-4524-B158-3868DA38386C}">
          <dgm:prSet phldrT="[文本]" custT="1"/>
          <dgm:spPr/>
          <dgm:t>
            <a:bodyPr/>
            <a:lstStyle/>
            <a:p>
              <a:r>
                <a:rPr lang="en-US" altLang="zh-CN" sz="2000" b="0" i="0" smtClean="0">
                  <a:latin typeface="Cambria Math" panose="02040503050406030204" pitchFamily="18" charset="0"/>
                </a:rPr>
                <a:t>(𝑙_1+𝑙_2 )_</a:t>
              </a:r>
              <a:r>
                <a:rPr lang="zh-CN" altLang="en-US" sz="2000" b="0" i="0" smtClean="0">
                  <a:latin typeface="Cambria Math" panose="02040503050406030204" pitchFamily="18" charset="0"/>
                </a:rPr>
                <a:t>初</a:t>
              </a:r>
              <a:r>
                <a:rPr lang="zh-CN" altLang="en-US" sz="2000" dirty="0" smtClean="0"/>
                <a:t>与</a:t>
              </a:r>
              <a:r>
                <a:rPr lang="en-US" altLang="zh-CN" sz="2000" b="0" i="0" smtClean="0">
                  <a:latin typeface="Cambria Math" panose="02040503050406030204" pitchFamily="18" charset="0"/>
                </a:rPr>
                <a:t>(𝑙_1+𝑙_2 )</a:t>
              </a:r>
              <a:r>
                <a:rPr lang="en-US" altLang="zh-CN" sz="2000" b="0" i="0" smtClean="0">
                  <a:latin typeface="Cambria Math" panose="02040503050406030204" pitchFamily="18" charset="0"/>
                </a:rPr>
                <a:t>_</a:t>
              </a:r>
              <a:r>
                <a:rPr lang="zh-CN" altLang="en-US" sz="2000" b="0" i="0" smtClean="0">
                  <a:latin typeface="Cambria Math" panose="02040503050406030204" pitchFamily="18" charset="0"/>
                </a:rPr>
                <a:t>末</a:t>
              </a:r>
              <a:r>
                <a:rPr lang="zh-CN" altLang="en-US" sz="2000" dirty="0" smtClean="0"/>
                <a:t>奇偶性相反</a:t>
              </a:r>
              <a:endParaRPr lang="zh-CN" altLang="en-US" sz="2000" dirty="0"/>
            </a:p>
          </dgm:t>
        </dgm:pt>
      </mc:Fallback>
    </mc:AlternateContent>
    <dgm:pt modelId="{EF0DA460-A2AE-4C76-BF28-794B421954EA}" type="parTrans" cxnId="{575A455C-B263-4999-A18E-C023F1D8743B}">
      <dgm:prSet/>
      <dgm:spPr/>
      <dgm:t>
        <a:bodyPr/>
        <a:lstStyle/>
        <a:p>
          <a:endParaRPr lang="zh-CN" altLang="en-US"/>
        </a:p>
      </dgm:t>
    </dgm:pt>
    <dgm:pt modelId="{4CAFD50D-9C13-4E4E-A366-3A82DDF8B278}" type="sibTrans" cxnId="{575A455C-B263-4999-A18E-C023F1D8743B}">
      <dgm:prSet/>
      <dgm:spPr/>
      <dgm:t>
        <a:bodyPr/>
        <a:lstStyle/>
        <a:p>
          <a:endParaRPr lang="zh-CN" altLang="en-US"/>
        </a:p>
      </dgm:t>
    </dgm:pt>
    <mc:AlternateContent xmlns:mc="http://schemas.openxmlformats.org/markup-compatibility/2006" xmlns:a14="http://schemas.microsoft.com/office/drawing/2010/main">
      <mc:Choice Requires="a14">
        <dgm:pt modelId="{462739FF-4E4A-4686-9F0E-746E96D709FC}">
          <dgm:prSet phldrT="[文本]" custT="1"/>
          <dgm:spPr/>
          <dgm:t>
            <a:bodyPr/>
            <a:lstStyle/>
            <a:p>
              <a:r>
                <a:rPr lang="zh-CN" altLang="en-US" sz="2000" dirty="0" smtClean="0"/>
                <a:t>对于</a:t>
              </a:r>
              <a:r>
                <a:rPr lang="zh-CN" altLang="en-US" sz="2000" dirty="0" smtClean="0">
                  <a:solidFill>
                    <a:srgbClr val="C00000"/>
                  </a:solidFill>
                </a:rPr>
                <a:t>单电子</a:t>
              </a:r>
              <a:r>
                <a:rPr lang="zh-CN" altLang="en-US" sz="2000" dirty="0" smtClean="0"/>
                <a:t>来说，只有</a:t>
              </a:r>
              <a:r>
                <a:rPr lang="en-US" altLang="zh-CN" sz="2000" dirty="0" smtClean="0"/>
                <a:t>LS</a:t>
              </a:r>
              <a:r>
                <a:rPr lang="zh-CN" altLang="en-US" sz="2000" dirty="0" smtClean="0"/>
                <a:t>耦合，对宇称的要求结合</a:t>
              </a:r>
              <a14:m>
                <m:oMath xmlns:m="http://schemas.openxmlformats.org/officeDocument/2006/math">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=0,±1, </m:t>
                  </m:r>
                </m:oMath>
              </a14:m>
              <a:r>
                <a:rPr lang="zh-CN" altLang="en-US" sz="2000" dirty="0" smtClean="0"/>
                <a:t>有</a:t>
              </a:r>
              <a14:m>
                <m:oMath xmlns:m="http://schemas.openxmlformats.org/officeDocument/2006/math">
                  <m:r>
                    <m:rPr>
                      <m:sty m:val="p"/>
                    </m:rPr>
                    <a:rPr lang="en-US" altLang="zh-CN" sz="2000" b="0" i="0" smtClean="0">
                      <a:solidFill>
                        <a:srgbClr val="C00000"/>
                      </a:solidFill>
                      <a:latin typeface="Cambria Math" panose="02040503050406030204" pitchFamily="18" charset="0"/>
                    </a:rPr>
                    <m:t>Δ</m:t>
                  </m:r>
                  <m:r>
                    <a:rPr lang="en-US" altLang="zh-CN" sz="2000" b="0" i="1" smtClean="0">
                      <a:solidFill>
                        <a:srgbClr val="C00000"/>
                      </a:solidFill>
                      <a:latin typeface="Cambria Math" panose="02040503050406030204" pitchFamily="18" charset="0"/>
                    </a:rPr>
                    <m:t>𝐿</m:t>
                  </m:r>
                  <m:r>
                    <a:rPr lang="en-US" altLang="zh-CN" sz="2000" b="0" i="1" smtClean="0">
                      <a:solidFill>
                        <a:srgbClr val="C00000"/>
                      </a:solidFill>
                      <a:latin typeface="Cambria Math" panose="02040503050406030204" pitchFamily="18" charset="0"/>
                    </a:rPr>
                    <m:t>=±1 </m:t>
                  </m:r>
                  <m:r>
                    <a:rPr lang="zh-CN" altLang="en-US" sz="2000" b="0" i="1" smtClean="0">
                      <a:latin typeface="Cambria Math" panose="02040503050406030204" pitchFamily="18" charset="0"/>
                    </a:rPr>
                    <m:t>，</m:t>
                  </m:r>
                </m:oMath>
              </a14:m>
              <a:r>
                <a:rPr lang="zh-CN" altLang="en-US" sz="2000" dirty="0" smtClean="0"/>
                <a:t>同时自然有</a:t>
              </a:r>
              <a14:m>
                <m:oMath xmlns:m="http://schemas.openxmlformats.org/officeDocument/2006/math">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=0</m:t>
                  </m:r>
                </m:oMath>
              </a14:m>
              <a:r>
                <a:rPr lang="zh-CN" altLang="en-US" sz="2000" dirty="0" smtClean="0"/>
                <a:t>，再加上</a:t>
              </a:r>
              <a14:m>
                <m:oMath xmlns:m="http://schemas.openxmlformats.org/officeDocument/2006/math">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𝐽</m:t>
                  </m:r>
                  <m:r>
                    <a:rPr lang="en-US" altLang="zh-CN" sz="2000" b="0" i="1" smtClean="0">
                      <a:latin typeface="Cambria Math" panose="02040503050406030204" pitchFamily="18" charset="0"/>
                    </a:rPr>
                    <m:t>=0,±1</m:t>
                  </m:r>
                </m:oMath>
              </a14:m>
              <a:r>
                <a:rPr lang="zh-CN" altLang="en-US" sz="2000" dirty="0" smtClean="0"/>
                <a:t>即可</a:t>
              </a:r>
              <a:endParaRPr lang="zh-CN" altLang="en-US" sz="2000" dirty="0"/>
            </a:p>
          </dgm:t>
        </dgm:pt>
      </mc:Choice>
      <mc:Fallback xmlns="">
        <dgm:pt modelId="{462739FF-4E4A-4686-9F0E-746E96D709FC}">
          <dgm:prSet phldrT="[文本]" custT="1"/>
          <dgm:spPr/>
          <dgm:t>
            <a:bodyPr/>
            <a:lstStyle/>
            <a:p>
              <a:r>
                <a:rPr lang="zh-CN" altLang="en-US" sz="2000" dirty="0" smtClean="0"/>
                <a:t>对于</a:t>
              </a:r>
              <a:r>
                <a:rPr lang="zh-CN" altLang="en-US" sz="2000" dirty="0" smtClean="0">
                  <a:solidFill>
                    <a:srgbClr val="C00000"/>
                  </a:solidFill>
                </a:rPr>
                <a:t>单电子</a:t>
              </a:r>
              <a:r>
                <a:rPr lang="zh-CN" altLang="en-US" sz="2000" dirty="0" smtClean="0"/>
                <a:t>来说，只有</a:t>
              </a:r>
              <a:r>
                <a:rPr lang="en-US" altLang="zh-CN" sz="2000" dirty="0" smtClean="0"/>
                <a:t>LS</a:t>
              </a:r>
              <a:r>
                <a:rPr lang="zh-CN" altLang="en-US" sz="2000" dirty="0" smtClean="0"/>
                <a:t>耦合，对宇称的要求</a:t>
              </a:r>
              <a:r>
                <a:rPr lang="zh-CN" altLang="en-US" sz="2000" dirty="0" smtClean="0"/>
                <a:t>结合</a:t>
              </a:r>
              <a:r>
                <a:rPr lang="en-US" altLang="zh-CN" sz="2000" b="0" i="0" smtClean="0">
                  <a:latin typeface="Cambria Math" panose="02040503050406030204" pitchFamily="18" charset="0"/>
                </a:rPr>
                <a:t>Δ𝐿=0,±1</a:t>
              </a:r>
              <a:r>
                <a:rPr lang="en-US" altLang="zh-CN" sz="2000" b="0" i="0" smtClean="0">
                  <a:latin typeface="Cambria Math" panose="02040503050406030204" pitchFamily="18" charset="0"/>
                </a:rPr>
                <a:t>, </a:t>
              </a:r>
              <a:r>
                <a:rPr lang="zh-CN" altLang="en-US" sz="2000" dirty="0" smtClean="0"/>
                <a:t>有</a:t>
              </a:r>
              <a:r>
                <a:rPr lang="en-US" altLang="zh-CN" sz="2000" b="0" i="0" smtClean="0">
                  <a:solidFill>
                    <a:srgbClr val="C00000"/>
                  </a:solidFill>
                  <a:latin typeface="Cambria Math" panose="02040503050406030204" pitchFamily="18" charset="0"/>
                </a:rPr>
                <a:t>Δ𝐿=±1 </a:t>
              </a:r>
              <a:r>
                <a:rPr lang="zh-CN" altLang="en-US" sz="2000" b="0" i="0" smtClean="0">
                  <a:latin typeface="Cambria Math" panose="02040503050406030204" pitchFamily="18" charset="0"/>
                </a:rPr>
                <a:t>，</a:t>
              </a:r>
              <a:r>
                <a:rPr lang="zh-CN" altLang="en-US" sz="2000" dirty="0" smtClean="0"/>
                <a:t>同时自然有</a:t>
              </a:r>
              <a:r>
                <a:rPr lang="en-US" altLang="zh-CN" sz="2000" b="0" i="0" smtClean="0">
                  <a:latin typeface="Cambria Math" panose="02040503050406030204" pitchFamily="18" charset="0"/>
                </a:rPr>
                <a:t>Δ𝑆=0</a:t>
              </a:r>
              <a:r>
                <a:rPr lang="zh-CN" altLang="en-US" sz="2000" dirty="0" smtClean="0"/>
                <a:t>，再加上</a:t>
              </a:r>
              <a:r>
                <a:rPr lang="en-US" altLang="zh-CN" sz="2000" b="0" i="0" smtClean="0">
                  <a:latin typeface="Cambria Math" panose="02040503050406030204" pitchFamily="18" charset="0"/>
                </a:rPr>
                <a:t>Δ𝐽=0,±1</a:t>
              </a:r>
              <a:r>
                <a:rPr lang="zh-CN" altLang="en-US" sz="2000" dirty="0" smtClean="0"/>
                <a:t>即可</a:t>
              </a:r>
              <a:endParaRPr lang="zh-CN" altLang="en-US" sz="2000" dirty="0"/>
            </a:p>
          </dgm:t>
        </dgm:pt>
      </mc:Fallback>
    </mc:AlternateContent>
    <dgm:pt modelId="{0F22CAEC-C2B7-43C8-A1B4-9C17B925D161}" type="sibTrans" cxnId="{61F3E5D8-2D43-4F34-BF99-622AE5B307CC}">
      <dgm:prSet/>
      <dgm:spPr/>
      <dgm:t>
        <a:bodyPr/>
        <a:lstStyle/>
        <a:p>
          <a:endParaRPr lang="zh-CN" altLang="en-US"/>
        </a:p>
      </dgm:t>
    </dgm:pt>
    <dgm:pt modelId="{BD808674-3E8B-4ACD-8FD2-DFFBD984D872}" type="parTrans" cxnId="{61F3E5D8-2D43-4F34-BF99-622AE5B307CC}">
      <dgm:prSet/>
      <dgm:spPr/>
      <dgm:t>
        <a:bodyPr/>
        <a:lstStyle/>
        <a:p>
          <a:endParaRPr lang="zh-CN" altLang="en-US"/>
        </a:p>
      </dgm:t>
    </dgm:pt>
    <dgm:pt modelId="{3C5A54D2-046D-4318-B605-B45155A2D1CC}" type="pres">
      <dgm:prSet presAssocID="{AD30A0AF-7EEF-4B9F-9817-7D198C2444B0}" presName="Name0" presStyleCnt="0">
        <dgm:presLayoutVars>
          <dgm:dir/>
          <dgm:animLvl val="lvl"/>
          <dgm:resizeHandles val="exact"/>
        </dgm:presLayoutVars>
      </dgm:prSet>
      <dgm:spPr/>
      <dgm:t>
        <a:bodyPr/>
        <a:lstStyle/>
        <a:p>
          <a:endParaRPr lang="zh-CN" altLang="en-US"/>
        </a:p>
      </dgm:t>
    </dgm:pt>
    <dgm:pt modelId="{17DF9F6F-735C-4DE3-B75A-03D2AA2A2191}" type="pres">
      <dgm:prSet presAssocID="{EBC77727-1E11-47C9-9B68-31ADFBCA0256}" presName="composite" presStyleCnt="0"/>
      <dgm:spPr/>
    </dgm:pt>
    <dgm:pt modelId="{F986ED6F-AC9D-4403-860E-C2351C98250D}" type="pres">
      <dgm:prSet presAssocID="{EBC77727-1E11-47C9-9B68-31ADFBCA0256}" presName="parTx" presStyleLbl="alignNode1" presStyleIdx="0" presStyleCnt="1" custLinFactNeighborX="-1923" custLinFactNeighborY="-2086">
        <dgm:presLayoutVars>
          <dgm:chMax val="0"/>
          <dgm:chPref val="0"/>
          <dgm:bulletEnabled val="1"/>
        </dgm:presLayoutVars>
      </dgm:prSet>
      <dgm:spPr/>
      <dgm:t>
        <a:bodyPr/>
        <a:lstStyle/>
        <a:p>
          <a:endParaRPr lang="zh-CN" altLang="en-US"/>
        </a:p>
      </dgm:t>
    </dgm:pt>
    <dgm:pt modelId="{371AC2E1-D40C-4115-B302-C82A4FC983D5}" type="pres">
      <dgm:prSet presAssocID="{EBC77727-1E11-47C9-9B68-31ADFBCA0256}" presName="desTx" presStyleLbl="alignAccFollowNode1" presStyleIdx="0" presStyleCnt="1" custScaleY="100000" custLinFactX="-48287" custLinFactY="27591" custLinFactNeighborX="-100000" custLinFactNeighborY="100000">
        <dgm:presLayoutVars>
          <dgm:bulletEnabled val="1"/>
        </dgm:presLayoutVars>
      </dgm:prSet>
      <dgm:spPr/>
      <dgm:t>
        <a:bodyPr/>
        <a:lstStyle/>
        <a:p>
          <a:endParaRPr lang="zh-CN" altLang="en-US"/>
        </a:p>
      </dgm:t>
    </dgm:pt>
  </dgm:ptLst>
  <dgm:cxnLst>
    <dgm:cxn modelId="{61F3E5D8-2D43-4F34-BF99-622AE5B307CC}" srcId="{EBC77727-1E11-47C9-9B68-31ADFBCA0256}" destId="{462739FF-4E4A-4686-9F0E-746E96D709FC}" srcOrd="1" destOrd="0" parTransId="{BD808674-3E8B-4ACD-8FD2-DFFBD984D872}" sibTransId="{0F22CAEC-C2B7-43C8-A1B4-9C17B925D161}"/>
    <dgm:cxn modelId="{DC4DB59B-9D42-4404-8301-526F4EA692B6}" type="presOf" srcId="{AD30A0AF-7EEF-4B9F-9817-7D198C2444B0}" destId="{3C5A54D2-046D-4318-B605-B45155A2D1CC}" srcOrd="0" destOrd="0" presId="urn:microsoft.com/office/officeart/2005/8/layout/hList1"/>
    <dgm:cxn modelId="{65154127-E5AE-47BF-BF63-3136A2CA3800}" srcId="{AD30A0AF-7EEF-4B9F-9817-7D198C2444B0}" destId="{EBC77727-1E11-47C9-9B68-31ADFBCA0256}" srcOrd="0" destOrd="0" parTransId="{72D5FFFB-9AAE-4933-98D7-766AD462B5B4}" sibTransId="{064FCE18-B4F2-4A6B-8246-B76E77C81E41}"/>
    <dgm:cxn modelId="{DDD38E17-0A24-4155-A406-0C4815F4DC61}" type="presOf" srcId="{C3848EF7-6AC4-4524-B158-3868DA38386C}" destId="{371AC2E1-D40C-4115-B302-C82A4FC983D5}" srcOrd="0" destOrd="0" presId="urn:microsoft.com/office/officeart/2005/8/layout/hList1"/>
    <dgm:cxn modelId="{BB44E198-326C-4695-8A69-2687167DC2F3}" type="presOf" srcId="{462739FF-4E4A-4686-9F0E-746E96D709FC}" destId="{371AC2E1-D40C-4115-B302-C82A4FC983D5}" srcOrd="0" destOrd="1" presId="urn:microsoft.com/office/officeart/2005/8/layout/hList1"/>
    <dgm:cxn modelId="{575A455C-B263-4999-A18E-C023F1D8743B}" srcId="{EBC77727-1E11-47C9-9B68-31ADFBCA0256}" destId="{C3848EF7-6AC4-4524-B158-3868DA38386C}" srcOrd="0" destOrd="0" parTransId="{EF0DA460-A2AE-4C76-BF28-794B421954EA}" sibTransId="{4CAFD50D-9C13-4E4E-A366-3A82DDF8B278}"/>
    <dgm:cxn modelId="{B6F01CD3-0534-4BF7-9A50-F3ECEE483084}" type="presOf" srcId="{EBC77727-1E11-47C9-9B68-31ADFBCA0256}" destId="{F986ED6F-AC9D-4403-860E-C2351C98250D}" srcOrd="0" destOrd="0" presId="urn:microsoft.com/office/officeart/2005/8/layout/hList1"/>
    <dgm:cxn modelId="{BF3E9512-F37C-49F5-B77F-230138D29723}" type="presParOf" srcId="{3C5A54D2-046D-4318-B605-B45155A2D1CC}" destId="{17DF9F6F-735C-4DE3-B75A-03D2AA2A2191}" srcOrd="0" destOrd="0" presId="urn:microsoft.com/office/officeart/2005/8/layout/hList1"/>
    <dgm:cxn modelId="{740BBCDC-5EB8-4D61-B933-307115058D7F}" type="presParOf" srcId="{17DF9F6F-735C-4DE3-B75A-03D2AA2A2191}" destId="{F986ED6F-AC9D-4403-860E-C2351C98250D}" srcOrd="0" destOrd="0" presId="urn:microsoft.com/office/officeart/2005/8/layout/hList1"/>
    <dgm:cxn modelId="{CDDBC086-36C2-4B8F-B8C3-63B50EA9AD2C}" type="presParOf" srcId="{17DF9F6F-735C-4DE3-B75A-03D2AA2A2191}" destId="{371AC2E1-D40C-4115-B302-C82A4FC983D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30A0AF-7EEF-4B9F-9817-7D198C2444B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EBC77727-1E11-47C9-9B68-31ADFBCA0256}">
      <dgm:prSet phldrT="[文本]" custT="1"/>
      <dgm:spPr/>
      <dgm:t>
        <a:bodyPr/>
        <a:lstStyle/>
        <a:p>
          <a:r>
            <a:rPr lang="zh-CN" altLang="en-US" sz="2400" b="0" i="0" u="none" strike="noStrike" baseline="0" dirty="0" smtClean="0">
              <a:solidFill>
                <a:schemeClr val="bg1"/>
              </a:solidFill>
              <a:latin typeface="HiddenHorzOCR"/>
            </a:rPr>
            <a:t>初末态宇称必须相反</a:t>
          </a:r>
          <a:endParaRPr lang="zh-CN" altLang="en-US" sz="2400" dirty="0">
            <a:solidFill>
              <a:schemeClr val="bg1"/>
            </a:solidFill>
          </a:endParaRPr>
        </a:p>
      </dgm:t>
    </dgm:pt>
    <dgm:pt modelId="{72D5FFFB-9AAE-4933-98D7-766AD462B5B4}" type="parTrans" cxnId="{65154127-E5AE-47BF-BF63-3136A2CA3800}">
      <dgm:prSet/>
      <dgm:spPr/>
      <dgm:t>
        <a:bodyPr/>
        <a:lstStyle/>
        <a:p>
          <a:endParaRPr lang="zh-CN" altLang="en-US"/>
        </a:p>
      </dgm:t>
    </dgm:pt>
    <dgm:pt modelId="{064FCE18-B4F2-4A6B-8246-B76E77C81E41}" type="sibTrans" cxnId="{65154127-E5AE-47BF-BF63-3136A2CA3800}">
      <dgm:prSet/>
      <dgm:spPr/>
      <dgm:t>
        <a:bodyPr/>
        <a:lstStyle/>
        <a:p>
          <a:endParaRPr lang="zh-CN" altLang="en-US"/>
        </a:p>
      </dgm:t>
    </dgm:pt>
    <dgm:pt modelId="{C3848EF7-6AC4-4524-B158-3868DA38386C}">
      <dgm:prSet phldrT="[文本]" custT="1"/>
      <dgm:spPr>
        <a:blipFill rotWithShape="0">
          <a:blip xmlns:r="http://schemas.openxmlformats.org/officeDocument/2006/relationships" r:embed="rId1"/>
          <a:stretch>
            <a:fillRect l="-889"/>
          </a:stretch>
        </a:blipFill>
      </dgm:spPr>
      <dgm:t>
        <a:bodyPr/>
        <a:lstStyle/>
        <a:p>
          <a:r>
            <a:rPr lang="zh-CN" altLang="en-US">
              <a:noFill/>
            </a:rPr>
            <a:t> </a:t>
          </a:r>
        </a:p>
      </dgm:t>
    </dgm:pt>
    <dgm:pt modelId="{EF0DA460-A2AE-4C76-BF28-794B421954EA}" type="parTrans" cxnId="{575A455C-B263-4999-A18E-C023F1D8743B}">
      <dgm:prSet/>
      <dgm:spPr/>
      <dgm:t>
        <a:bodyPr/>
        <a:lstStyle/>
        <a:p>
          <a:endParaRPr lang="zh-CN" altLang="en-US"/>
        </a:p>
      </dgm:t>
    </dgm:pt>
    <dgm:pt modelId="{4CAFD50D-9C13-4E4E-A366-3A82DDF8B278}" type="sibTrans" cxnId="{575A455C-B263-4999-A18E-C023F1D8743B}">
      <dgm:prSet/>
      <dgm:spPr/>
      <dgm:t>
        <a:bodyPr/>
        <a:lstStyle/>
        <a:p>
          <a:endParaRPr lang="zh-CN" altLang="en-US"/>
        </a:p>
      </dgm:t>
    </dgm:pt>
    <dgm:pt modelId="{462739FF-4E4A-4686-9F0E-746E96D709FC}">
      <dgm:prSet phldrT="[文本]" custT="1"/>
      <dgm:spPr/>
      <dgm:t>
        <a:bodyPr/>
        <a:lstStyle/>
        <a:p>
          <a:r>
            <a:rPr lang="zh-CN" altLang="en-US">
              <a:noFill/>
            </a:rPr>
            <a:t> </a:t>
          </a:r>
        </a:p>
      </dgm:t>
    </dgm:pt>
    <dgm:pt modelId="{0F22CAEC-C2B7-43C8-A1B4-9C17B925D161}" type="sibTrans" cxnId="{61F3E5D8-2D43-4F34-BF99-622AE5B307CC}">
      <dgm:prSet/>
      <dgm:spPr/>
      <dgm:t>
        <a:bodyPr/>
        <a:lstStyle/>
        <a:p>
          <a:endParaRPr lang="zh-CN" altLang="en-US"/>
        </a:p>
      </dgm:t>
    </dgm:pt>
    <dgm:pt modelId="{BD808674-3E8B-4ACD-8FD2-DFFBD984D872}" type="parTrans" cxnId="{61F3E5D8-2D43-4F34-BF99-622AE5B307CC}">
      <dgm:prSet/>
      <dgm:spPr/>
      <dgm:t>
        <a:bodyPr/>
        <a:lstStyle/>
        <a:p>
          <a:endParaRPr lang="zh-CN" altLang="en-US"/>
        </a:p>
      </dgm:t>
    </dgm:pt>
    <dgm:pt modelId="{3C5A54D2-046D-4318-B605-B45155A2D1CC}" type="pres">
      <dgm:prSet presAssocID="{AD30A0AF-7EEF-4B9F-9817-7D198C2444B0}" presName="Name0" presStyleCnt="0">
        <dgm:presLayoutVars>
          <dgm:dir/>
          <dgm:animLvl val="lvl"/>
          <dgm:resizeHandles val="exact"/>
        </dgm:presLayoutVars>
      </dgm:prSet>
      <dgm:spPr/>
      <dgm:t>
        <a:bodyPr/>
        <a:lstStyle/>
        <a:p>
          <a:endParaRPr lang="zh-CN" altLang="en-US"/>
        </a:p>
      </dgm:t>
    </dgm:pt>
    <dgm:pt modelId="{17DF9F6F-735C-4DE3-B75A-03D2AA2A2191}" type="pres">
      <dgm:prSet presAssocID="{EBC77727-1E11-47C9-9B68-31ADFBCA0256}" presName="composite" presStyleCnt="0"/>
      <dgm:spPr/>
    </dgm:pt>
    <dgm:pt modelId="{F986ED6F-AC9D-4403-860E-C2351C98250D}" type="pres">
      <dgm:prSet presAssocID="{EBC77727-1E11-47C9-9B68-31ADFBCA0256}" presName="parTx" presStyleLbl="alignNode1" presStyleIdx="0" presStyleCnt="1" custLinFactNeighborX="-1923" custLinFactNeighborY="-2086">
        <dgm:presLayoutVars>
          <dgm:chMax val="0"/>
          <dgm:chPref val="0"/>
          <dgm:bulletEnabled val="1"/>
        </dgm:presLayoutVars>
      </dgm:prSet>
      <dgm:spPr/>
      <dgm:t>
        <a:bodyPr/>
        <a:lstStyle/>
        <a:p>
          <a:endParaRPr lang="zh-CN" altLang="en-US"/>
        </a:p>
      </dgm:t>
    </dgm:pt>
    <dgm:pt modelId="{371AC2E1-D40C-4115-B302-C82A4FC983D5}" type="pres">
      <dgm:prSet presAssocID="{EBC77727-1E11-47C9-9B68-31ADFBCA0256}" presName="desTx" presStyleLbl="alignAccFollowNode1" presStyleIdx="0" presStyleCnt="1" custScaleY="100000" custLinFactX="-48287" custLinFactY="27591" custLinFactNeighborX="-100000" custLinFactNeighborY="100000">
        <dgm:presLayoutVars>
          <dgm:bulletEnabled val="1"/>
        </dgm:presLayoutVars>
      </dgm:prSet>
      <dgm:spPr/>
      <dgm:t>
        <a:bodyPr/>
        <a:lstStyle/>
        <a:p>
          <a:endParaRPr lang="zh-CN" altLang="en-US"/>
        </a:p>
      </dgm:t>
    </dgm:pt>
  </dgm:ptLst>
  <dgm:cxnLst>
    <dgm:cxn modelId="{61F3E5D8-2D43-4F34-BF99-622AE5B307CC}" srcId="{EBC77727-1E11-47C9-9B68-31ADFBCA0256}" destId="{462739FF-4E4A-4686-9F0E-746E96D709FC}" srcOrd="1" destOrd="0" parTransId="{BD808674-3E8B-4ACD-8FD2-DFFBD984D872}" sibTransId="{0F22CAEC-C2B7-43C8-A1B4-9C17B925D161}"/>
    <dgm:cxn modelId="{FC2D8F34-9A64-4AF4-AE47-0E0F7DEC8831}" type="presOf" srcId="{AD30A0AF-7EEF-4B9F-9817-7D198C2444B0}" destId="{3C5A54D2-046D-4318-B605-B45155A2D1CC}" srcOrd="0" destOrd="0" presId="urn:microsoft.com/office/officeart/2005/8/layout/hList1"/>
    <dgm:cxn modelId="{65154127-E5AE-47BF-BF63-3136A2CA3800}" srcId="{AD30A0AF-7EEF-4B9F-9817-7D198C2444B0}" destId="{EBC77727-1E11-47C9-9B68-31ADFBCA0256}" srcOrd="0" destOrd="0" parTransId="{72D5FFFB-9AAE-4933-98D7-766AD462B5B4}" sibTransId="{064FCE18-B4F2-4A6B-8246-B76E77C81E41}"/>
    <dgm:cxn modelId="{351B3B50-F223-49E7-BE01-70F7BF6E9E66}" type="presOf" srcId="{C3848EF7-6AC4-4524-B158-3868DA38386C}" destId="{371AC2E1-D40C-4115-B302-C82A4FC983D5}" srcOrd="0" destOrd="0" presId="urn:microsoft.com/office/officeart/2005/8/layout/hList1"/>
    <dgm:cxn modelId="{C13D9407-556B-4B74-80AF-30F83A2D0237}" type="presOf" srcId="{EBC77727-1E11-47C9-9B68-31ADFBCA0256}" destId="{F986ED6F-AC9D-4403-860E-C2351C98250D}" srcOrd="0" destOrd="0" presId="urn:microsoft.com/office/officeart/2005/8/layout/hList1"/>
    <dgm:cxn modelId="{575A455C-B263-4999-A18E-C023F1D8743B}" srcId="{EBC77727-1E11-47C9-9B68-31ADFBCA0256}" destId="{C3848EF7-6AC4-4524-B158-3868DA38386C}" srcOrd="0" destOrd="0" parTransId="{EF0DA460-A2AE-4C76-BF28-794B421954EA}" sibTransId="{4CAFD50D-9C13-4E4E-A366-3A82DDF8B278}"/>
    <dgm:cxn modelId="{CF7E16AC-A3E6-4E68-8072-C81B9CC9E82A}" type="presOf" srcId="{462739FF-4E4A-4686-9F0E-746E96D709FC}" destId="{371AC2E1-D40C-4115-B302-C82A4FC983D5}" srcOrd="0" destOrd="1" presId="urn:microsoft.com/office/officeart/2005/8/layout/hList1"/>
    <dgm:cxn modelId="{6496F49A-31E7-48F3-A290-B17C86DC2744}" type="presParOf" srcId="{3C5A54D2-046D-4318-B605-B45155A2D1CC}" destId="{17DF9F6F-735C-4DE3-B75A-03D2AA2A2191}" srcOrd="0" destOrd="0" presId="urn:microsoft.com/office/officeart/2005/8/layout/hList1"/>
    <dgm:cxn modelId="{87274CC1-D382-4F34-9034-E307F1A325F6}" type="presParOf" srcId="{17DF9F6F-735C-4DE3-B75A-03D2AA2A2191}" destId="{F986ED6F-AC9D-4403-860E-C2351C98250D}" srcOrd="0" destOrd="0" presId="urn:microsoft.com/office/officeart/2005/8/layout/hList1"/>
    <dgm:cxn modelId="{EF3CC828-DBCC-4D18-98E7-5FED5EA21A26}" type="presParOf" srcId="{17DF9F6F-735C-4DE3-B75A-03D2AA2A2191}" destId="{371AC2E1-D40C-4115-B302-C82A4FC983D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6ED6F-AC9D-4403-860E-C2351C98250D}">
      <dsp:nvSpPr>
        <dsp:cNvPr id="0" name=""/>
        <dsp:cNvSpPr/>
      </dsp:nvSpPr>
      <dsp:spPr>
        <a:xfrm>
          <a:off x="0" y="0"/>
          <a:ext cx="7488832" cy="892800"/>
        </a:xfrm>
        <a:prstGeom prst="rect">
          <a:avLst/>
        </a:prstGeom>
        <a:solidFill>
          <a:schemeClr val="accen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zh-CN" altLang="en-US" sz="2400" b="0" i="0" u="none" strike="noStrike" kern="1200" baseline="0" dirty="0" smtClean="0">
              <a:solidFill>
                <a:schemeClr val="bg1"/>
              </a:solidFill>
              <a:latin typeface="HiddenHorzOCR"/>
            </a:rPr>
            <a:t>初末态宇称必须相反</a:t>
          </a:r>
          <a:endParaRPr lang="zh-CN" altLang="en-US" sz="2400" kern="1200" dirty="0">
            <a:solidFill>
              <a:schemeClr val="bg1"/>
            </a:solidFill>
          </a:endParaRPr>
        </a:p>
      </dsp:txBody>
      <dsp:txXfrm>
        <a:off x="0" y="0"/>
        <a:ext cx="7488832" cy="892800"/>
      </dsp:txXfrm>
    </dsp:sp>
    <dsp:sp modelId="{371AC2E1-D40C-4115-B302-C82A4FC983D5}">
      <dsp:nvSpPr>
        <dsp:cNvPr id="0" name=""/>
        <dsp:cNvSpPr/>
      </dsp:nvSpPr>
      <dsp:spPr>
        <a:xfrm>
          <a:off x="0" y="918878"/>
          <a:ext cx="7488832" cy="1446615"/>
        </a:xfrm>
        <a:prstGeom prst="rect">
          <a:avLst/>
        </a:prstGeom>
        <a:solidFill>
          <a:schemeClr val="accent1">
            <a:alpha val="90000"/>
            <a:tint val="40000"/>
            <a:hueOff val="0"/>
            <a:satOff val="0"/>
            <a:lumOff val="0"/>
            <a:alphaOff val="0"/>
          </a:schemeClr>
        </a:solidFill>
        <a:ln w="55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sSub>
                <m:sSubPr>
                  <m:ctrlPr>
                    <a:rPr lang="en-US" altLang="zh-CN" sz="2000" b="0" i="1" kern="1200" smtClean="0">
                      <a:latin typeface="Cambria Math" panose="02040503050406030204" pitchFamily="18" charset="0"/>
                    </a:rPr>
                  </m:ctrlPr>
                </m:sSubPr>
                <m:e>
                  <m:d>
                    <m:dPr>
                      <m:ctrlPr>
                        <a:rPr lang="en-US" altLang="zh-CN" sz="2000" b="0" i="1" kern="1200" smtClean="0">
                          <a:latin typeface="Cambria Math" panose="02040503050406030204" pitchFamily="18" charset="0"/>
                        </a:rPr>
                      </m:ctrlPr>
                    </m:dPr>
                    <m:e>
                      <m:sSub>
                        <m:sSubPr>
                          <m:ctrlPr>
                            <a:rPr lang="en-US" altLang="zh-CN" sz="2000" b="0" i="1" kern="1200" smtClean="0">
                              <a:latin typeface="Cambria Math" panose="02040503050406030204" pitchFamily="18" charset="0"/>
                            </a:rPr>
                          </m:ctrlPr>
                        </m:sSubPr>
                        <m:e>
                          <m:r>
                            <a:rPr lang="en-US" altLang="zh-CN" sz="2000" b="0" i="1" kern="1200" smtClean="0">
                              <a:latin typeface="Cambria Math" panose="02040503050406030204" pitchFamily="18" charset="0"/>
                            </a:rPr>
                            <m:t>𝑙</m:t>
                          </m:r>
                        </m:e>
                        <m:sub>
                          <m:r>
                            <a:rPr lang="en-US" altLang="zh-CN" sz="2000" b="0" i="1" kern="1200" smtClean="0">
                              <a:latin typeface="Cambria Math" panose="02040503050406030204" pitchFamily="18" charset="0"/>
                            </a:rPr>
                            <m:t>1</m:t>
                          </m:r>
                        </m:sub>
                      </m:sSub>
                      <m:r>
                        <a:rPr lang="en-US" altLang="zh-CN" sz="2000" b="0" i="1" kern="1200" smtClean="0">
                          <a:latin typeface="Cambria Math" panose="02040503050406030204" pitchFamily="18" charset="0"/>
                        </a:rPr>
                        <m:t>+</m:t>
                      </m:r>
                      <m:sSub>
                        <m:sSubPr>
                          <m:ctrlPr>
                            <a:rPr lang="en-US" altLang="zh-CN" sz="2000" b="0" i="1" kern="1200" smtClean="0">
                              <a:latin typeface="Cambria Math" panose="02040503050406030204" pitchFamily="18" charset="0"/>
                            </a:rPr>
                          </m:ctrlPr>
                        </m:sSubPr>
                        <m:e>
                          <m:r>
                            <a:rPr lang="en-US" altLang="zh-CN" sz="2000" b="0" i="1" kern="1200" smtClean="0">
                              <a:latin typeface="Cambria Math" panose="02040503050406030204" pitchFamily="18" charset="0"/>
                            </a:rPr>
                            <m:t>𝑙</m:t>
                          </m:r>
                        </m:e>
                        <m:sub>
                          <m:r>
                            <a:rPr lang="en-US" altLang="zh-CN" sz="2000" b="0" i="1" kern="1200" smtClean="0">
                              <a:latin typeface="Cambria Math" panose="02040503050406030204" pitchFamily="18" charset="0"/>
                            </a:rPr>
                            <m:t>2</m:t>
                          </m:r>
                        </m:sub>
                      </m:sSub>
                    </m:e>
                  </m:d>
                </m:e>
                <m:sub>
                  <m:r>
                    <a:rPr lang="zh-CN" altLang="en-US" sz="2000" b="0" i="1" kern="1200" smtClean="0">
                      <a:latin typeface="Cambria Math" panose="02040503050406030204" pitchFamily="18" charset="0"/>
                    </a:rPr>
                    <m:t>初</m:t>
                  </m:r>
                </m:sub>
              </m:sSub>
            </m:oMath>
          </a14:m>
          <a:r>
            <a:rPr lang="zh-CN" altLang="en-US" sz="2000" kern="1200" dirty="0" smtClean="0"/>
            <a:t>与</a:t>
          </a:r>
          <a14:m xmlns:a14="http://schemas.microsoft.com/office/drawing/2010/main">
            <m:oMath xmlns:m="http://schemas.openxmlformats.org/officeDocument/2006/math">
              <m:sSub>
                <m:sSubPr>
                  <m:ctrlPr>
                    <a:rPr lang="en-US" altLang="zh-CN" sz="2000" b="0" i="1" kern="1200" smtClean="0">
                      <a:latin typeface="Cambria Math" panose="02040503050406030204" pitchFamily="18" charset="0"/>
                    </a:rPr>
                  </m:ctrlPr>
                </m:sSubPr>
                <m:e>
                  <m:d>
                    <m:dPr>
                      <m:ctrlPr>
                        <a:rPr lang="en-US" altLang="zh-CN" sz="2000" b="0" i="1" kern="1200" smtClean="0">
                          <a:latin typeface="Cambria Math" panose="02040503050406030204" pitchFamily="18" charset="0"/>
                        </a:rPr>
                      </m:ctrlPr>
                    </m:dPr>
                    <m:e>
                      <m:sSub>
                        <m:sSubPr>
                          <m:ctrlPr>
                            <a:rPr lang="en-US" altLang="zh-CN" sz="2000" b="0" i="1" kern="1200" smtClean="0">
                              <a:latin typeface="Cambria Math" panose="02040503050406030204" pitchFamily="18" charset="0"/>
                            </a:rPr>
                          </m:ctrlPr>
                        </m:sSubPr>
                        <m:e>
                          <m:r>
                            <a:rPr lang="en-US" altLang="zh-CN" sz="2000" b="0" i="1" kern="1200" smtClean="0">
                              <a:latin typeface="Cambria Math" panose="02040503050406030204" pitchFamily="18" charset="0"/>
                            </a:rPr>
                            <m:t>𝑙</m:t>
                          </m:r>
                        </m:e>
                        <m:sub>
                          <m:r>
                            <a:rPr lang="en-US" altLang="zh-CN" sz="2000" b="0" i="1" kern="1200" smtClean="0">
                              <a:latin typeface="Cambria Math" panose="02040503050406030204" pitchFamily="18" charset="0"/>
                            </a:rPr>
                            <m:t>1</m:t>
                          </m:r>
                        </m:sub>
                      </m:sSub>
                      <m:r>
                        <a:rPr lang="en-US" altLang="zh-CN" sz="2000" b="0" i="1" kern="1200" smtClean="0">
                          <a:latin typeface="Cambria Math" panose="02040503050406030204" pitchFamily="18" charset="0"/>
                        </a:rPr>
                        <m:t>+</m:t>
                      </m:r>
                      <m:sSub>
                        <m:sSubPr>
                          <m:ctrlPr>
                            <a:rPr lang="en-US" altLang="zh-CN" sz="2000" b="0" i="1" kern="1200" smtClean="0">
                              <a:latin typeface="Cambria Math" panose="02040503050406030204" pitchFamily="18" charset="0"/>
                            </a:rPr>
                          </m:ctrlPr>
                        </m:sSubPr>
                        <m:e>
                          <m:r>
                            <a:rPr lang="en-US" altLang="zh-CN" sz="2000" b="0" i="1" kern="1200" smtClean="0">
                              <a:latin typeface="Cambria Math" panose="02040503050406030204" pitchFamily="18" charset="0"/>
                            </a:rPr>
                            <m:t>𝑙</m:t>
                          </m:r>
                        </m:e>
                        <m:sub>
                          <m:r>
                            <a:rPr lang="en-US" altLang="zh-CN" sz="2000" b="0" i="1" kern="1200" smtClean="0">
                              <a:latin typeface="Cambria Math" panose="02040503050406030204" pitchFamily="18" charset="0"/>
                            </a:rPr>
                            <m:t>2</m:t>
                          </m:r>
                        </m:sub>
                      </m:sSub>
                    </m:e>
                  </m:d>
                </m:e>
                <m:sub>
                  <m:r>
                    <a:rPr lang="zh-CN" altLang="en-US" sz="2000" b="0" i="1" kern="1200" smtClean="0">
                      <a:latin typeface="Cambria Math" panose="02040503050406030204" pitchFamily="18" charset="0"/>
                    </a:rPr>
                    <m:t>末</m:t>
                  </m:r>
                </m:sub>
              </m:sSub>
            </m:oMath>
          </a14:m>
          <a:r>
            <a:rPr lang="zh-CN" altLang="en-US" sz="2000" kern="1200" dirty="0" smtClean="0"/>
            <a:t>奇偶性相反</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smtClean="0"/>
            <a:t>对于</a:t>
          </a:r>
          <a:r>
            <a:rPr lang="zh-CN" altLang="en-US" sz="2000" kern="1200" dirty="0" smtClean="0">
              <a:solidFill>
                <a:srgbClr val="C00000"/>
              </a:solidFill>
            </a:rPr>
            <a:t>单电子</a:t>
          </a:r>
          <a:r>
            <a:rPr lang="zh-CN" altLang="en-US" sz="2000" kern="1200" dirty="0" smtClean="0"/>
            <a:t>来说，只有</a:t>
          </a:r>
          <a:r>
            <a:rPr lang="en-US" altLang="zh-CN" sz="2000" kern="1200" dirty="0" smtClean="0"/>
            <a:t>LS</a:t>
          </a:r>
          <a:r>
            <a:rPr lang="zh-CN" altLang="en-US" sz="2000" kern="1200" dirty="0" smtClean="0"/>
            <a:t>耦合，对宇称的要求结合</a:t>
          </a:r>
          <a14:m xmlns:a14="http://schemas.microsoft.com/office/drawing/2010/main">
            <m:oMath xmlns:m="http://schemas.openxmlformats.org/officeDocument/2006/math">
              <m:r>
                <m:rPr>
                  <m:sty m:val="p"/>
                </m:rPr>
                <a:rPr lang="en-US" altLang="zh-CN" sz="2000" b="0" i="0" kern="1200" smtClean="0">
                  <a:latin typeface="Cambria Math" panose="02040503050406030204" pitchFamily="18" charset="0"/>
                </a:rPr>
                <m:t>Δ</m:t>
              </m:r>
              <m:r>
                <a:rPr lang="en-US" altLang="zh-CN" sz="2000" b="0" i="1" kern="1200" smtClean="0">
                  <a:latin typeface="Cambria Math" panose="02040503050406030204" pitchFamily="18" charset="0"/>
                </a:rPr>
                <m:t>𝐿</m:t>
              </m:r>
              <m:r>
                <a:rPr lang="en-US" altLang="zh-CN" sz="2000" b="0" i="1" kern="1200" smtClean="0">
                  <a:latin typeface="Cambria Math" panose="02040503050406030204" pitchFamily="18" charset="0"/>
                </a:rPr>
                <m:t>=0,±1, </m:t>
              </m:r>
            </m:oMath>
          </a14:m>
          <a:r>
            <a:rPr lang="zh-CN" altLang="en-US" sz="2000" kern="1200" dirty="0" smtClean="0"/>
            <a:t>有</a:t>
          </a:r>
          <a14:m xmlns:a14="http://schemas.microsoft.com/office/drawing/2010/main">
            <m:oMath xmlns:m="http://schemas.openxmlformats.org/officeDocument/2006/math">
              <m:r>
                <m:rPr>
                  <m:sty m:val="p"/>
                </m:rPr>
                <a:rPr lang="en-US" altLang="zh-CN" sz="2000" b="0" i="0" kern="1200" smtClean="0">
                  <a:solidFill>
                    <a:srgbClr val="C00000"/>
                  </a:solidFill>
                  <a:latin typeface="Cambria Math" panose="02040503050406030204" pitchFamily="18" charset="0"/>
                </a:rPr>
                <m:t>Δ</m:t>
              </m:r>
              <m:r>
                <a:rPr lang="en-US" altLang="zh-CN" sz="2000" b="0" i="1" kern="1200" smtClean="0">
                  <a:solidFill>
                    <a:srgbClr val="C00000"/>
                  </a:solidFill>
                  <a:latin typeface="Cambria Math" panose="02040503050406030204" pitchFamily="18" charset="0"/>
                </a:rPr>
                <m:t>𝐿</m:t>
              </m:r>
              <m:r>
                <a:rPr lang="en-US" altLang="zh-CN" sz="2000" b="0" i="1" kern="1200" smtClean="0">
                  <a:solidFill>
                    <a:srgbClr val="C00000"/>
                  </a:solidFill>
                  <a:latin typeface="Cambria Math" panose="02040503050406030204" pitchFamily="18" charset="0"/>
                </a:rPr>
                <m:t>=±1 </m:t>
              </m:r>
              <m:r>
                <a:rPr lang="zh-CN" altLang="en-US" sz="2000" b="0" i="1" kern="1200" smtClean="0">
                  <a:latin typeface="Cambria Math" panose="02040503050406030204" pitchFamily="18" charset="0"/>
                </a:rPr>
                <m:t>，</m:t>
              </m:r>
            </m:oMath>
          </a14:m>
          <a:r>
            <a:rPr lang="zh-CN" altLang="en-US" sz="2000" kern="1200" dirty="0" smtClean="0"/>
            <a:t>同时自然有</a:t>
          </a:r>
          <a14:m xmlns:a14="http://schemas.microsoft.com/office/drawing/2010/main">
            <m:oMath xmlns:m="http://schemas.openxmlformats.org/officeDocument/2006/math">
              <m:r>
                <m:rPr>
                  <m:sty m:val="p"/>
                </m:rPr>
                <a:rPr lang="en-US" altLang="zh-CN" sz="2000" b="0" i="0" kern="1200" smtClean="0">
                  <a:latin typeface="Cambria Math" panose="02040503050406030204" pitchFamily="18" charset="0"/>
                </a:rPr>
                <m:t>Δ</m:t>
              </m:r>
              <m:r>
                <a:rPr lang="en-US" altLang="zh-CN" sz="2000" b="0" i="1" kern="1200" smtClean="0">
                  <a:latin typeface="Cambria Math" panose="02040503050406030204" pitchFamily="18" charset="0"/>
                </a:rPr>
                <m:t>𝑆</m:t>
              </m:r>
              <m:r>
                <a:rPr lang="en-US" altLang="zh-CN" sz="2000" b="0" i="1" kern="1200" smtClean="0">
                  <a:latin typeface="Cambria Math" panose="02040503050406030204" pitchFamily="18" charset="0"/>
                </a:rPr>
                <m:t>=0</m:t>
              </m:r>
            </m:oMath>
          </a14:m>
          <a:r>
            <a:rPr lang="zh-CN" altLang="en-US" sz="2000" kern="1200" dirty="0" smtClean="0"/>
            <a:t>，再加上</a:t>
          </a:r>
          <a14:m xmlns:a14="http://schemas.microsoft.com/office/drawing/2010/main">
            <m:oMath xmlns:m="http://schemas.openxmlformats.org/officeDocument/2006/math">
              <m:r>
                <m:rPr>
                  <m:sty m:val="p"/>
                </m:rPr>
                <a:rPr lang="en-US" altLang="zh-CN" sz="2000" b="0" i="0" kern="1200" smtClean="0">
                  <a:latin typeface="Cambria Math" panose="02040503050406030204" pitchFamily="18" charset="0"/>
                </a:rPr>
                <m:t>Δ</m:t>
              </m:r>
              <m:r>
                <a:rPr lang="en-US" altLang="zh-CN" sz="2000" b="0" i="1" kern="1200" smtClean="0">
                  <a:latin typeface="Cambria Math" panose="02040503050406030204" pitchFamily="18" charset="0"/>
                </a:rPr>
                <m:t>𝐽</m:t>
              </m:r>
              <m:r>
                <a:rPr lang="en-US" altLang="zh-CN" sz="2000" b="0" i="1" kern="1200" smtClean="0">
                  <a:latin typeface="Cambria Math" panose="02040503050406030204" pitchFamily="18" charset="0"/>
                </a:rPr>
                <m:t>=0,±1</m:t>
              </m:r>
            </m:oMath>
          </a14:m>
          <a:r>
            <a:rPr lang="zh-CN" altLang="en-US" sz="2000" kern="1200" dirty="0" smtClean="0"/>
            <a:t>即可</a:t>
          </a:r>
          <a:endParaRPr lang="zh-CN" altLang="en-US" sz="2000" kern="1200" dirty="0"/>
        </a:p>
      </dsp:txBody>
      <dsp:txXfrm>
        <a:off x="0" y="918878"/>
        <a:ext cx="7488832" cy="144661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4" Type="http://schemas.openxmlformats.org/officeDocument/2006/relationships/image" Target="../media/image13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17.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6.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4.wmf"/><Relationship Id="rId1" Type="http://schemas.openxmlformats.org/officeDocument/2006/relationships/image" Target="../media/image173.e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0.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image" Target="../media/image181.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90.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93.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 Id="rId5" Type="http://schemas.openxmlformats.org/officeDocument/2006/relationships/image" Target="../media/image217.wmf"/><Relationship Id="rId4" Type="http://schemas.openxmlformats.org/officeDocument/2006/relationships/image" Target="../media/image216.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image" Target="../media/image221.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DC8EB-1821-486D-ABDC-276270B61C35}" type="datetimeFigureOut">
              <a:rPr lang="zh-CN" altLang="en-US" smtClean="0"/>
              <a:t>2016/6/20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4F24-95A0-4C59-B705-EC91D8DB43DF}" type="slidenum">
              <a:rPr lang="zh-CN" altLang="en-US" smtClean="0"/>
              <a:t>‹#›</a:t>
            </a:fld>
            <a:endParaRPr lang="zh-CN" altLang="en-US"/>
          </a:p>
        </p:txBody>
      </p:sp>
    </p:spTree>
    <p:extLst>
      <p:ext uri="{BB962C8B-B14F-4D97-AF65-F5344CB8AC3E}">
        <p14:creationId xmlns:p14="http://schemas.microsoft.com/office/powerpoint/2010/main" val="2061146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几电子伏</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22</a:t>
            </a:fld>
            <a:endParaRPr lang="zh-CN" altLang="en-US"/>
          </a:p>
        </p:txBody>
      </p:sp>
    </p:spTree>
    <p:extLst>
      <p:ext uri="{BB962C8B-B14F-4D97-AF65-F5344CB8AC3E}">
        <p14:creationId xmlns:p14="http://schemas.microsoft.com/office/powerpoint/2010/main" val="322773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26</a:t>
            </a:fld>
            <a:endParaRPr lang="zh-CN" altLang="en-US"/>
          </a:p>
        </p:txBody>
      </p:sp>
    </p:spTree>
    <p:extLst>
      <p:ext uri="{BB962C8B-B14F-4D97-AF65-F5344CB8AC3E}">
        <p14:creationId xmlns:p14="http://schemas.microsoft.com/office/powerpoint/2010/main" val="75010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192BA345-175F-4D30-B71D-E9CD8FCF2D1D}" type="slidenum">
              <a:rPr lang="zh-CN" altLang="en-US" sz="1200"/>
              <a:pPr algn="r"/>
              <a:t>47</a:t>
            </a:fld>
            <a:endParaRPr lang="zh-CN" altLang="en-US" sz="1200"/>
          </a:p>
        </p:txBody>
      </p:sp>
    </p:spTree>
    <p:extLst>
      <p:ext uri="{BB962C8B-B14F-4D97-AF65-F5344CB8AC3E}">
        <p14:creationId xmlns:p14="http://schemas.microsoft.com/office/powerpoint/2010/main" val="273915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E7D548-455D-43D7-A48D-A3E4E593031F}" type="slidenum">
              <a:rPr lang="zh-CN" altLang="en-US" smtClean="0"/>
              <a:pPr/>
              <a:t>50</a:t>
            </a:fld>
            <a:endParaRPr lang="zh-CN" altLang="en-US"/>
          </a:p>
        </p:txBody>
      </p:sp>
    </p:spTree>
    <p:extLst>
      <p:ext uri="{BB962C8B-B14F-4D97-AF65-F5344CB8AC3E}">
        <p14:creationId xmlns:p14="http://schemas.microsoft.com/office/powerpoint/2010/main" val="113582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06A4DB75-E960-4DC3-ACA4-9DB1C08E804C}" type="slidenum">
              <a:rPr lang="zh-CN" altLang="en-US" sz="1200">
                <a:latin typeface="Arial" panose="020B0604020202020204" pitchFamily="34" charset="0"/>
              </a:rPr>
              <a:pPr algn="r"/>
              <a:t>80</a:t>
            </a:fld>
            <a:endParaRPr lang="en-US" altLang="zh-CN" sz="1200">
              <a:latin typeface="Arial" panose="020B0604020202020204"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p>
        </p:txBody>
      </p:sp>
    </p:spTree>
    <p:extLst>
      <p:ext uri="{BB962C8B-B14F-4D97-AF65-F5344CB8AC3E}">
        <p14:creationId xmlns:p14="http://schemas.microsoft.com/office/powerpoint/2010/main" val="150291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092C148F-D8A5-42B4-A084-5E7A4F1E05D3}" type="slidenum">
              <a:rPr lang="zh-CN" altLang="en-US" sz="1200">
                <a:latin typeface="Arial" panose="020B0604020202020204" pitchFamily="34" charset="0"/>
              </a:rPr>
              <a:pPr algn="r"/>
              <a:t>81</a:t>
            </a:fld>
            <a:endParaRPr lang="en-US" altLang="zh-CN" sz="120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p>
        </p:txBody>
      </p:sp>
    </p:spTree>
    <p:extLst>
      <p:ext uri="{BB962C8B-B14F-4D97-AF65-F5344CB8AC3E}">
        <p14:creationId xmlns:p14="http://schemas.microsoft.com/office/powerpoint/2010/main" val="2923627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fld id="{7B289B1F-E259-479A-BD5C-DEBF74FA42E0}" type="slidenum">
              <a:rPr lang="zh-CN" altLang="en-US" sz="1200">
                <a:latin typeface="Arial" panose="020B0604020202020204" pitchFamily="34" charset="0"/>
              </a:rPr>
              <a:pPr algn="r"/>
              <a:t>82</a:t>
            </a:fld>
            <a:endParaRPr lang="en-US" altLang="zh-CN" sz="12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p>
        </p:txBody>
      </p:sp>
    </p:spTree>
    <p:extLst>
      <p:ext uri="{BB962C8B-B14F-4D97-AF65-F5344CB8AC3E}">
        <p14:creationId xmlns:p14="http://schemas.microsoft.com/office/powerpoint/2010/main" val="1728950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grpSp>
        <p:nvGrpSpPr>
          <p:cNvPr id="13" name="组合 18"/>
          <p:cNvGrpSpPr>
            <a:grpSpLocks/>
          </p:cNvGrpSpPr>
          <p:nvPr/>
        </p:nvGrpSpPr>
        <p:grpSpPr bwMode="auto">
          <a:xfrm>
            <a:off x="2" y="1268413"/>
            <a:ext cx="9251947" cy="2978150"/>
            <a:chOff x="0" y="1268760"/>
            <a:chExt cx="9252478" cy="2978150"/>
          </a:xfrm>
        </p:grpSpPr>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9144001"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20" y="1268760"/>
              <a:ext cx="1440161"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760" y="1268760"/>
              <a:ext cx="1440161"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2000" y="1268760"/>
              <a:ext cx="1440161"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2240" y="1268760"/>
              <a:ext cx="1440161"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a:xfrm>
              <a:off x="8892098"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a:xfrm>
              <a:off x="250839" y="1989485"/>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a:xfrm>
              <a:off x="0" y="1989485"/>
              <a:ext cx="25083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680" y="1988840"/>
              <a:ext cx="1440161"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928" y="1988840"/>
              <a:ext cx="1440161"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2161" y="1988840"/>
              <a:ext cx="1440161"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a:xfrm>
              <a:off x="8892098" y="1989485"/>
              <a:ext cx="25242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8172919" y="1989485"/>
              <a:ext cx="71917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a:xfrm>
              <a:off x="0" y="2708622"/>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600" y="2708920"/>
              <a:ext cx="1440161"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841" y="2708920"/>
              <a:ext cx="1440161"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2081" y="2708920"/>
              <a:ext cx="1440161"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2321" y="2708920"/>
              <a:ext cx="1440161"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20" y="3429000"/>
              <a:ext cx="1440161"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760" y="3429000"/>
              <a:ext cx="1440161"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2000" y="3429000"/>
              <a:ext cx="1440161"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2240" y="3429000"/>
              <a:ext cx="1440161"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a:xfrm>
              <a:off x="8892098" y="3429347"/>
              <a:ext cx="25242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0839" y="4148485"/>
              <a:ext cx="720766"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a:xfrm>
              <a:off x="0" y="4148485"/>
              <a:ext cx="250839"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680" y="4131088"/>
              <a:ext cx="1440161"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920" y="4149080"/>
              <a:ext cx="1440161"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2161" y="4149080"/>
              <a:ext cx="1440161"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a:xfrm>
              <a:off x="8892095"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smtClean="0"/>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endParaRPr lang="en-US" altLang="zh-CN"/>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endParaRPr lang="en-US" altLang="zh-CN"/>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fld id="{C63FCE49-F138-4DF0-B365-86C2EBEE5F05}" type="slidenum">
              <a:rPr lang="zh-CN" altLang="en-US" smtClean="0"/>
              <a:pPr/>
              <a:t>‹#›</a:t>
            </a:fld>
            <a:endParaRPr lang="en-US" altLang="zh-CN"/>
          </a:p>
        </p:txBody>
      </p:sp>
    </p:spTree>
    <p:extLst>
      <p:ext uri="{BB962C8B-B14F-4D97-AF65-F5344CB8AC3E}">
        <p14:creationId xmlns:p14="http://schemas.microsoft.com/office/powerpoint/2010/main" val="209753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Obj">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endParaRPr lang="en-US" altLang="zh-CN"/>
          </a:p>
        </p:txBody>
      </p:sp>
      <p:sp>
        <p:nvSpPr>
          <p:cNvPr id="6" name="Footer Placeholder 5"/>
          <p:cNvSpPr>
            <a:spLocks noGrp="1"/>
          </p:cNvSpPr>
          <p:nvPr>
            <p:ph type="ftr" sz="quarter" idx="11"/>
          </p:nvPr>
        </p:nvSpPr>
        <p:spPr/>
        <p:txBody>
          <a:bodyPr/>
          <a:lstStyle/>
          <a:p>
            <a:endParaRPr lang="en-US" altLang="zh-CN"/>
          </a:p>
        </p:txBody>
      </p:sp>
      <p:sp>
        <p:nvSpPr>
          <p:cNvPr id="10" name="Slide Number Placeholder 5"/>
          <p:cNvSpPr>
            <a:spLocks noGrp="1"/>
          </p:cNvSpPr>
          <p:nvPr>
            <p:ph type="sldNum" sz="quarter" idx="12"/>
          </p:nvPr>
        </p:nvSpPr>
        <p:spPr>
          <a:xfrm>
            <a:off x="511228" y="787783"/>
            <a:ext cx="584978" cy="365125"/>
          </a:xfrm>
        </p:spPr>
        <p:txBody>
          <a:bodyPr/>
          <a:lstStyle/>
          <a:p>
            <a:fld id="{80448801-103E-489D-AEA5-29E73A593C4C}" type="slidenum">
              <a:rPr lang="zh-CN" altLang="en-US" smtClean="0"/>
              <a:pPr/>
              <a:t>‹#›</a:t>
            </a:fld>
            <a:endParaRPr lang="en-US" altLang="zh-CN"/>
          </a:p>
        </p:txBody>
      </p:sp>
    </p:spTree>
    <p:extLst>
      <p:ext uri="{BB962C8B-B14F-4D97-AF65-F5344CB8AC3E}">
        <p14:creationId xmlns:p14="http://schemas.microsoft.com/office/powerpoint/2010/main" val="10341129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781800" y="6324600"/>
            <a:ext cx="1905000" cy="457200"/>
          </a:xfrm>
        </p:spPr>
        <p:txBody>
          <a:bodyPr/>
          <a:lstStyle>
            <a:lvl1pPr>
              <a:defRPr/>
            </a:lvl1pPr>
          </a:lstStyle>
          <a:p>
            <a:fld id="{B86DDC52-43D9-4858-ABE1-8179F23A4FD3}" type="slidenum">
              <a:rPr lang="zh-CN" altLang="en-US"/>
              <a:pPr/>
              <a:t>‹#›</a:t>
            </a:fld>
            <a:endParaRPr lang="en-US" altLang="zh-CN"/>
          </a:p>
        </p:txBody>
      </p:sp>
    </p:spTree>
    <p:extLst>
      <p:ext uri="{BB962C8B-B14F-4D97-AF65-F5344CB8AC3E}">
        <p14:creationId xmlns:p14="http://schemas.microsoft.com/office/powerpoint/2010/main" val="84950570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9DF8E486-9670-48F8-A68A-097ABBD8B642}" type="slidenum">
              <a:rPr lang="zh-CN" altLang="en-US"/>
              <a:pPr>
                <a:defRPr/>
              </a:pPr>
              <a:t>‹#›</a:t>
            </a:fld>
            <a:endParaRPr lang="en-US" altLang="zh-CN"/>
          </a:p>
        </p:txBody>
      </p:sp>
    </p:spTree>
    <p:extLst>
      <p:ext uri="{BB962C8B-B14F-4D97-AF65-F5344CB8AC3E}">
        <p14:creationId xmlns:p14="http://schemas.microsoft.com/office/powerpoint/2010/main" val="348090915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60521A10-9AC9-43F9-9A31-E40794FB4BAE}" type="slidenum">
              <a:rPr lang="zh-CN" altLang="en-US"/>
              <a:pPr>
                <a:defRPr/>
              </a:pPr>
              <a:t>‹#›</a:t>
            </a:fld>
            <a:endParaRPr lang="en-US" altLang="zh-CN"/>
          </a:p>
        </p:txBody>
      </p:sp>
    </p:spTree>
    <p:extLst>
      <p:ext uri="{BB962C8B-B14F-4D97-AF65-F5344CB8AC3E}">
        <p14:creationId xmlns:p14="http://schemas.microsoft.com/office/powerpoint/2010/main" val="27014496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800"/>
            </a:lvl1pPr>
            <a:lvl2pPr>
              <a:defRPr sz="1500"/>
            </a:lvl2pPr>
            <a:lvl3pPr>
              <a:defRPr sz="1350"/>
            </a:lvl3pPr>
            <a:lvl4pPr>
              <a:defRPr sz="1200"/>
            </a:lvl4pPr>
            <a:lvl5pPr>
              <a:defRPr sz="105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标题 6"/>
          <p:cNvSpPr>
            <a:spLocks noGrp="1"/>
          </p:cNvSpPr>
          <p:nvPr>
            <p:ph type="title"/>
          </p:nvPr>
        </p:nvSpPr>
        <p:spPr>
          <a:xfrm>
            <a:off x="457200" y="274638"/>
            <a:ext cx="8229600" cy="994122"/>
          </a:xfrm>
        </p:spPr>
        <p:txBody>
          <a:bodyPr rtlCol="0"/>
          <a:lstStyle>
            <a:lvl1pPr>
              <a:defRPr sz="2400" b="1">
                <a:solidFill>
                  <a:schemeClr val="tx1">
                    <a:lumMod val="85000"/>
                    <a:lumOff val="15000"/>
                  </a:schemeClr>
                </a:solidFill>
              </a:defRPr>
            </a:lvl1pPr>
            <a:extLst/>
          </a:lstStyle>
          <a:p>
            <a:r>
              <a:rPr lang="zh-CN" altLang="en-US" smtClean="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endParaRPr lang="en-US" altLang="zh-CN"/>
          </a:p>
        </p:txBody>
      </p:sp>
      <p:sp>
        <p:nvSpPr>
          <p:cNvPr id="6" name="页脚占位符 4"/>
          <p:cNvSpPr>
            <a:spLocks noGrp="1"/>
          </p:cNvSpPr>
          <p:nvPr>
            <p:ph type="ftr" sz="quarter" idx="11"/>
          </p:nvPr>
        </p:nvSpPr>
        <p:spPr/>
        <p:txBody>
          <a:bodyPr/>
          <a:lstStyle>
            <a:lvl1pPr>
              <a:defRPr sz="1050"/>
            </a:lvl1pPr>
            <a:extLst/>
          </a:lstStyle>
          <a:p>
            <a:endParaRPr lang="en-US" altLang="zh-CN"/>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fld id="{9DAC2C48-A6D6-4A42-A0C2-4A4858B679E1}" type="slidenum">
              <a:rPr lang="zh-CN" altLang="en-US" smtClean="0"/>
              <a:pPr/>
              <a:t>‹#›</a:t>
            </a:fld>
            <a:endParaRPr lang="en-US" altLang="zh-CN"/>
          </a:p>
        </p:txBody>
      </p:sp>
    </p:spTree>
    <p:extLst>
      <p:ext uri="{BB962C8B-B14F-4D97-AF65-F5344CB8AC3E}">
        <p14:creationId xmlns:p14="http://schemas.microsoft.com/office/powerpoint/2010/main" val="1788886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smtClean="0"/>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extLst/>
          </a:lstStyle>
          <a:p>
            <a:endParaRPr lang="en-US" altLang="zh-CN"/>
          </a:p>
        </p:txBody>
      </p:sp>
      <p:sp>
        <p:nvSpPr>
          <p:cNvPr id="9" name="页脚占位符 7"/>
          <p:cNvSpPr>
            <a:spLocks noGrp="1"/>
          </p:cNvSpPr>
          <p:nvPr>
            <p:ph type="ftr" sz="quarter" idx="11"/>
          </p:nvPr>
        </p:nvSpPr>
        <p:spPr/>
        <p:txBody>
          <a:bodyPr/>
          <a:lstStyle>
            <a:lvl1pPr>
              <a:defRPr/>
            </a:lvl1pPr>
            <a:extLst/>
          </a:lstStyle>
          <a:p>
            <a:endParaRPr lang="en-US" altLang="zh-CN"/>
          </a:p>
        </p:txBody>
      </p:sp>
      <p:sp>
        <p:nvSpPr>
          <p:cNvPr id="10" name="灯片编号占位符 8"/>
          <p:cNvSpPr>
            <a:spLocks noGrp="1"/>
          </p:cNvSpPr>
          <p:nvPr>
            <p:ph type="sldNum" sz="quarter" idx="12"/>
          </p:nvPr>
        </p:nvSpPr>
        <p:spPr/>
        <p:txBody>
          <a:bodyPr/>
          <a:lstStyle>
            <a:lvl1pPr>
              <a:defRPr/>
            </a:lvl1pPr>
            <a:extLst/>
          </a:lstStyle>
          <a:p>
            <a:fld id="{2BDE7443-7E02-45CD-91D1-18AA80CB0948}" type="slidenum">
              <a:rPr lang="zh-CN" altLang="en-US" smtClean="0"/>
              <a:pPr/>
              <a:t>‹#›</a:t>
            </a:fld>
            <a:endParaRPr lang="en-US" altLang="zh-CN"/>
          </a:p>
        </p:txBody>
      </p:sp>
    </p:spTree>
    <p:extLst>
      <p:ext uri="{BB962C8B-B14F-4D97-AF65-F5344CB8AC3E}">
        <p14:creationId xmlns:p14="http://schemas.microsoft.com/office/powerpoint/2010/main" val="285977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endParaRPr lang="en-US" altLang="zh-CN"/>
          </a:p>
        </p:txBody>
      </p:sp>
      <p:sp>
        <p:nvSpPr>
          <p:cNvPr id="4" name="页脚占位符 2"/>
          <p:cNvSpPr>
            <a:spLocks noGrp="1"/>
          </p:cNvSpPr>
          <p:nvPr>
            <p:ph type="ftr" sz="quarter" idx="11"/>
          </p:nvPr>
        </p:nvSpPr>
        <p:spPr/>
        <p:txBody>
          <a:bodyPr/>
          <a:lstStyle>
            <a:lvl1pPr>
              <a:defRPr/>
            </a:lvl1pPr>
            <a:extLst/>
          </a:lstStyle>
          <a:p>
            <a:endParaRPr lang="en-US" altLang="zh-CN"/>
          </a:p>
        </p:txBody>
      </p:sp>
      <p:sp>
        <p:nvSpPr>
          <p:cNvPr id="5" name="灯片编号占位符 3"/>
          <p:cNvSpPr>
            <a:spLocks noGrp="1"/>
          </p:cNvSpPr>
          <p:nvPr>
            <p:ph type="sldNum" sz="quarter" idx="12"/>
          </p:nvPr>
        </p:nvSpPr>
        <p:spPr/>
        <p:txBody>
          <a:bodyPr/>
          <a:lstStyle>
            <a:lvl1pPr>
              <a:defRPr/>
            </a:lvl1pPr>
            <a:extLst/>
          </a:lstStyle>
          <a:p>
            <a:fld id="{507E45A0-1BD5-41E4-A7D5-ABBD2C0B2481}" type="slidenum">
              <a:rPr lang="zh-CN" altLang="en-US" smtClean="0"/>
              <a:pPr/>
              <a:t>‹#›</a:t>
            </a:fld>
            <a:endParaRPr lang="en-US" altLang="zh-CN"/>
          </a:p>
        </p:txBody>
      </p:sp>
    </p:spTree>
    <p:extLst>
      <p:ext uri="{BB962C8B-B14F-4D97-AF65-F5344CB8AC3E}">
        <p14:creationId xmlns:p14="http://schemas.microsoft.com/office/powerpoint/2010/main" val="284281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extLst/>
          </a:lstStyle>
          <a:p>
            <a:endParaRPr lang="en-US" altLang="zh-CN"/>
          </a:p>
        </p:txBody>
      </p:sp>
      <p:sp>
        <p:nvSpPr>
          <p:cNvPr id="7" name="页脚占位符 5"/>
          <p:cNvSpPr>
            <a:spLocks noGrp="1"/>
          </p:cNvSpPr>
          <p:nvPr>
            <p:ph type="ftr" sz="quarter" idx="11"/>
          </p:nvPr>
        </p:nvSpPr>
        <p:spPr/>
        <p:txBody>
          <a:bodyPr/>
          <a:lstStyle>
            <a:lvl1pPr>
              <a:defRPr/>
            </a:lvl1pPr>
            <a:extLst/>
          </a:lstStyle>
          <a:p>
            <a:endParaRPr lang="en-US" altLang="zh-CN"/>
          </a:p>
        </p:txBody>
      </p:sp>
      <p:sp>
        <p:nvSpPr>
          <p:cNvPr id="8" name="灯片编号占位符 6"/>
          <p:cNvSpPr>
            <a:spLocks noGrp="1"/>
          </p:cNvSpPr>
          <p:nvPr>
            <p:ph type="sldNum" sz="quarter" idx="12"/>
          </p:nvPr>
        </p:nvSpPr>
        <p:spPr/>
        <p:txBody>
          <a:bodyPr/>
          <a:lstStyle>
            <a:lvl1pPr>
              <a:defRPr/>
            </a:lvl1pPr>
            <a:extLst/>
          </a:lstStyle>
          <a:p>
            <a:fld id="{7403C3A2-1D2D-451C-8CB5-CFAD049C26E2}" type="slidenum">
              <a:rPr lang="zh-CN" altLang="en-US" smtClean="0"/>
              <a:pPr/>
              <a:t>‹#›</a:t>
            </a:fld>
            <a:endParaRPr lang="en-US" altLang="zh-CN"/>
          </a:p>
        </p:txBody>
      </p:sp>
    </p:spTree>
    <p:extLst>
      <p:ext uri="{BB962C8B-B14F-4D97-AF65-F5344CB8AC3E}">
        <p14:creationId xmlns:p14="http://schemas.microsoft.com/office/powerpoint/2010/main" val="3725240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endParaRPr lang="en-US" altLang="zh-CN"/>
          </a:p>
        </p:txBody>
      </p:sp>
      <p:sp>
        <p:nvSpPr>
          <p:cNvPr id="6" name="页脚占位符 4"/>
          <p:cNvSpPr>
            <a:spLocks noGrp="1"/>
          </p:cNvSpPr>
          <p:nvPr>
            <p:ph type="ftr" sz="quarter" idx="11"/>
          </p:nvPr>
        </p:nvSpPr>
        <p:spPr/>
        <p:txBody>
          <a:bodyPr/>
          <a:lstStyle>
            <a:lvl1pPr>
              <a:defRPr/>
            </a:lvl1pPr>
            <a:extLst/>
          </a:lstStyle>
          <a:p>
            <a:endParaRPr lang="en-US" altLang="zh-CN"/>
          </a:p>
        </p:txBody>
      </p:sp>
      <p:sp>
        <p:nvSpPr>
          <p:cNvPr id="7" name="灯片编号占位符 5"/>
          <p:cNvSpPr>
            <a:spLocks noGrp="1"/>
          </p:cNvSpPr>
          <p:nvPr>
            <p:ph type="sldNum" sz="quarter" idx="12"/>
          </p:nvPr>
        </p:nvSpPr>
        <p:spPr/>
        <p:txBody>
          <a:bodyPr/>
          <a:lstStyle>
            <a:lvl1pPr>
              <a:defRPr/>
            </a:lvl1pPr>
            <a:extLst/>
          </a:lstStyle>
          <a:p>
            <a:fld id="{0A2887E6-FDF0-400A-9209-3C2CE54411F6}" type="slidenum">
              <a:rPr lang="zh-CN" altLang="en-US" smtClean="0"/>
              <a:pPr/>
              <a:t>‹#›</a:t>
            </a:fld>
            <a:endParaRPr lang="en-US" altLang="zh-CN"/>
          </a:p>
        </p:txBody>
      </p:sp>
    </p:spTree>
    <p:extLst>
      <p:ext uri="{BB962C8B-B14F-4D97-AF65-F5344CB8AC3E}">
        <p14:creationId xmlns:p14="http://schemas.microsoft.com/office/powerpoint/2010/main" val="4189731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endParaRPr lang="en-US" altLang="zh-CN"/>
          </a:p>
        </p:txBody>
      </p:sp>
      <p:sp>
        <p:nvSpPr>
          <p:cNvPr id="6" name="页脚占位符 4"/>
          <p:cNvSpPr>
            <a:spLocks noGrp="1"/>
          </p:cNvSpPr>
          <p:nvPr>
            <p:ph type="ftr" sz="quarter" idx="11"/>
          </p:nvPr>
        </p:nvSpPr>
        <p:spPr/>
        <p:txBody>
          <a:bodyPr/>
          <a:lstStyle>
            <a:lvl1pPr>
              <a:defRPr/>
            </a:lvl1pPr>
            <a:extLst/>
          </a:lstStyle>
          <a:p>
            <a:endParaRPr lang="en-US" altLang="zh-CN"/>
          </a:p>
        </p:txBody>
      </p:sp>
      <p:sp>
        <p:nvSpPr>
          <p:cNvPr id="7" name="灯片编号占位符 5"/>
          <p:cNvSpPr>
            <a:spLocks noGrp="1"/>
          </p:cNvSpPr>
          <p:nvPr>
            <p:ph type="sldNum" sz="quarter" idx="12"/>
          </p:nvPr>
        </p:nvSpPr>
        <p:spPr/>
        <p:txBody>
          <a:bodyPr/>
          <a:lstStyle>
            <a:lvl1pPr>
              <a:defRPr/>
            </a:lvl1pPr>
            <a:extLst/>
          </a:lstStyle>
          <a:p>
            <a:fld id="{CBE82A1A-E1C4-434D-94A3-5B0896E4A3D3}" type="slidenum">
              <a:rPr lang="zh-CN" altLang="en-US" smtClean="0"/>
              <a:pPr/>
              <a:t>‹#›</a:t>
            </a:fld>
            <a:endParaRPr lang="en-US" altLang="zh-CN"/>
          </a:p>
        </p:txBody>
      </p:sp>
    </p:spTree>
    <p:extLst>
      <p:ext uri="{BB962C8B-B14F-4D97-AF65-F5344CB8AC3E}">
        <p14:creationId xmlns:p14="http://schemas.microsoft.com/office/powerpoint/2010/main" val="4058869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endParaRPr lang="en-US" altLang="zh-CN"/>
          </a:p>
        </p:txBody>
      </p:sp>
      <p:sp>
        <p:nvSpPr>
          <p:cNvPr id="70" name="页脚占位符 3"/>
          <p:cNvSpPr>
            <a:spLocks noGrp="1"/>
          </p:cNvSpPr>
          <p:nvPr>
            <p:ph type="ftr" sz="quarter" idx="11"/>
          </p:nvPr>
        </p:nvSpPr>
        <p:spPr/>
        <p:txBody>
          <a:bodyPr/>
          <a:lstStyle>
            <a:lvl1pPr>
              <a:defRPr/>
            </a:lvl1pPr>
          </a:lstStyle>
          <a:p>
            <a:endParaRPr lang="en-US" altLang="zh-CN"/>
          </a:p>
        </p:txBody>
      </p:sp>
      <p:sp>
        <p:nvSpPr>
          <p:cNvPr id="71" name="灯片编号占位符 4"/>
          <p:cNvSpPr>
            <a:spLocks noGrp="1"/>
          </p:cNvSpPr>
          <p:nvPr>
            <p:ph type="sldNum" sz="quarter" idx="12"/>
          </p:nvPr>
        </p:nvSpPr>
        <p:spPr/>
        <p:txBody>
          <a:bodyPr/>
          <a:lstStyle>
            <a:lvl1pPr>
              <a:defRPr/>
            </a:lvl1pPr>
          </a:lstStyle>
          <a:p>
            <a:fld id="{CBE82A1A-E1C4-434D-94A3-5B0896E4A3D3}" type="slidenum">
              <a:rPr lang="zh-CN" altLang="en-US" smtClean="0"/>
              <a:pPr/>
              <a:t>‹#›</a:t>
            </a:fld>
            <a:endParaRPr lang="en-US" altLang="zh-CN"/>
          </a:p>
        </p:txBody>
      </p:sp>
    </p:spTree>
    <p:extLst>
      <p:ext uri="{BB962C8B-B14F-4D97-AF65-F5344CB8AC3E}">
        <p14:creationId xmlns:p14="http://schemas.microsoft.com/office/powerpoint/2010/main" val="4280056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endParaRPr lang="en-US" altLang="zh-CN"/>
          </a:p>
        </p:txBody>
      </p:sp>
      <p:sp>
        <p:nvSpPr>
          <p:cNvPr id="7" name="页脚占位符 3"/>
          <p:cNvSpPr>
            <a:spLocks noGrp="1"/>
          </p:cNvSpPr>
          <p:nvPr>
            <p:ph type="ftr" sz="quarter" idx="11"/>
          </p:nvPr>
        </p:nvSpPr>
        <p:spPr/>
        <p:txBody>
          <a:bodyPr/>
          <a:lstStyle>
            <a:lvl1pPr>
              <a:defRPr/>
            </a:lvl1pPr>
          </a:lstStyle>
          <a:p>
            <a:endParaRPr lang="en-US" altLang="zh-CN"/>
          </a:p>
        </p:txBody>
      </p:sp>
      <p:sp>
        <p:nvSpPr>
          <p:cNvPr id="8" name="灯片编号占位符 4"/>
          <p:cNvSpPr>
            <a:spLocks noGrp="1"/>
          </p:cNvSpPr>
          <p:nvPr>
            <p:ph type="sldNum" sz="quarter" idx="12"/>
          </p:nvPr>
        </p:nvSpPr>
        <p:spPr/>
        <p:txBody>
          <a:bodyPr/>
          <a:lstStyle>
            <a:lvl1pPr>
              <a:defRPr/>
            </a:lvl1pPr>
          </a:lstStyle>
          <a:p>
            <a:fld id="{CBE82A1A-E1C4-434D-94A3-5B0896E4A3D3}" type="slidenum">
              <a:rPr lang="zh-CN" altLang="en-US" smtClean="0"/>
              <a:pPr/>
              <a:t>‹#›</a:t>
            </a:fld>
            <a:endParaRPr lang="en-US" altLang="zh-CN"/>
          </a:p>
        </p:txBody>
      </p:sp>
    </p:spTree>
    <p:extLst>
      <p:ext uri="{BB962C8B-B14F-4D97-AF65-F5344CB8AC3E}">
        <p14:creationId xmlns:p14="http://schemas.microsoft.com/office/powerpoint/2010/main" val="361646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endParaRPr lang="en-US" altLang="zh-CN"/>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endParaRPr lang="en-US" altLang="zh-CN"/>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fld id="{CBE82A1A-E1C4-434D-94A3-5B0896E4A3D3}" type="slidenum">
              <a:rPr lang="zh-CN" altLang="en-US" smtClean="0"/>
              <a:pPr/>
              <a:t>‹#›</a:t>
            </a:fld>
            <a:endParaRPr lang="en-US" altLang="zh-CN"/>
          </a:p>
        </p:txBody>
      </p:sp>
      <p:grpSp>
        <p:nvGrpSpPr>
          <p:cNvPr id="8" name="组合 7"/>
          <p:cNvGrpSpPr/>
          <p:nvPr/>
        </p:nvGrpSpPr>
        <p:grpSpPr>
          <a:xfrm>
            <a:off x="127038" y="6381332"/>
            <a:ext cx="4252876" cy="371857"/>
            <a:chOff x="127037" y="6361715"/>
            <a:chExt cx="4252876" cy="371857"/>
          </a:xfrm>
        </p:grpSpPr>
        <p:pic>
          <p:nvPicPr>
            <p:cNvPr id="11" name="图片 16"/>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7" y="6408738"/>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rotWithShape="1">
            <a:blip r:embed="rId16" cstate="print">
              <a:extLst>
                <a:ext uri="{28A0092B-C50C-407E-A947-70E740481C1C}">
                  <a14:useLocalDpi xmlns:a14="http://schemas.microsoft.com/office/drawing/2010/main" val="0"/>
                </a:ext>
              </a:extLst>
            </a:blip>
            <a:srcRect l="7183" r="32369"/>
            <a:stretch/>
          </p:blipFill>
          <p:spPr>
            <a:xfrm>
              <a:off x="2651721" y="6361715"/>
              <a:ext cx="1728192" cy="371857"/>
            </a:xfrm>
            <a:prstGeom prst="rect">
              <a:avLst/>
            </a:prstGeom>
          </p:spPr>
        </p:pic>
      </p:grpSp>
    </p:spTree>
    <p:extLst>
      <p:ext uri="{BB962C8B-B14F-4D97-AF65-F5344CB8AC3E}">
        <p14:creationId xmlns:p14="http://schemas.microsoft.com/office/powerpoint/2010/main" val="141524196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9.wmf"/><Relationship Id="rId5" Type="http://schemas.openxmlformats.org/officeDocument/2006/relationships/oleObject" Target="../embeddings/oleObject17.bin"/><Relationship Id="rId4" Type="http://schemas.openxmlformats.org/officeDocument/2006/relationships/image" Target="../media/image28.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13.xml"/><Relationship Id="rId1" Type="http://schemas.openxmlformats.org/officeDocument/2006/relationships/vmlDrawing" Target="../drawings/vmlDrawing44.vml"/><Relationship Id="rId6" Type="http://schemas.openxmlformats.org/officeDocument/2006/relationships/image" Target="../media/image153.wmf"/><Relationship Id="rId5" Type="http://schemas.openxmlformats.org/officeDocument/2006/relationships/oleObject" Target="../embeddings/oleObject87.bin"/><Relationship Id="rId4" Type="http://schemas.openxmlformats.org/officeDocument/2006/relationships/image" Target="../media/image117.wmf"/></Relationships>
</file>

<file path=ppt/slides/_rels/slide102.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88.png"/><Relationship Id="rId7"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154.png"/><Relationship Id="rId5" Type="http://schemas.openxmlformats.org/officeDocument/2006/relationships/image" Target="../media/image133.wmf"/><Relationship Id="rId10" Type="http://schemas.openxmlformats.org/officeDocument/2006/relationships/image" Target="../media/image136.wmf"/><Relationship Id="rId4" Type="http://schemas.openxmlformats.org/officeDocument/2006/relationships/oleObject" Target="../embeddings/oleObject88.bin"/><Relationship Id="rId9" Type="http://schemas.openxmlformats.org/officeDocument/2006/relationships/oleObject" Target="../embeddings/oleObject90.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image" Target="../media/image161.png"/><Relationship Id="rId7" Type="http://schemas.openxmlformats.org/officeDocument/2006/relationships/image" Target="../media/image159.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92.bin"/><Relationship Id="rId5" Type="http://schemas.openxmlformats.org/officeDocument/2006/relationships/image" Target="../media/image158.wmf"/><Relationship Id="rId10" Type="http://schemas.openxmlformats.org/officeDocument/2006/relationships/image" Target="../media/image14.png"/><Relationship Id="rId4" Type="http://schemas.openxmlformats.org/officeDocument/2006/relationships/oleObject" Target="../embeddings/oleObject91.bin"/><Relationship Id="rId9" Type="http://schemas.openxmlformats.org/officeDocument/2006/relationships/image" Target="../media/image160.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162.wmf"/></Relationships>
</file>

<file path=ppt/slides/_rels/slide109.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20.bin"/><Relationship Id="rId4" Type="http://schemas.openxmlformats.org/officeDocument/2006/relationships/image" Target="../media/image31.w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image" Target="../media/image165.wmf"/><Relationship Id="rId5" Type="http://schemas.openxmlformats.org/officeDocument/2006/relationships/oleObject" Target="../embeddings/oleObject96.bin"/><Relationship Id="rId4" Type="http://schemas.openxmlformats.org/officeDocument/2006/relationships/image" Target="../media/image164.wmf"/></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image" Target="../media/image167.wmf"/><Relationship Id="rId5" Type="http://schemas.openxmlformats.org/officeDocument/2006/relationships/oleObject" Target="../embeddings/oleObject98.bin"/><Relationship Id="rId4" Type="http://schemas.openxmlformats.org/officeDocument/2006/relationships/image" Target="../media/image166.wmf"/></Relationships>
</file>

<file path=ppt/slides/_rels/slide11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oleObject" Target="../embeddings/oleObject100.bin"/><Relationship Id="rId7" Type="http://schemas.openxmlformats.org/officeDocument/2006/relationships/oleObject" Target="../embeddings/oleObject102.bin"/><Relationship Id="rId2" Type="http://schemas.openxmlformats.org/officeDocument/2006/relationships/slideLayout" Target="../slideLayouts/slideLayout10.xml"/><Relationship Id="rId1" Type="http://schemas.openxmlformats.org/officeDocument/2006/relationships/vmlDrawing" Target="../drawings/vmlDrawing50.vml"/><Relationship Id="rId6" Type="http://schemas.openxmlformats.org/officeDocument/2006/relationships/image" Target="../media/image169.wmf"/><Relationship Id="rId5" Type="http://schemas.openxmlformats.org/officeDocument/2006/relationships/oleObject" Target="../embeddings/oleObject101.bin"/><Relationship Id="rId4" Type="http://schemas.openxmlformats.org/officeDocument/2006/relationships/image" Target="../media/image166.w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2.xml"/><Relationship Id="rId1" Type="http://schemas.openxmlformats.org/officeDocument/2006/relationships/vmlDrawing" Target="../drawings/vmlDrawing51.vml"/><Relationship Id="rId4" Type="http://schemas.openxmlformats.org/officeDocument/2006/relationships/image" Target="../media/image171.wmf"/></Relationships>
</file>

<file path=ppt/slides/_rels/slide1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72.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0.png"/><Relationship Id="rId9" Type="http://schemas.openxmlformats.org/officeDocument/2006/relationships/image" Target="../media/image241.png"/></Relationships>
</file>

<file path=ppt/slides/_rels/slide117.xml.rels><?xml version="1.0" encoding="UTF-8" standalone="yes"?>
<Relationships xmlns="http://schemas.openxmlformats.org/package/2006/relationships"><Relationship Id="rId8" Type="http://schemas.openxmlformats.org/officeDocument/2006/relationships/image" Target="../media/image171.wmf"/><Relationship Id="rId3" Type="http://schemas.openxmlformats.org/officeDocument/2006/relationships/oleObject" Target="../embeddings/oleObject104.bin"/><Relationship Id="rId7"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74.wmf"/><Relationship Id="rId5" Type="http://schemas.openxmlformats.org/officeDocument/2006/relationships/oleObject" Target="../embeddings/oleObject105.bin"/><Relationship Id="rId4" Type="http://schemas.openxmlformats.org/officeDocument/2006/relationships/image" Target="../media/image173.emf"/></Relationships>
</file>

<file path=ppt/slides/_rels/slide118.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77.wmf"/><Relationship Id="rId5" Type="http://schemas.openxmlformats.org/officeDocument/2006/relationships/oleObject" Target="../embeddings/oleObject108.bin"/><Relationship Id="rId4" Type="http://schemas.openxmlformats.org/officeDocument/2006/relationships/image" Target="../media/image176.wmf"/></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12.xml"/><Relationship Id="rId1" Type="http://schemas.openxmlformats.org/officeDocument/2006/relationships/vmlDrawing" Target="../drawings/vmlDrawing54.vml"/><Relationship Id="rId4" Type="http://schemas.openxmlformats.org/officeDocument/2006/relationships/image" Target="../media/image178.emf"/></Relationships>
</file>

<file path=ppt/slides/_rels/slide12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9.emf"/><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0.xml"/><Relationship Id="rId5" Type="http://schemas.openxmlformats.org/officeDocument/2006/relationships/diagramQuickStyle" Target="../diagrams/quickStyle1.xml"/><Relationship Id="rId10" Type="http://schemas.openxmlformats.org/officeDocument/2006/relationships/diagramQuickStyle" Target="../diagrams/quickStyle10.xml"/><Relationship Id="rId4" Type="http://schemas.openxmlformats.org/officeDocument/2006/relationships/diagramLayout" Target="../diagrams/layout1.xml"/><Relationship Id="rId9" Type="http://schemas.openxmlformats.org/officeDocument/2006/relationships/diagramLayout" Target="../diagrams/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180.wmf"/><Relationship Id="rId5" Type="http://schemas.openxmlformats.org/officeDocument/2006/relationships/oleObject" Target="../embeddings/oleObject111.bin"/><Relationship Id="rId4" Type="http://schemas.openxmlformats.org/officeDocument/2006/relationships/image" Target="../media/image170.w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182.emf"/><Relationship Id="rId5" Type="http://schemas.openxmlformats.org/officeDocument/2006/relationships/oleObject" Target="../embeddings/oleObject113.bin"/><Relationship Id="rId4" Type="http://schemas.openxmlformats.org/officeDocument/2006/relationships/image" Target="../media/image181.wmf"/></Relationships>
</file>

<file path=ppt/slides/_rels/slide1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185.emf"/></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186.wmf"/></Relationships>
</file>

<file path=ppt/slides/_rels/slide134.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188.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12.xml"/><Relationship Id="rId1" Type="http://schemas.openxmlformats.org/officeDocument/2006/relationships/vmlDrawing" Target="../drawings/vmlDrawing60.vml"/><Relationship Id="rId4" Type="http://schemas.openxmlformats.org/officeDocument/2006/relationships/image" Target="../media/image189.e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Microsoft_Word_97_-_2003___2.doc"/><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90.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6.wmf"/><Relationship Id="rId5" Type="http://schemas.openxmlformats.org/officeDocument/2006/relationships/oleObject" Target="../embeddings/oleObject23.bin"/><Relationship Id="rId4" Type="http://schemas.openxmlformats.org/officeDocument/2006/relationships/image" Target="../media/image35.wmf"/></Relationships>
</file>

<file path=ppt/slides/_rels/slide140.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93.wmf"/><Relationship Id="rId4" Type="http://schemas.openxmlformats.org/officeDocument/2006/relationships/oleObject" Target="../embeddings/oleObject118.bin"/></Relationships>
</file>

<file path=ppt/slides/_rels/slide1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200.jpeg"/><Relationship Id="rId4" Type="http://schemas.openxmlformats.org/officeDocument/2006/relationships/image" Target="../media/image199.png"/></Relationships>
</file>

<file path=ppt/slides/_rels/slide143.x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image" Target="../media/image203.jpeg"/><Relationship Id="rId7"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201.wmf"/><Relationship Id="rId5" Type="http://schemas.openxmlformats.org/officeDocument/2006/relationships/oleObject" Target="../embeddings/oleObject119.bin"/><Relationship Id="rId4" Type="http://schemas.openxmlformats.org/officeDocument/2006/relationships/image" Target="../media/image204.jpeg"/></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205.wmf"/></Relationships>
</file>

<file path=ppt/slides/_rels/slide1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emf"/></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image" Target="../media/image212.jpeg"/><Relationship Id="rId7" Type="http://schemas.openxmlformats.org/officeDocument/2006/relationships/image" Target="../media/image210.wmf"/><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oleObject" Target="../embeddings/oleObject123.bin"/><Relationship Id="rId5" Type="http://schemas.openxmlformats.org/officeDocument/2006/relationships/image" Target="../media/image209.wmf"/><Relationship Id="rId4" Type="http://schemas.openxmlformats.org/officeDocument/2006/relationships/oleObject" Target="../embeddings/oleObject122.bin"/><Relationship Id="rId9" Type="http://schemas.openxmlformats.org/officeDocument/2006/relationships/image" Target="../media/image211.wmf"/></Relationships>
</file>

<file path=ppt/slides/_rels/slide147.xml.rels><?xml version="1.0" encoding="UTF-8" standalone="yes"?>
<Relationships xmlns="http://schemas.openxmlformats.org/package/2006/relationships"><Relationship Id="rId8" Type="http://schemas.openxmlformats.org/officeDocument/2006/relationships/image" Target="../media/image215.wmf"/><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217.wmf"/><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214.wmf"/><Relationship Id="rId11" Type="http://schemas.openxmlformats.org/officeDocument/2006/relationships/oleObject" Target="../embeddings/oleObject129.bin"/><Relationship Id="rId5" Type="http://schemas.openxmlformats.org/officeDocument/2006/relationships/oleObject" Target="../embeddings/oleObject126.bin"/><Relationship Id="rId10" Type="http://schemas.openxmlformats.org/officeDocument/2006/relationships/image" Target="../media/image216.wmf"/><Relationship Id="rId4" Type="http://schemas.openxmlformats.org/officeDocument/2006/relationships/image" Target="../media/image213.wmf"/><Relationship Id="rId9" Type="http://schemas.openxmlformats.org/officeDocument/2006/relationships/oleObject" Target="../embeddings/oleObject128.bin"/></Relationships>
</file>

<file path=ppt/slides/_rels/slide148.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220.jpeg"/><Relationship Id="rId5" Type="http://schemas.openxmlformats.org/officeDocument/2006/relationships/image" Target="../media/image218.wmf"/><Relationship Id="rId4" Type="http://schemas.openxmlformats.org/officeDocument/2006/relationships/oleObject" Target="../embeddings/oleObject130.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222.wmf"/><Relationship Id="rId5" Type="http://schemas.openxmlformats.org/officeDocument/2006/relationships/oleObject" Target="../embeddings/oleObject132.bin"/><Relationship Id="rId4" Type="http://schemas.openxmlformats.org/officeDocument/2006/relationships/image" Target="../media/image221.wmf"/></Relationships>
</file>

<file path=ppt/slides/_rels/slide151.xml.rels><?xml version="1.0" encoding="UTF-8" standalone="yes"?>
<Relationships xmlns="http://schemas.openxmlformats.org/package/2006/relationships"><Relationship Id="rId3" Type="http://schemas.openxmlformats.org/officeDocument/2006/relationships/image" Target="../media/image225.jpeg"/><Relationship Id="rId7" Type="http://schemas.openxmlformats.org/officeDocument/2006/relationships/image" Target="../media/image224.wmf"/><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oleObject" Target="../embeddings/oleObject134.bin"/><Relationship Id="rId5" Type="http://schemas.openxmlformats.org/officeDocument/2006/relationships/image" Target="../media/image223.wmf"/><Relationship Id="rId4" Type="http://schemas.openxmlformats.org/officeDocument/2006/relationships/oleObject" Target="../embeddings/oleObject133.bin"/></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oleObject" Target="../embeddings/oleObject135.bin"/><Relationship Id="rId7" Type="http://schemas.openxmlformats.org/officeDocument/2006/relationships/image" Target="../media/image227.wmf"/><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oleObject" Target="../embeddings/oleObject136.bin"/><Relationship Id="rId5" Type="http://schemas.openxmlformats.org/officeDocument/2006/relationships/image" Target="../media/image229.jpeg"/><Relationship Id="rId4" Type="http://schemas.openxmlformats.org/officeDocument/2006/relationships/image" Target="../media/image226.wmf"/><Relationship Id="rId9" Type="http://schemas.openxmlformats.org/officeDocument/2006/relationships/image" Target="../media/image228.wmf"/></Relationships>
</file>

<file path=ppt/slides/_rels/slide153.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6.bin"/><Relationship Id="rId5" Type="http://schemas.openxmlformats.org/officeDocument/2006/relationships/image" Target="../media/image31.wmf"/><Relationship Id="rId4" Type="http://schemas.openxmlformats.org/officeDocument/2006/relationships/oleObject" Target="../embeddings/oleObject25.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xml"/><Relationship Id="rId1" Type="http://schemas.openxmlformats.org/officeDocument/2006/relationships/vmlDrawing" Target="../drawings/vmlDrawing10.vml"/><Relationship Id="rId4" Type="http://schemas.openxmlformats.org/officeDocument/2006/relationships/image" Target="../media/image41.wmf"/></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7.wmf"/><Relationship Id="rId5" Type="http://schemas.openxmlformats.org/officeDocument/2006/relationships/oleObject" Target="../embeddings/oleObject28.bin"/><Relationship Id="rId4" Type="http://schemas.openxmlformats.org/officeDocument/2006/relationships/image" Target="../media/image46.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9.wmf"/><Relationship Id="rId5" Type="http://schemas.openxmlformats.org/officeDocument/2006/relationships/oleObject" Target="../embeddings/oleObject30.bin"/><Relationship Id="rId4" Type="http://schemas.openxmlformats.org/officeDocument/2006/relationships/image" Target="../media/image48.wmf"/></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2.wmf"/><Relationship Id="rId5" Type="http://schemas.openxmlformats.org/officeDocument/2006/relationships/oleObject" Target="../embeddings/oleObject32.bin"/><Relationship Id="rId4" Type="http://schemas.openxmlformats.org/officeDocument/2006/relationships/image" Target="../media/image51.wmf"/></Relationships>
</file>

<file path=ppt/slides/_rels/slide28.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5.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image" Target="../media/image60.png"/><Relationship Id="rId10" Type="http://schemas.openxmlformats.org/officeDocument/2006/relationships/image" Target="../media/image57.wmf"/><Relationship Id="rId4" Type="http://schemas.openxmlformats.org/officeDocument/2006/relationships/image" Target="../media/image54.wmf"/><Relationship Id="rId9" Type="http://schemas.openxmlformats.org/officeDocument/2006/relationships/oleObject" Target="../embeddings/oleObject37.bin"/><Relationship Id="rId14" Type="http://schemas.openxmlformats.org/officeDocument/2006/relationships/image" Target="../media/image59.wmf"/></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4.emf"/><Relationship Id="rId7" Type="http://schemas.openxmlformats.org/officeDocument/2006/relationships/image" Target="../media/image37.png"/><Relationship Id="rId12" Type="http://schemas.openxmlformats.org/officeDocument/2006/relationships/image" Target="../media/image63.wmf"/><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image" Target="../media/image65.emf"/><Relationship Id="rId11" Type="http://schemas.openxmlformats.org/officeDocument/2006/relationships/oleObject" Target="../embeddings/oleObject42.bin"/><Relationship Id="rId5" Type="http://schemas.openxmlformats.org/officeDocument/2006/relationships/image" Target="../media/image61.wmf"/><Relationship Id="rId10" Type="http://schemas.openxmlformats.org/officeDocument/2006/relationships/image" Target="../media/image62.wmf"/><Relationship Id="rId4" Type="http://schemas.openxmlformats.org/officeDocument/2006/relationships/oleObject" Target="../embeddings/oleObject40.bin"/><Relationship Id="rId9" Type="http://schemas.openxmlformats.org/officeDocument/2006/relationships/oleObject" Target="../embeddings/oleObject41.bin"/></Relationships>
</file>

<file path=ppt/slides/_rels/slide3.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10.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10" Type="http://schemas.openxmlformats.org/officeDocument/2006/relationships/image" Target="../media/image9.wmf"/><Relationship Id="rId4" Type="http://schemas.openxmlformats.org/officeDocument/2006/relationships/image" Target="../media/image11.png"/><Relationship Id="rId9"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71.jpeg"/><Relationship Id="rId2" Type="http://schemas.openxmlformats.org/officeDocument/2006/relationships/slideLayout" Target="../slideLayouts/slideLayout11.xml"/><Relationship Id="rId1" Type="http://schemas.openxmlformats.org/officeDocument/2006/relationships/vmlDrawing" Target="../drawings/vmlDrawing16.vml"/><Relationship Id="rId6" Type="http://schemas.openxmlformats.org/officeDocument/2006/relationships/image" Target="../media/image70.wmf"/><Relationship Id="rId5" Type="http://schemas.openxmlformats.org/officeDocument/2006/relationships/oleObject" Target="../embeddings/oleObject44.bin"/><Relationship Id="rId4" Type="http://schemas.openxmlformats.org/officeDocument/2006/relationships/image" Target="../media/image69.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72.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61.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74.png"/><Relationship Id="rId4" Type="http://schemas.openxmlformats.org/officeDocument/2006/relationships/image" Target="../media/image73.w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ontrol" Target="../activeX/activeX3.xml"/><Relationship Id="rId1" Type="http://schemas.openxmlformats.org/officeDocument/2006/relationships/vmlDrawing" Target="../drawings/vmlDrawing20.vml"/><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oleObject" Target="../embeddings/oleObject48.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77.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82.wmf"/><Relationship Id="rId5" Type="http://schemas.openxmlformats.org/officeDocument/2006/relationships/oleObject" Target="../embeddings/oleObject51.bin"/><Relationship Id="rId4" Type="http://schemas.openxmlformats.org/officeDocument/2006/relationships/image" Target="../media/image81.wmf"/></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590.png"/></Relationships>
</file>

<file path=ppt/slides/_rels/slide49.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10.xml"/><Relationship Id="rId1" Type="http://schemas.openxmlformats.org/officeDocument/2006/relationships/vmlDrawing" Target="../drawings/vmlDrawing23.vml"/><Relationship Id="rId6" Type="http://schemas.openxmlformats.org/officeDocument/2006/relationships/image" Target="../media/image89.wmf"/><Relationship Id="rId5" Type="http://schemas.openxmlformats.org/officeDocument/2006/relationships/oleObject" Target="../embeddings/oleObject53.bin"/><Relationship Id="rId4" Type="http://schemas.openxmlformats.org/officeDocument/2006/relationships/image" Target="../media/image88.wmf"/><Relationship Id="rId9" Type="http://schemas.openxmlformats.org/officeDocument/2006/relationships/oleObject" Target="../embeddings/oleObject5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en.wikipedia.org/wiki/Azimuthal_quantum_number"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94.wmf"/></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4.xml"/><Relationship Id="rId1" Type="http://schemas.openxmlformats.org/officeDocument/2006/relationships/vmlDrawing" Target="../drawings/vmlDrawing25.vml"/><Relationship Id="rId4" Type="http://schemas.openxmlformats.org/officeDocument/2006/relationships/image" Target="../media/image95.wmf"/></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13.jpeg"/><Relationship Id="rId7" Type="http://schemas.openxmlformats.org/officeDocument/2006/relationships/oleObject" Target="../embeddings/oleObject5.bin"/><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97.wmf"/><Relationship Id="rId5" Type="http://schemas.openxmlformats.org/officeDocument/2006/relationships/oleObject" Target="../embeddings/oleObject58.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60.bin"/></Relationships>
</file>

<file path=ppt/slides/_rels/slide6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1.bin"/><Relationship Id="rId7" Type="http://schemas.openxmlformats.org/officeDocument/2006/relationships/image" Target="../media/image103.e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02.wmf"/><Relationship Id="rId5" Type="http://schemas.openxmlformats.org/officeDocument/2006/relationships/oleObject" Target="../embeddings/oleObject62.bin"/><Relationship Id="rId4" Type="http://schemas.openxmlformats.org/officeDocument/2006/relationships/image" Target="../media/image101.wmf"/></Relationships>
</file>

<file path=ppt/slides/_rels/slide6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12.wmf"/><Relationship Id="rId5" Type="http://schemas.openxmlformats.org/officeDocument/2006/relationships/oleObject" Target="../embeddings/oleObject64.bin"/><Relationship Id="rId4" Type="http://schemas.openxmlformats.org/officeDocument/2006/relationships/image" Target="../media/image111.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14.emf"/><Relationship Id="rId4" Type="http://schemas.openxmlformats.org/officeDocument/2006/relationships/image" Target="../media/image113.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15.emf"/></Relationships>
</file>

<file path=ppt/slides/_rels/slide68.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13.xml"/><Relationship Id="rId1" Type="http://schemas.openxmlformats.org/officeDocument/2006/relationships/vmlDrawing" Target="../drawings/vmlDrawing31.vml"/><Relationship Id="rId6" Type="http://schemas.openxmlformats.org/officeDocument/2006/relationships/image" Target="../media/image117.wmf"/><Relationship Id="rId5" Type="http://schemas.openxmlformats.org/officeDocument/2006/relationships/oleObject" Target="../embeddings/oleObject67.bin"/><Relationship Id="rId4" Type="http://schemas.openxmlformats.org/officeDocument/2006/relationships/image" Target="../media/image116.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19.wm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20.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22.png"/><Relationship Id="rId4" Type="http://schemas.openxmlformats.org/officeDocument/2006/relationships/image" Target="../media/image121.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123.emf"/></Relationships>
</file>

<file path=ppt/slides/_rels/slide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12.xml"/><Relationship Id="rId1" Type="http://schemas.openxmlformats.org/officeDocument/2006/relationships/vmlDrawing" Target="../drawings/vmlDrawing36.vml"/><Relationship Id="rId6" Type="http://schemas.openxmlformats.org/officeDocument/2006/relationships/image" Target="../media/image128.wmf"/><Relationship Id="rId5" Type="http://schemas.openxmlformats.org/officeDocument/2006/relationships/oleObject" Target="../embeddings/oleObject74.bin"/><Relationship Id="rId10" Type="http://schemas.openxmlformats.org/officeDocument/2006/relationships/image" Target="../media/image130.wmf"/><Relationship Id="rId4" Type="http://schemas.openxmlformats.org/officeDocument/2006/relationships/image" Target="../media/image127.wmf"/><Relationship Id="rId9" Type="http://schemas.openxmlformats.org/officeDocument/2006/relationships/oleObject" Target="../embeddings/oleObject76.bin"/></Relationships>
</file>

<file path=ppt/slides/_rels/slide76.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32.wmf"/><Relationship Id="rId5" Type="http://schemas.openxmlformats.org/officeDocument/2006/relationships/oleObject" Target="../embeddings/oleObject78.bin"/><Relationship Id="rId4" Type="http://schemas.openxmlformats.org/officeDocument/2006/relationships/image" Target="../media/image131.wmf"/></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5.xml"/><Relationship Id="rId1" Type="http://schemas.openxmlformats.org/officeDocument/2006/relationships/vmlDrawing" Target="../drawings/vmlDrawing38.vml"/><Relationship Id="rId4" Type="http://schemas.openxmlformats.org/officeDocument/2006/relationships/image" Target="../media/image134.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0.bin"/><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36.wmf"/><Relationship Id="rId5" Type="http://schemas.openxmlformats.org/officeDocument/2006/relationships/oleObject" Target="../embeddings/oleObject81.bin"/><Relationship Id="rId4" Type="http://schemas.openxmlformats.org/officeDocument/2006/relationships/image" Target="../media/image135.wmf"/></Relationships>
</file>

<file path=ppt/slides/_rels/slide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17.wmf"/><Relationship Id="rId9"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4.xml"/><Relationship Id="rId1" Type="http://schemas.openxmlformats.org/officeDocument/2006/relationships/vmlDrawing" Target="../drawings/vmlDrawing40.vml"/><Relationship Id="rId5" Type="http://schemas.openxmlformats.org/officeDocument/2006/relationships/image" Target="../media/image137.png"/><Relationship Id="rId4" Type="http://schemas.openxmlformats.org/officeDocument/2006/relationships/image" Target="../media/image138.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4.xml"/><Relationship Id="rId1" Type="http://schemas.openxmlformats.org/officeDocument/2006/relationships/vmlDrawing" Target="../drawings/vmlDrawing41.vml"/><Relationship Id="rId5" Type="http://schemas.openxmlformats.org/officeDocument/2006/relationships/image" Target="../media/image137.png"/><Relationship Id="rId4" Type="http://schemas.openxmlformats.org/officeDocument/2006/relationships/image" Target="../media/image138.wmf"/></Relationships>
</file>

<file path=ppt/slides/_rels/slide8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41.wmf"/><Relationship Id="rId2" Type="http://schemas.openxmlformats.org/officeDocument/2006/relationships/control" Target="../activeX/activeX6.xml"/><Relationship Id="rId1" Type="http://schemas.openxmlformats.org/officeDocument/2006/relationships/vmlDrawing" Target="../drawings/vmlDrawing42.vml"/><Relationship Id="rId6" Type="http://schemas.openxmlformats.org/officeDocument/2006/relationships/image" Target="../media/image59.png"/><Relationship Id="rId5" Type="http://schemas.openxmlformats.org/officeDocument/2006/relationships/image" Target="../media/image140.wmf"/><Relationship Id="rId4" Type="http://schemas.openxmlformats.org/officeDocument/2006/relationships/oleObject" Target="../embeddings/oleObject84.bin"/></Relationships>
</file>

<file path=ppt/slides/_rels/slide8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143.wmf"/><Relationship Id="rId4" Type="http://schemas.openxmlformats.org/officeDocument/2006/relationships/oleObject" Target="../embeddings/oleObject85.bin"/></Relationships>
</file>

<file path=ppt/slides/_rels/slide9.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4.wmf"/><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wmf"/><Relationship Id="rId1" Type="http://schemas.openxmlformats.org/officeDocument/2006/relationships/vmlDrawing" Target="../drawings/vmlDrawing5.vml"/><Relationship Id="rId6" Type="http://schemas.openxmlformats.org/officeDocument/2006/relationships/image" Target="../media/image21.wmf"/><Relationship Id="rId11" Type="http://schemas.openxmlformats.org/officeDocument/2006/relationships/oleObject" Target="../embeddings/oleObject13.bin"/><Relationship Id="rId5" Type="http://schemas.openxmlformats.org/officeDocument/2006/relationships/oleObject" Target="../embeddings/oleObject10.bin"/><Relationship Id="rId15" Type="http://schemas.openxmlformats.org/officeDocument/2006/relationships/oleObject" Target="../embeddings/oleObject15.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12.bin"/><Relationship Id="rId14" Type="http://schemas.openxmlformats.org/officeDocument/2006/relationships/image" Target="../media/image25.wmf"/></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92.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9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1.png"/><Relationship Id="rId7" Type="http://schemas.openxmlformats.org/officeDocument/2006/relationships/image" Target="../media/image152.png"/><Relationship Id="rId2"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a:bodyPr>
          <a:lstStyle/>
          <a:p>
            <a:r>
              <a:rPr lang="zh-CN" altLang="en-US" sz="3200" dirty="0">
                <a:latin typeface="Times New Roman" panose="02020603050405020304" pitchFamily="18" charset="0"/>
                <a:ea typeface="隶书" panose="02010509060101010101" pitchFamily="49" charset="-122"/>
              </a:rPr>
              <a:t>第一章　原子的卢瑟福模型</a:t>
            </a:r>
            <a:r>
              <a:rPr lang="zh-CN" altLang="en-US" sz="3200" dirty="0"/>
              <a:t> </a:t>
            </a:r>
          </a:p>
        </p:txBody>
      </p:sp>
      <p:sp>
        <p:nvSpPr>
          <p:cNvPr id="95235" name="Rectangle 3"/>
          <p:cNvSpPr>
            <a:spLocks noChangeArrowheads="1"/>
          </p:cNvSpPr>
          <p:nvPr/>
        </p:nvSpPr>
        <p:spPr bwMode="auto">
          <a:xfrm>
            <a:off x="683568" y="2276872"/>
            <a:ext cx="619229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lang="zh-CN" altLang="en-US" sz="2800" dirty="0">
                <a:solidFill>
                  <a:schemeClr val="hlink"/>
                </a:solidFill>
                <a:latin typeface="+mn-ea"/>
                <a:ea typeface="+mn-ea"/>
              </a:rPr>
              <a:t> §1.1 电子的发现与荷质比</a:t>
            </a:r>
          </a:p>
          <a:p>
            <a:pPr algn="just">
              <a:lnSpc>
                <a:spcPct val="120000"/>
              </a:lnSpc>
            </a:pPr>
            <a:r>
              <a:rPr lang="zh-CN" altLang="en-US" sz="2800" dirty="0">
                <a:latin typeface="+mn-ea"/>
                <a:ea typeface="+mn-ea"/>
              </a:rPr>
              <a:t> </a:t>
            </a:r>
            <a:r>
              <a:rPr lang="zh-CN" altLang="en-US" sz="2800" dirty="0">
                <a:solidFill>
                  <a:schemeClr val="hlink"/>
                </a:solidFill>
                <a:latin typeface="+mn-ea"/>
                <a:ea typeface="+mn-ea"/>
              </a:rPr>
              <a:t>§1.2 原子的质量和大小</a:t>
            </a:r>
          </a:p>
          <a:p>
            <a:pPr algn="just">
              <a:lnSpc>
                <a:spcPct val="120000"/>
              </a:lnSpc>
            </a:pPr>
            <a:r>
              <a:rPr lang="zh-CN" altLang="en-US" sz="2800" dirty="0">
                <a:solidFill>
                  <a:schemeClr val="hlink"/>
                </a:solidFill>
                <a:latin typeface="+mn-ea"/>
                <a:ea typeface="+mn-ea"/>
              </a:rPr>
              <a:t> §1.3 原子的卢瑟福核式结构模型 </a:t>
            </a:r>
          </a:p>
          <a:p>
            <a:pPr algn="just">
              <a:lnSpc>
                <a:spcPct val="120000"/>
              </a:lnSpc>
            </a:pPr>
            <a:r>
              <a:rPr lang="zh-CN" altLang="en-US" sz="2800" dirty="0">
                <a:solidFill>
                  <a:schemeClr val="hlink"/>
                </a:solidFill>
                <a:latin typeface="+mn-ea"/>
                <a:ea typeface="+mn-ea"/>
              </a:rPr>
              <a:t> §1.</a:t>
            </a:r>
            <a:r>
              <a:rPr lang="zh-CN" altLang="en-US" sz="2800" dirty="0" smtClean="0">
                <a:solidFill>
                  <a:schemeClr val="hlink"/>
                </a:solidFill>
                <a:latin typeface="+mn-ea"/>
                <a:ea typeface="+mn-ea"/>
              </a:rPr>
              <a:t>4 卢瑟福</a:t>
            </a:r>
            <a:r>
              <a:rPr lang="zh-CN" altLang="en-US" sz="2800" dirty="0">
                <a:solidFill>
                  <a:schemeClr val="hlink"/>
                </a:solidFill>
                <a:latin typeface="+mn-ea"/>
                <a:ea typeface="+mn-ea"/>
              </a:rPr>
              <a:t>模型的实验验证 </a:t>
            </a:r>
          </a:p>
          <a:p>
            <a:pPr algn="just">
              <a:lnSpc>
                <a:spcPct val="120000"/>
              </a:lnSpc>
            </a:pPr>
            <a:r>
              <a:rPr lang="zh-CN" altLang="en-US" sz="2800" dirty="0">
                <a:solidFill>
                  <a:schemeClr val="hlink"/>
                </a:solidFill>
                <a:latin typeface="+mn-ea"/>
                <a:ea typeface="+mn-ea"/>
              </a:rPr>
              <a:t> §1.</a:t>
            </a:r>
            <a:r>
              <a:rPr lang="zh-CN" altLang="en-US" sz="2800" dirty="0" smtClean="0">
                <a:solidFill>
                  <a:schemeClr val="hlink"/>
                </a:solidFill>
                <a:latin typeface="+mn-ea"/>
                <a:ea typeface="+mn-ea"/>
              </a:rPr>
              <a:t>5 卢瑟福</a:t>
            </a:r>
            <a:r>
              <a:rPr lang="zh-CN" altLang="en-US" sz="2800" dirty="0">
                <a:solidFill>
                  <a:schemeClr val="hlink"/>
                </a:solidFill>
                <a:latin typeface="+mn-ea"/>
                <a:ea typeface="+mn-ea"/>
              </a:rPr>
              <a:t>模型的意义和困难 </a:t>
            </a:r>
          </a:p>
        </p:txBody>
      </p:sp>
      <p:sp>
        <p:nvSpPr>
          <p:cNvPr id="95236" name="Rectangle 4"/>
          <p:cNvSpPr>
            <a:spLocks noChangeArrowheads="1"/>
          </p:cNvSpPr>
          <p:nvPr/>
        </p:nvSpPr>
        <p:spPr bwMode="auto">
          <a:xfrm>
            <a:off x="918518" y="1052910"/>
            <a:ext cx="130400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kumimoji="1" sz="4400">
                <a:solidFill>
                  <a:schemeClr val="tx2"/>
                </a:solidFill>
                <a:latin typeface="Tahoma" panose="020B0604030504040204" pitchFamily="34" charset="0"/>
                <a:ea typeface="宋体" panose="02010600030101010101" pitchFamily="2" charset="-122"/>
              </a:defRPr>
            </a:lvl1pPr>
            <a:lvl2pPr algn="l">
              <a:defRPr kumimoji="1" sz="4400">
                <a:solidFill>
                  <a:schemeClr val="tx2"/>
                </a:solidFill>
                <a:latin typeface="Tahoma" panose="020B0604030504040204" pitchFamily="34" charset="0"/>
                <a:ea typeface="宋体" panose="02010600030101010101" pitchFamily="2" charset="-122"/>
              </a:defRPr>
            </a:lvl2pPr>
            <a:lvl3pPr algn="l">
              <a:defRPr kumimoji="1" sz="4400">
                <a:solidFill>
                  <a:schemeClr val="tx2"/>
                </a:solidFill>
                <a:latin typeface="Tahoma" panose="020B0604030504040204" pitchFamily="34" charset="0"/>
                <a:ea typeface="宋体" panose="02010600030101010101" pitchFamily="2" charset="-122"/>
              </a:defRPr>
            </a:lvl3pPr>
            <a:lvl4pPr algn="l">
              <a:defRPr kumimoji="1" sz="4400">
                <a:solidFill>
                  <a:schemeClr val="tx2"/>
                </a:solidFill>
                <a:latin typeface="Tahoma" panose="020B0604030504040204" pitchFamily="34" charset="0"/>
                <a:ea typeface="宋体" panose="02010600030101010101" pitchFamily="2" charset="-122"/>
              </a:defRPr>
            </a:lvl4pPr>
            <a:lvl5pPr algn="l">
              <a:defRPr kumimoji="1"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r>
              <a:rPr lang="zh-CN" altLang="en-US" sz="2800" dirty="0">
                <a:latin typeface="+mn-ea"/>
                <a:ea typeface="+mn-ea"/>
              </a:rPr>
              <a:t>小结</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3" name="Rectangle 5"/>
          <p:cNvSpPr>
            <a:spLocks noChangeArrowheads="1"/>
          </p:cNvSpPr>
          <p:nvPr/>
        </p:nvSpPr>
        <p:spPr bwMode="auto">
          <a:xfrm>
            <a:off x="30861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55652" name="Object 4"/>
          <p:cNvGraphicFramePr>
            <a:graphicFrameLocks noChangeAspect="1"/>
          </p:cNvGraphicFramePr>
          <p:nvPr/>
        </p:nvGraphicFramePr>
        <p:xfrm>
          <a:off x="1258888" y="1700213"/>
          <a:ext cx="7339012" cy="1285875"/>
        </p:xfrm>
        <a:graphic>
          <a:graphicData uri="http://schemas.openxmlformats.org/presentationml/2006/ole">
            <mc:AlternateContent xmlns:mc="http://schemas.openxmlformats.org/markup-compatibility/2006">
              <mc:Choice xmlns:v="urn:schemas-microsoft-com:vml" Requires="v">
                <p:oleObj spid="_x0000_s155815" name="公式" r:id="rId3" imgW="3124200" imgH="635000" progId="Equation.3">
                  <p:embed/>
                </p:oleObj>
              </mc:Choice>
              <mc:Fallback>
                <p:oleObj name="公式" r:id="rId3" imgW="3124200" imgH="635000" progId="Equation.3">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700213"/>
                        <a:ext cx="7339012" cy="1285875"/>
                      </a:xfrm>
                      <a:prstGeom prst="rect">
                        <a:avLst/>
                      </a:prstGeom>
                      <a:solidFill>
                        <a:srgbClr val="00FF00"/>
                      </a:solidFill>
                    </p:spPr>
                  </p:pic>
                </p:oleObj>
              </mc:Fallback>
            </mc:AlternateContent>
          </a:graphicData>
        </a:graphic>
      </p:graphicFrame>
      <p:graphicFrame>
        <p:nvGraphicFramePr>
          <p:cNvPr id="155655" name="Object 7"/>
          <p:cNvGraphicFramePr>
            <a:graphicFrameLocks noChangeAspect="1"/>
          </p:cNvGraphicFramePr>
          <p:nvPr/>
        </p:nvGraphicFramePr>
        <p:xfrm>
          <a:off x="1258888" y="3057525"/>
          <a:ext cx="6796087" cy="1044575"/>
        </p:xfrm>
        <a:graphic>
          <a:graphicData uri="http://schemas.openxmlformats.org/presentationml/2006/ole">
            <mc:AlternateContent xmlns:mc="http://schemas.openxmlformats.org/markup-compatibility/2006">
              <mc:Choice xmlns:v="urn:schemas-microsoft-com:vml" Requires="v">
                <p:oleObj spid="_x0000_s155816" name="公式" r:id="rId5" imgW="3314700" imgH="584200" progId="Equation.3">
                  <p:embed/>
                </p:oleObj>
              </mc:Choice>
              <mc:Fallback>
                <p:oleObj name="公式" r:id="rId5" imgW="3314700" imgH="584200" progId="Equation.3">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3057525"/>
                        <a:ext cx="6796087" cy="1044575"/>
                      </a:xfrm>
                      <a:prstGeom prst="rect">
                        <a:avLst/>
                      </a:prstGeom>
                      <a:solidFill>
                        <a:srgbClr val="FFCC99"/>
                      </a:solidFill>
                    </p:spPr>
                  </p:pic>
                </p:oleObj>
              </mc:Fallback>
            </mc:AlternateContent>
          </a:graphicData>
        </a:graphic>
      </p:graphicFrame>
      <p:graphicFrame>
        <p:nvGraphicFramePr>
          <p:cNvPr id="155656" name="Object 8"/>
          <p:cNvGraphicFramePr>
            <a:graphicFrameLocks noChangeAspect="1"/>
          </p:cNvGraphicFramePr>
          <p:nvPr/>
        </p:nvGraphicFramePr>
        <p:xfrm>
          <a:off x="1258888" y="4208463"/>
          <a:ext cx="3984625" cy="1139825"/>
        </p:xfrm>
        <a:graphic>
          <a:graphicData uri="http://schemas.openxmlformats.org/presentationml/2006/ole">
            <mc:AlternateContent xmlns:mc="http://schemas.openxmlformats.org/markup-compatibility/2006">
              <mc:Choice xmlns:v="urn:schemas-microsoft-com:vml" Requires="v">
                <p:oleObj spid="_x0000_s155817" name="公式" r:id="rId7" imgW="1916868" imgH="634725" progId="Equation.3">
                  <p:embed/>
                </p:oleObj>
              </mc:Choice>
              <mc:Fallback>
                <p:oleObj name="公式" r:id="rId7" imgW="1916868" imgH="634725" progId="Equation.3">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4208463"/>
                        <a:ext cx="3984625" cy="1139825"/>
                      </a:xfrm>
                      <a:prstGeom prst="rect">
                        <a:avLst/>
                      </a:prstGeom>
                      <a:solidFill>
                        <a:srgbClr val="00FF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5655"/>
                                        </p:tgtEl>
                                        <p:attrNameLst>
                                          <p:attrName>style.visibility</p:attrName>
                                        </p:attrNameLst>
                                      </p:cBhvr>
                                      <p:to>
                                        <p:strVal val="visible"/>
                                      </p:to>
                                    </p:set>
                                    <p:animEffect transition="in" filter="blinds(horizontal)">
                                      <p:cBhvr>
                                        <p:cTn id="7" dur="500"/>
                                        <p:tgtEl>
                                          <p:spTgt spid="155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5656"/>
                                        </p:tgtEl>
                                        <p:attrNameLst>
                                          <p:attrName>style.visibility</p:attrName>
                                        </p:attrNameLst>
                                      </p:cBhvr>
                                      <p:to>
                                        <p:strVal val="visible"/>
                                      </p:to>
                                    </p:set>
                                    <p:animEffect transition="in" filter="wipe(left)">
                                      <p:cBhvr>
                                        <p:cTn id="12" dur="500"/>
                                        <p:tgtEl>
                                          <p:spTgt spid="155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47813" y="617712"/>
            <a:ext cx="77057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lnSpc>
                <a:spcPct val="80000"/>
              </a:lnSpc>
              <a:spcBef>
                <a:spcPct val="50000"/>
              </a:spcBef>
            </a:pPr>
            <a:r>
              <a:rPr lang="zh-CN" altLang="en-US" sz="3600" b="1" dirty="0" smtClean="0">
                <a:solidFill>
                  <a:schemeClr val="hlink"/>
                </a:solidFill>
                <a:latin typeface="楷体_GB2312" pitchFamily="49" charset="-122"/>
                <a:ea typeface="楷体_GB2312" pitchFamily="49" charset="-122"/>
              </a:rPr>
              <a:t>斯特</a:t>
            </a:r>
            <a:r>
              <a:rPr lang="zh-CN" altLang="en-US" sz="3600" b="1" dirty="0">
                <a:solidFill>
                  <a:schemeClr val="hlink"/>
                </a:solidFill>
                <a:latin typeface="楷体_GB2312" pitchFamily="49" charset="-122"/>
                <a:ea typeface="楷体_GB2312" pitchFamily="49" charset="-122"/>
              </a:rPr>
              <a:t>恩</a:t>
            </a:r>
            <a:r>
              <a:rPr lang="en-US" altLang="zh-CN" sz="3600" b="1" dirty="0">
                <a:solidFill>
                  <a:schemeClr val="hlink"/>
                </a:solidFill>
                <a:latin typeface="楷体_GB2312" pitchFamily="49" charset="-122"/>
                <a:ea typeface="楷体_GB2312" pitchFamily="49" charset="-122"/>
              </a:rPr>
              <a:t>-</a:t>
            </a:r>
            <a:r>
              <a:rPr lang="zh-CN" altLang="en-US" sz="3600" b="1" dirty="0">
                <a:solidFill>
                  <a:schemeClr val="hlink"/>
                </a:solidFill>
                <a:latin typeface="楷体_GB2312" pitchFamily="49" charset="-122"/>
                <a:ea typeface="楷体_GB2312" pitchFamily="49" charset="-122"/>
              </a:rPr>
              <a:t>盖拉赫实验</a:t>
            </a:r>
          </a:p>
        </p:txBody>
      </p:sp>
      <p:sp>
        <p:nvSpPr>
          <p:cNvPr id="15366" name="Rectangle 6"/>
          <p:cNvSpPr>
            <a:spLocks noChangeArrowheads="1"/>
          </p:cNvSpPr>
          <p:nvPr/>
        </p:nvSpPr>
        <p:spPr bwMode="auto">
          <a:xfrm>
            <a:off x="755576" y="2132856"/>
            <a:ext cx="8280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8600">
              <a:spcBef>
                <a:spcPct val="20000"/>
              </a:spcBef>
              <a:buClr>
                <a:schemeClr val="folHlink"/>
              </a:buClr>
              <a:buSzPct val="60000"/>
              <a:buFont typeface="Wingdings" panose="05000000000000000000" pitchFamily="2" charset="2"/>
              <a:buChar char="n"/>
              <a:tabLst>
                <a:tab pos="460057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460057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460057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2400" b="1" dirty="0" smtClean="0">
                <a:latin typeface="Times New Roman" panose="02020603050405020304" pitchFamily="18" charset="0"/>
                <a:ea typeface="楷体_GB2312" pitchFamily="49" charset="-122"/>
              </a:rPr>
              <a:t>证明</a:t>
            </a:r>
            <a:r>
              <a:rPr lang="zh-CN" altLang="en-US" sz="2400" b="1" dirty="0">
                <a:latin typeface="Times New Roman" panose="02020603050405020304" pitchFamily="18" charset="0"/>
                <a:ea typeface="楷体_GB2312" pitchFamily="49" charset="-122"/>
              </a:rPr>
              <a:t>了下列几点：</a:t>
            </a:r>
          </a:p>
          <a:p>
            <a:pPr algn="just" eaLnBrk="1" hangingPunct="1">
              <a:spcBef>
                <a:spcPct val="0"/>
              </a:spcBef>
              <a:buClrTx/>
              <a:buSzTx/>
              <a:buFontTx/>
              <a:buNone/>
            </a:pPr>
            <a:r>
              <a:rPr lang="zh-CN" altLang="en-US" sz="2400" b="1" dirty="0">
                <a:latin typeface="Arial Unicode MS" panose="020B0604020202020204" pitchFamily="34" charset="-122"/>
                <a:ea typeface="楷体_GB2312" pitchFamily="49" charset="-122"/>
              </a:rPr>
              <a:t>      </a:t>
            </a:r>
            <a:r>
              <a:rPr lang="en-US" altLang="zh-CN" sz="2400" b="1" dirty="0">
                <a:solidFill>
                  <a:schemeClr val="hlink"/>
                </a:solidFill>
                <a:latin typeface="Arial Unicode MS" panose="020B0604020202020204" pitchFamily="34" charset="-122"/>
                <a:ea typeface="楷体_GB2312" pitchFamily="49" charset="-122"/>
              </a:rPr>
              <a:t>1.</a:t>
            </a:r>
            <a:r>
              <a:rPr lang="zh-CN" altLang="en-US" sz="2400" b="1" dirty="0">
                <a:solidFill>
                  <a:schemeClr val="hlink"/>
                </a:solidFill>
                <a:latin typeface="Times New Roman" panose="02020603050405020304" pitchFamily="18" charset="0"/>
                <a:ea typeface="楷体_GB2312" pitchFamily="49" charset="-122"/>
              </a:rPr>
              <a:t>空间量子化的事实；</a:t>
            </a:r>
          </a:p>
          <a:p>
            <a:pPr algn="just" eaLnBrk="1" hangingPunct="1">
              <a:spcBef>
                <a:spcPct val="0"/>
              </a:spcBef>
              <a:buClrTx/>
              <a:buSzTx/>
              <a:buFontTx/>
              <a:buNone/>
            </a:pPr>
            <a:r>
              <a:rPr lang="zh-CN" altLang="en-US" sz="2400" b="1" dirty="0">
                <a:solidFill>
                  <a:schemeClr val="hlink"/>
                </a:solidFill>
                <a:latin typeface="Arial Unicode MS" panose="020B0604020202020204" pitchFamily="34" charset="-122"/>
                <a:ea typeface="楷体_GB2312" pitchFamily="49" charset="-122"/>
              </a:rPr>
              <a:t>      </a:t>
            </a:r>
            <a:r>
              <a:rPr lang="en-US" altLang="zh-CN" sz="2400" b="1" dirty="0">
                <a:solidFill>
                  <a:schemeClr val="hlink"/>
                </a:solidFill>
                <a:latin typeface="Arial Unicode MS" panose="020B0604020202020204" pitchFamily="34" charset="-122"/>
                <a:ea typeface="楷体_GB2312" pitchFamily="49" charset="-122"/>
              </a:rPr>
              <a:t>2.</a:t>
            </a:r>
            <a:r>
              <a:rPr lang="zh-CN" altLang="en-US" sz="2400" b="1" dirty="0">
                <a:solidFill>
                  <a:schemeClr val="hlink"/>
                </a:solidFill>
                <a:latin typeface="Times New Roman" panose="02020603050405020304" pitchFamily="18" charset="0"/>
                <a:ea typeface="楷体_GB2312" pitchFamily="49" charset="-122"/>
              </a:rPr>
              <a:t>电子自旋假设的正确性；</a:t>
            </a:r>
          </a:p>
          <a:p>
            <a:pPr algn="just" eaLnBrk="1" hangingPunct="1">
              <a:spcBef>
                <a:spcPct val="0"/>
              </a:spcBef>
              <a:buClrTx/>
              <a:buSzTx/>
              <a:buFontTx/>
              <a:buNone/>
            </a:pPr>
            <a:r>
              <a:rPr lang="zh-CN" altLang="en-US" sz="2400" b="1" dirty="0">
                <a:solidFill>
                  <a:schemeClr val="hlink"/>
                </a:solidFill>
                <a:latin typeface="Arial Unicode MS" panose="020B0604020202020204" pitchFamily="34" charset="-122"/>
                <a:ea typeface="楷体_GB2312" pitchFamily="49" charset="-122"/>
              </a:rPr>
              <a:t>      </a:t>
            </a:r>
            <a:r>
              <a:rPr lang="en-US" altLang="zh-CN" sz="2400" b="1" dirty="0">
                <a:solidFill>
                  <a:schemeClr val="hlink"/>
                </a:solidFill>
                <a:latin typeface="Arial Unicode MS" panose="020B0604020202020204" pitchFamily="34" charset="-122"/>
                <a:ea typeface="楷体_GB2312" pitchFamily="49" charset="-122"/>
              </a:rPr>
              <a:t>3.</a:t>
            </a:r>
            <a:r>
              <a:rPr lang="zh-CN" altLang="en-US" sz="2400" b="1" dirty="0">
                <a:solidFill>
                  <a:schemeClr val="hlink"/>
                </a:solidFill>
                <a:latin typeface="Times New Roman" panose="02020603050405020304" pitchFamily="18" charset="0"/>
                <a:ea typeface="楷体_GB2312" pitchFamily="49" charset="-122"/>
              </a:rPr>
              <a:t>电子自旋磁矩数值的正确性；</a:t>
            </a:r>
          </a:p>
          <a:p>
            <a:pPr algn="just" eaLnBrk="1" hangingPunct="1">
              <a:spcBef>
                <a:spcPct val="0"/>
              </a:spcBef>
              <a:buClrTx/>
              <a:buSzTx/>
              <a:buFontTx/>
              <a:buNone/>
            </a:pPr>
            <a:r>
              <a:rPr lang="zh-CN" altLang="en-US" sz="2400" b="1" dirty="0">
                <a:solidFill>
                  <a:schemeClr val="hlink"/>
                </a:solidFill>
                <a:latin typeface="Arial Unicode MS" panose="020B0604020202020204" pitchFamily="34" charset="-122"/>
                <a:ea typeface="楷体_GB2312" pitchFamily="49" charset="-122"/>
              </a:rPr>
              <a:t>      </a:t>
            </a:r>
            <a:r>
              <a:rPr lang="en-US" altLang="zh-CN" sz="2400" b="1" dirty="0">
                <a:solidFill>
                  <a:schemeClr val="hlink"/>
                </a:solidFill>
                <a:latin typeface="Arial Unicode MS" panose="020B0604020202020204" pitchFamily="34" charset="-122"/>
                <a:ea typeface="楷体_GB2312" pitchFamily="49" charset="-122"/>
              </a:rPr>
              <a:t>4.</a:t>
            </a:r>
            <a:r>
              <a:rPr lang="zh-CN" altLang="en-US" sz="2400" b="1" dirty="0">
                <a:solidFill>
                  <a:schemeClr val="hlink"/>
                </a:solidFill>
                <a:latin typeface="Times New Roman" panose="02020603050405020304" pitchFamily="18" charset="0"/>
                <a:ea typeface="楷体_GB2312" pitchFamily="49" charset="-122"/>
              </a:rPr>
              <a:t>轨道角动量量子数取值范围变化的正确性。</a:t>
            </a:r>
            <a:endParaRPr lang="zh-CN" altLang="en-US" sz="2400" b="1" dirty="0">
              <a:solidFill>
                <a:schemeClr val="hlink"/>
              </a:solidFill>
              <a:latin typeface="Times New Roman" panose="02020603050405020304" pitchFamily="18" charset="0"/>
            </a:endParaRPr>
          </a:p>
        </p:txBody>
      </p:sp>
    </p:spTree>
    <p:extLst>
      <p:ext uri="{BB962C8B-B14F-4D97-AF65-F5344CB8AC3E}">
        <p14:creationId xmlns:p14="http://schemas.microsoft.com/office/powerpoint/2010/main" val="38931953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51520" y="188640"/>
            <a:ext cx="4679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800" b="1" dirty="0" smtClean="0">
                <a:solidFill>
                  <a:srgbClr val="009999"/>
                </a:solidFill>
                <a:latin typeface="Times New Roman" panose="02020603050405020304" pitchFamily="18" charset="0"/>
                <a:ea typeface="楷体_GB2312" pitchFamily="49" charset="-122"/>
              </a:rPr>
              <a:t>碱金属</a:t>
            </a:r>
            <a:r>
              <a:rPr lang="zh-CN" altLang="en-US" sz="2800" b="1" dirty="0">
                <a:solidFill>
                  <a:srgbClr val="009999"/>
                </a:solidFill>
                <a:latin typeface="Times New Roman" panose="02020603050405020304" pitchFamily="18" charset="0"/>
                <a:ea typeface="楷体_GB2312" pitchFamily="49" charset="-122"/>
              </a:rPr>
              <a:t>双线的解释</a:t>
            </a:r>
            <a:endParaRPr lang="zh-CN" altLang="en-US" b="1" dirty="0">
              <a:latin typeface="Times New Roman" panose="02020603050405020304" pitchFamily="18" charset="0"/>
              <a:ea typeface="楷体_GB2312" pitchFamily="49" charset="-122"/>
            </a:endParaRPr>
          </a:p>
        </p:txBody>
      </p:sp>
      <p:graphicFrame>
        <p:nvGraphicFramePr>
          <p:cNvPr id="17412" name="Object 7"/>
          <p:cNvGraphicFramePr>
            <a:graphicFrameLocks noGrp="1" noChangeAspect="1"/>
          </p:cNvGraphicFramePr>
          <p:nvPr>
            <p:ph sz="quarter" idx="2"/>
            <p:extLst/>
          </p:nvPr>
        </p:nvGraphicFramePr>
        <p:xfrm>
          <a:off x="4592638" y="419935"/>
          <a:ext cx="2736850" cy="1555750"/>
        </p:xfrm>
        <a:graphic>
          <a:graphicData uri="http://schemas.openxmlformats.org/presentationml/2006/ole">
            <mc:AlternateContent xmlns:mc="http://schemas.openxmlformats.org/markup-compatibility/2006">
              <mc:Choice xmlns:v="urn:schemas-microsoft-com:vml" Requires="v">
                <p:oleObj spid="_x0000_s304136" name="公式" r:id="rId3" imgW="2235200" imgH="1270000" progId="Equation.3">
                  <p:embed/>
                </p:oleObj>
              </mc:Choice>
              <mc:Fallback>
                <p:oleObj name="公式" r:id="rId3" imgW="2235200" imgH="1270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638" y="419935"/>
                        <a:ext cx="2736850" cy="155575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extLst/>
          </p:nvPr>
        </p:nvGraphicFramePr>
        <p:xfrm>
          <a:off x="827584" y="2437181"/>
          <a:ext cx="4558417" cy="2385218"/>
        </p:xfrm>
        <a:graphic>
          <a:graphicData uri="http://schemas.openxmlformats.org/presentationml/2006/ole">
            <mc:AlternateContent xmlns:mc="http://schemas.openxmlformats.org/markup-compatibility/2006">
              <mc:Choice xmlns:v="urn:schemas-microsoft-com:vml" Requires="v">
                <p:oleObj spid="_x0000_s304137" name="Equation" r:id="rId5" imgW="1968480" imgH="1041120" progId="Equation.DSMT4">
                  <p:embed/>
                </p:oleObj>
              </mc:Choice>
              <mc:Fallback>
                <p:oleObj name="Equation" r:id="rId5" imgW="1968480" imgH="1041120" progId="Equation.DSMT4">
                  <p:embed/>
                  <p:pic>
                    <p:nvPicPr>
                      <p:cNvPr id="0" name=""/>
                      <p:cNvPicPr>
                        <a:picLocks noChangeAspect="1" noChangeArrowheads="1"/>
                      </p:cNvPicPr>
                      <p:nvPr/>
                    </p:nvPicPr>
                    <p:blipFill>
                      <a:blip r:embed="rId6"/>
                      <a:srcRect/>
                      <a:stretch>
                        <a:fillRect/>
                      </a:stretch>
                    </p:blipFill>
                    <p:spPr bwMode="auto">
                      <a:xfrm>
                        <a:off x="827584" y="2437181"/>
                        <a:ext cx="4558417" cy="2385218"/>
                      </a:xfrm>
                      <a:prstGeom prst="rect">
                        <a:avLst/>
                      </a:prstGeom>
                      <a:noFill/>
                      <a:ln>
                        <a:noFill/>
                      </a:ln>
                      <a:extLst/>
                    </p:spPr>
                  </p:pic>
                </p:oleObj>
              </mc:Fallback>
            </mc:AlternateContent>
          </a:graphicData>
        </a:graphic>
      </p:graphicFrame>
      <p:sp>
        <p:nvSpPr>
          <p:cNvPr id="3" name="文本框 2"/>
          <p:cNvSpPr txBox="1"/>
          <p:nvPr/>
        </p:nvSpPr>
        <p:spPr>
          <a:xfrm>
            <a:off x="899592" y="1196752"/>
            <a:ext cx="2339102" cy="523220"/>
          </a:xfrm>
          <a:prstGeom prst="rect">
            <a:avLst/>
          </a:prstGeom>
          <a:noFill/>
        </p:spPr>
        <p:txBody>
          <a:bodyPr wrap="none" rtlCol="0">
            <a:spAutoFit/>
          </a:bodyPr>
          <a:lstStyle/>
          <a:p>
            <a:r>
              <a:rPr lang="zh-CN" altLang="en-US" sz="2800" dirty="0" smtClean="0">
                <a:latin typeface="+mn-ea"/>
                <a:ea typeface="+mn-ea"/>
              </a:rPr>
              <a:t>自旋轨道耦合</a:t>
            </a:r>
            <a:endParaRPr lang="zh-CN" altLang="en-US" sz="2800" dirty="0">
              <a:latin typeface="+mn-ea"/>
              <a:ea typeface="+mn-ea"/>
            </a:endParaRPr>
          </a:p>
        </p:txBody>
      </p:sp>
    </p:spTree>
    <p:extLst>
      <p:ext uri="{BB962C8B-B14F-4D97-AF65-F5344CB8AC3E}">
        <p14:creationId xmlns:p14="http://schemas.microsoft.com/office/powerpoint/2010/main" val="30957416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p:cNvSpPr>
                <a:spLocks noGrp="1"/>
              </p:cNvSpPr>
              <p:nvPr>
                <p:ph idx="1"/>
              </p:nvPr>
            </p:nvSpPr>
            <p:spPr>
              <a:xfrm>
                <a:off x="0" y="1209859"/>
                <a:ext cx="8766653" cy="5223229"/>
              </a:xfrm>
            </p:spPr>
            <p:txBody>
              <a:bodyPr>
                <a:normAutofit/>
              </a:bodyPr>
              <a:lstStyle/>
              <a:p>
                <a:r>
                  <a:rPr lang="zh-CN" altLang="en-US" sz="2400" dirty="0" smtClean="0"/>
                  <a:t>选择定则</a:t>
                </a:r>
                <a14:m>
                  <m:oMath xmlns:m="http://schemas.openxmlformats.org/officeDocument/2006/math">
                    <m:r>
                      <a:rPr lang="el-GR" altLang="zh-CN" sz="2400" i="1">
                        <a:latin typeface="Cambria Math" panose="02040503050406030204" pitchFamily="18" charset="0"/>
                      </a:rPr>
                      <m:t>𝛥</m:t>
                    </m:r>
                    <m:r>
                      <a:rPr lang="zh-CN" altLang="el-GR" sz="2400" i="1">
                        <a:latin typeface="Cambria Math" panose="02040503050406030204" pitchFamily="18" charset="0"/>
                      </a:rPr>
                      <m:t>𝑙</m:t>
                    </m:r>
                    <m:r>
                      <a:rPr lang="el-GR" altLang="zh-CN" sz="2400" i="1">
                        <a:latin typeface="Cambria Math" panose="02040503050406030204" pitchFamily="18" charset="0"/>
                      </a:rPr>
                      <m:t>=±1, </m:t>
                    </m:r>
                    <m:r>
                      <a:rPr lang="el-GR" altLang="zh-CN" sz="2400" i="1">
                        <a:latin typeface="Cambria Math" panose="02040503050406030204" pitchFamily="18" charset="0"/>
                      </a:rPr>
                      <m:t>𝛥</m:t>
                    </m:r>
                    <m:r>
                      <a:rPr lang="zh-CN" altLang="el-GR" sz="2400" i="1">
                        <a:latin typeface="Cambria Math" panose="02040503050406030204" pitchFamily="18" charset="0"/>
                      </a:rPr>
                      <m:t>𝑗</m:t>
                    </m:r>
                    <m:r>
                      <a:rPr lang="el-GR" altLang="zh-CN" sz="2400" i="1">
                        <a:latin typeface="Cambria Math" panose="02040503050406030204" pitchFamily="18" charset="0"/>
                      </a:rPr>
                      <m:t>=0,±1, </m:t>
                    </m:r>
                    <m:sSub>
                      <m:sSubPr>
                        <m:ctrlPr>
                          <a:rPr lang="el-GR" altLang="zh-CN" sz="2400" i="1">
                            <a:latin typeface="Cambria Math" panose="02040503050406030204" pitchFamily="18" charset="0"/>
                          </a:rPr>
                        </m:ctrlPr>
                      </m:sSubPr>
                      <m:e>
                        <m:r>
                          <a:rPr lang="zh-CN" altLang="el-GR" sz="2400" i="1">
                            <a:latin typeface="Cambria Math" panose="02040503050406030204" pitchFamily="18" charset="0"/>
                          </a:rPr>
                          <m:t>𝑚</m:t>
                        </m:r>
                      </m:e>
                      <m:sub>
                        <m:r>
                          <a:rPr lang="zh-CN" altLang="el-GR" sz="2400" i="1">
                            <a:latin typeface="Cambria Math" panose="02040503050406030204" pitchFamily="18" charset="0"/>
                          </a:rPr>
                          <m:t>𝑗</m:t>
                        </m:r>
                      </m:sub>
                    </m:sSub>
                    <m:r>
                      <a:rPr lang="el-GR" altLang="zh-CN" sz="2400" i="1">
                        <a:latin typeface="Cambria Math" panose="02040503050406030204" pitchFamily="18" charset="0"/>
                      </a:rPr>
                      <m:t>=0,±1</m:t>
                    </m:r>
                  </m:oMath>
                </a14:m>
                <a:endParaRPr lang="en-US" altLang="zh-CN" sz="2400" i="1" dirty="0" smtClean="0">
                  <a:latin typeface="Cambria Math" panose="02040503050406030204" pitchFamily="18" charset="0"/>
                </a:endParaRPr>
              </a:p>
              <a:p>
                <a:r>
                  <a:rPr lang="zh-CN" altLang="en-US" sz="2400" dirty="0" smtClean="0"/>
                  <a:t>正常塞曼效应自旋为</a:t>
                </a:r>
                <a:r>
                  <a:rPr lang="en-US" altLang="zh-CN" sz="2400" dirty="0" smtClean="0"/>
                  <a:t>0</a:t>
                </a:r>
                <a:r>
                  <a:rPr lang="zh-CN" altLang="en-US" sz="2400" dirty="0" smtClean="0"/>
                  <a:t>，谱线一分为三，</a:t>
                </a:r>
                <a:endParaRPr lang="en-US" altLang="zh-CN" sz="2400" dirty="0" smtClean="0"/>
              </a:p>
              <a:p>
                <a:endParaRPr lang="en-US" altLang="zh-CN" sz="2400" dirty="0" smtClean="0"/>
              </a:p>
              <a:p>
                <a:endParaRPr lang="en-US" altLang="zh-CN" sz="2400" i="1" dirty="0">
                  <a:latin typeface="Cambria Math" panose="02040503050406030204" pitchFamily="18" charset="0"/>
                </a:endParaRPr>
              </a:p>
              <a:p>
                <a:endParaRPr lang="en-US" altLang="zh-CN" sz="2400" i="1" dirty="0" smtClean="0">
                  <a:latin typeface="Cambria Math" panose="02040503050406030204" pitchFamily="18" charset="0"/>
                </a:endParaRPr>
              </a:p>
              <a:p>
                <a:endParaRPr lang="en-US" altLang="zh-CN" sz="2400" i="1" dirty="0">
                  <a:latin typeface="Cambria Math" panose="02040503050406030204" pitchFamily="18" charset="0"/>
                </a:endParaRPr>
              </a:p>
              <a:p>
                <a:r>
                  <a:rPr lang="zh-CN" altLang="en-US" sz="2400" dirty="0" smtClean="0">
                    <a:latin typeface="Cambria Math" panose="02040503050406030204" pitchFamily="18" charset="0"/>
                  </a:rPr>
                  <a:t>反常塞曼效应弱磁场，自旋不为</a:t>
                </a:r>
                <a:r>
                  <a:rPr lang="en-US" altLang="zh-CN" sz="2400" dirty="0" smtClean="0">
                    <a:latin typeface="Cambria Math" panose="02040503050406030204" pitchFamily="18" charset="0"/>
                  </a:rPr>
                  <a:t>0</a:t>
                </a:r>
                <a:endParaRPr lang="en-US" altLang="zh-CN" sz="2400" dirty="0">
                  <a:latin typeface="Cambria Math" panose="02040503050406030204" pitchFamily="18" charset="0"/>
                </a:endParaRPr>
              </a:p>
              <a:p>
                <a:endParaRPr lang="en-US" altLang="zh-CN" sz="2400" dirty="0" smtClean="0">
                  <a:latin typeface="Cambria Math" panose="02040503050406030204" pitchFamily="18" charset="0"/>
                </a:endParaRPr>
              </a:p>
              <a:p>
                <a:endParaRPr lang="en-US" altLang="zh-CN" sz="2400" dirty="0">
                  <a:latin typeface="Cambria Math" panose="02040503050406030204" pitchFamily="18" charset="0"/>
                </a:endParaRPr>
              </a:p>
              <a:p>
                <a:r>
                  <a:rPr lang="zh-CN" altLang="en-US" sz="2400" dirty="0" smtClean="0">
                    <a:latin typeface="Cambria Math" panose="02040503050406030204" pitchFamily="18" charset="0"/>
                  </a:rPr>
                  <a:t>强</a:t>
                </a:r>
                <a:r>
                  <a:rPr lang="zh-CN" altLang="en-US" sz="2400" dirty="0">
                    <a:latin typeface="Cambria Math" panose="02040503050406030204" pitchFamily="18" charset="0"/>
                  </a:rPr>
                  <a:t>磁场破坏</a:t>
                </a:r>
                <a:r>
                  <a:rPr lang="zh-CN" altLang="en-US" sz="2400" dirty="0" smtClean="0">
                    <a:latin typeface="Cambria Math" panose="02040503050406030204" pitchFamily="18" charset="0"/>
                  </a:rPr>
                  <a:t>自旋轨道耦合，帕邢</a:t>
                </a:r>
                <a:r>
                  <a:rPr lang="en-US" altLang="zh-CN" sz="2400" dirty="0" smtClean="0">
                    <a:latin typeface="Cambria Math" panose="02040503050406030204" pitchFamily="18" charset="0"/>
                  </a:rPr>
                  <a:t>—</a:t>
                </a:r>
                <a:r>
                  <a:rPr lang="zh-CN" altLang="en-US" sz="2400" dirty="0" smtClean="0">
                    <a:latin typeface="Cambria Math" panose="02040503050406030204" pitchFamily="18" charset="0"/>
                  </a:rPr>
                  <a:t>巴克效应</a:t>
                </a:r>
                <a:endParaRPr lang="en-US" altLang="zh-CN" sz="2400" dirty="0">
                  <a:latin typeface="Cambria Math" panose="02040503050406030204" pitchFamily="18" charset="0"/>
                </a:endParaRPr>
              </a:p>
            </p:txBody>
          </p:sp>
        </mc:Choice>
        <mc:Fallback xmlns="">
          <p:sp>
            <p:nvSpPr>
              <p:cNvPr id="8" name="内容占位符 7"/>
              <p:cNvSpPr>
                <a:spLocks noGrp="1" noRot="1" noChangeAspect="1" noMove="1" noResize="1" noEditPoints="1" noAdjustHandles="1" noChangeArrowheads="1" noChangeShapeType="1" noTextEdit="1"/>
              </p:cNvSpPr>
              <p:nvPr>
                <p:ph idx="1"/>
              </p:nvPr>
            </p:nvSpPr>
            <p:spPr>
              <a:xfrm>
                <a:off x="0" y="1209859"/>
                <a:ext cx="8766653" cy="5223229"/>
              </a:xfrm>
              <a:blipFill rotWithShape="0">
                <a:blip r:embed="rId3"/>
                <a:stretch>
                  <a:fillRect t="-1284"/>
                </a:stretch>
              </a:blipFill>
            </p:spPr>
            <p:txBody>
              <a:bodyPr/>
              <a:lstStyle/>
              <a:p>
                <a:r>
                  <a:rPr lang="zh-CN" altLang="en-US">
                    <a:noFill/>
                  </a:rPr>
                  <a:t> </a:t>
                </a:r>
              </a:p>
            </p:txBody>
          </p:sp>
        </mc:Fallback>
      </mc:AlternateContent>
      <p:sp>
        <p:nvSpPr>
          <p:cNvPr id="7" name="标题 6"/>
          <p:cNvSpPr>
            <a:spLocks noGrp="1"/>
          </p:cNvSpPr>
          <p:nvPr>
            <p:ph type="title"/>
          </p:nvPr>
        </p:nvSpPr>
        <p:spPr>
          <a:xfrm>
            <a:off x="179512" y="264226"/>
            <a:ext cx="6589199" cy="860674"/>
          </a:xfrm>
        </p:spPr>
        <p:txBody>
          <a:bodyPr>
            <a:normAutofit/>
          </a:bodyPr>
          <a:lstStyle/>
          <a:p>
            <a:r>
              <a:rPr lang="zh-CN" altLang="en-US" sz="2800" dirty="0" smtClean="0"/>
              <a:t>塞曼效应</a:t>
            </a:r>
            <a:endParaRPr lang="zh-CN" altLang="en-US" sz="2800" dirty="0"/>
          </a:p>
        </p:txBody>
      </p:sp>
      <p:graphicFrame>
        <p:nvGraphicFramePr>
          <p:cNvPr id="9" name="Object 11"/>
          <p:cNvGraphicFramePr>
            <a:graphicFrameLocks noChangeAspect="1"/>
          </p:cNvGraphicFramePr>
          <p:nvPr>
            <p:extLst/>
          </p:nvPr>
        </p:nvGraphicFramePr>
        <p:xfrm>
          <a:off x="369101" y="2122693"/>
          <a:ext cx="4652963" cy="1390650"/>
        </p:xfrm>
        <a:graphic>
          <a:graphicData uri="http://schemas.openxmlformats.org/presentationml/2006/ole">
            <mc:AlternateContent xmlns:mc="http://schemas.openxmlformats.org/markup-compatibility/2006">
              <mc:Choice xmlns:v="urn:schemas-microsoft-com:vml" Requires="v">
                <p:oleObj spid="_x0000_s305163" name="公式" r:id="rId4" imgW="2387600" imgH="711200" progId="Equation.3">
                  <p:embed/>
                </p:oleObj>
              </mc:Choice>
              <mc:Fallback>
                <p:oleObj name="公式" r:id="rId4" imgW="23876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101" y="2122693"/>
                        <a:ext cx="4652963" cy="1390650"/>
                      </a:xfrm>
                      <a:prstGeom prst="rect">
                        <a:avLst/>
                      </a:prstGeom>
                      <a:solidFill>
                        <a:srgbClr val="FFCC99"/>
                      </a:solidFill>
                      <a:ln>
                        <a:noFill/>
                      </a:ln>
                      <a:extLst>
                        <a:ext uri="{91240B29-F687-4F45-9708-019B960494DF}">
                          <a14:hiddenLine xmlns:a14="http://schemas.microsoft.com/office/drawing/2010/main" w="9525">
                            <a:solidFill>
                              <a:srgbClr val="FFCC99"/>
                            </a:solidFill>
                            <a:miter lim="800000"/>
                            <a:headEnd/>
                            <a:tailEnd/>
                          </a14:hiddenLine>
                        </a:ext>
                      </a:extLst>
                    </p:spPr>
                  </p:pic>
                </p:oleObj>
              </mc:Fallback>
            </mc:AlternateContent>
          </a:graphicData>
        </a:graphic>
      </p:graphicFrame>
      <p:pic>
        <p:nvPicPr>
          <p:cNvPr id="10" name="图片 9"/>
          <p:cNvPicPr>
            <a:picLocks noChangeAspect="1"/>
          </p:cNvPicPr>
          <p:nvPr/>
        </p:nvPicPr>
        <p:blipFill>
          <a:blip r:embed="rId6">
            <a:clrChange>
              <a:clrFrom>
                <a:srgbClr val="FFFFFF"/>
              </a:clrFrom>
              <a:clrTo>
                <a:srgbClr val="FFFFFF">
                  <a:alpha val="0"/>
                </a:srgbClr>
              </a:clrTo>
            </a:clrChange>
          </a:blip>
          <a:stretch>
            <a:fillRect/>
          </a:stretch>
        </p:blipFill>
        <p:spPr>
          <a:xfrm>
            <a:off x="6068193" y="580563"/>
            <a:ext cx="3075807" cy="2237455"/>
          </a:xfrm>
          <a:prstGeom prst="rect">
            <a:avLst/>
          </a:prstGeom>
        </p:spPr>
      </p:pic>
      <p:graphicFrame>
        <p:nvGraphicFramePr>
          <p:cNvPr id="12" name="Object 4"/>
          <p:cNvGraphicFramePr>
            <a:graphicFrameLocks noChangeAspect="1"/>
          </p:cNvGraphicFramePr>
          <p:nvPr>
            <p:extLst/>
          </p:nvPr>
        </p:nvGraphicFramePr>
        <p:xfrm>
          <a:off x="485957" y="4259180"/>
          <a:ext cx="4536107" cy="520555"/>
        </p:xfrm>
        <a:graphic>
          <a:graphicData uri="http://schemas.openxmlformats.org/presentationml/2006/ole">
            <mc:AlternateContent xmlns:mc="http://schemas.openxmlformats.org/markup-compatibility/2006">
              <mc:Choice xmlns:v="urn:schemas-microsoft-com:vml" Requires="v">
                <p:oleObj spid="_x0000_s305164" r:id="rId7" imgW="1993900" imgH="228600" progId="Equation.3">
                  <p:embed/>
                </p:oleObj>
              </mc:Choice>
              <mc:Fallback>
                <p:oleObj r:id="rId7" imgW="19939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57" y="4259180"/>
                        <a:ext cx="4536107" cy="520555"/>
                      </a:xfrm>
                      <a:prstGeom prst="rect">
                        <a:avLst/>
                      </a:prstGeom>
                      <a:solidFill>
                        <a:srgbClr val="FFCC99"/>
                      </a:solidFill>
                      <a:ln>
                        <a:noFill/>
                      </a:ln>
                      <a:extLst/>
                    </p:spPr>
                  </p:pic>
                </p:oleObj>
              </mc:Fallback>
            </mc:AlternateContent>
          </a:graphicData>
        </a:graphic>
      </p:graphicFrame>
      <p:graphicFrame>
        <p:nvGraphicFramePr>
          <p:cNvPr id="13" name="Object 5"/>
          <p:cNvGraphicFramePr>
            <a:graphicFrameLocks noChangeAspect="1"/>
          </p:cNvGraphicFramePr>
          <p:nvPr>
            <p:extLst/>
          </p:nvPr>
        </p:nvGraphicFramePr>
        <p:xfrm>
          <a:off x="611560" y="5379773"/>
          <a:ext cx="3648229" cy="763987"/>
        </p:xfrm>
        <a:graphic>
          <a:graphicData uri="http://schemas.openxmlformats.org/presentationml/2006/ole">
            <mc:AlternateContent xmlns:mc="http://schemas.openxmlformats.org/markup-compatibility/2006">
              <mc:Choice xmlns:v="urn:schemas-microsoft-com:vml" Requires="v">
                <p:oleObj spid="_x0000_s305165" r:id="rId9" imgW="1866090" imgH="393529" progId="Equation.3">
                  <p:embed/>
                </p:oleObj>
              </mc:Choice>
              <mc:Fallback>
                <p:oleObj r:id="rId9" imgW="1866090"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560" y="5379773"/>
                        <a:ext cx="3648229" cy="763987"/>
                      </a:xfrm>
                      <a:prstGeom prst="rect">
                        <a:avLst/>
                      </a:prstGeom>
                      <a:solidFill>
                        <a:srgbClr val="00CCFF"/>
                      </a:solidFill>
                      <a:ln>
                        <a:noFill/>
                      </a:ln>
                      <a:extLst/>
                    </p:spPr>
                  </p:pic>
                </p:oleObj>
              </mc:Fallback>
            </mc:AlternateContent>
          </a:graphicData>
        </a:graphic>
      </p:graphicFrame>
      <p:sp>
        <p:nvSpPr>
          <p:cNvPr id="14" name="Rectangle 2"/>
          <p:cNvSpPr>
            <a:spLocks noChangeArrowheads="1"/>
          </p:cNvSpPr>
          <p:nvPr/>
        </p:nvSpPr>
        <p:spPr bwMode="auto">
          <a:xfrm>
            <a:off x="5606241" y="2950748"/>
            <a:ext cx="3406379" cy="1015663"/>
          </a:xfrm>
          <a:prstGeom prst="rect">
            <a:avLst/>
          </a:prstGeom>
          <a:noFill/>
          <a:ln w="38100">
            <a:solidFill>
              <a:srgbClr val="99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000" b="1" i="1" dirty="0">
                <a:solidFill>
                  <a:schemeClr val="hlink"/>
                </a:solidFill>
                <a:latin typeface="Times New Roman" panose="02020603050405020304" pitchFamily="18" charset="0"/>
                <a:ea typeface="楷体_GB2312" pitchFamily="49" charset="-122"/>
              </a:rPr>
              <a:t>△</a:t>
            </a:r>
            <a:r>
              <a:rPr lang="en-US" altLang="zh-CN" sz="2000" b="1" i="1" dirty="0">
                <a:solidFill>
                  <a:schemeClr val="hlink"/>
                </a:solidFill>
                <a:latin typeface="Times New Roman" panose="02020603050405020304" pitchFamily="18" charset="0"/>
                <a:ea typeface="楷体_GB2312" pitchFamily="49" charset="-122"/>
              </a:rPr>
              <a:t>M</a:t>
            </a:r>
            <a:r>
              <a:rPr lang="en-US" altLang="zh-CN" sz="2000" b="1" i="1" baseline="-25000" dirty="0">
                <a:solidFill>
                  <a:schemeClr val="hlink"/>
                </a:solidFill>
                <a:latin typeface="Times New Roman" panose="02020603050405020304" pitchFamily="18" charset="0"/>
                <a:ea typeface="楷体_GB2312" pitchFamily="49" charset="-122"/>
              </a:rPr>
              <a:t>J</a:t>
            </a:r>
            <a:r>
              <a:rPr lang="en-US" altLang="zh-CN" sz="2000" b="1" dirty="0">
                <a:solidFill>
                  <a:schemeClr val="hlink"/>
                </a:solidFill>
                <a:latin typeface="Times New Roman" panose="02020603050405020304" pitchFamily="18" charset="0"/>
                <a:ea typeface="楷体_GB2312" pitchFamily="49" charset="-122"/>
              </a:rPr>
              <a:t>=</a:t>
            </a:r>
            <a:r>
              <a:rPr lang="en-US" altLang="en-US" sz="2000" b="1" dirty="0">
                <a:solidFill>
                  <a:schemeClr val="hlink"/>
                </a:solidFill>
                <a:latin typeface="Times New Roman" panose="02020603050405020304" pitchFamily="18" charset="0"/>
                <a:ea typeface="楷体_GB2312" pitchFamily="49" charset="-122"/>
              </a:rPr>
              <a:t>＋</a:t>
            </a:r>
            <a:r>
              <a:rPr lang="en-US" altLang="zh-CN" sz="2000" b="1" dirty="0">
                <a:solidFill>
                  <a:schemeClr val="hlink"/>
                </a:solidFill>
                <a:latin typeface="Times New Roman" panose="02020603050405020304" pitchFamily="18" charset="0"/>
                <a:ea typeface="楷体_GB2312" pitchFamily="49" charset="-122"/>
              </a:rPr>
              <a:t>1       </a:t>
            </a:r>
            <a:r>
              <a:rPr lang="zh-CN" altLang="en-US" sz="2000" b="1" dirty="0">
                <a:solidFill>
                  <a:schemeClr val="hlink"/>
                </a:solidFill>
                <a:latin typeface="Times New Roman" panose="02020603050405020304" pitchFamily="18" charset="0"/>
                <a:ea typeface="楷体_GB2312" pitchFamily="49" charset="-122"/>
              </a:rPr>
              <a:t>圆（</a:t>
            </a:r>
            <a:r>
              <a:rPr lang="el-GR" altLang="zh-CN" sz="2000" b="1" i="1" dirty="0">
                <a:solidFill>
                  <a:schemeClr val="hlink"/>
                </a:solidFill>
                <a:latin typeface="Times New Roman" panose="02020603050405020304" pitchFamily="18" charset="0"/>
                <a:ea typeface="楷体_GB2312" pitchFamily="49" charset="-122"/>
              </a:rPr>
              <a:t>σ</a:t>
            </a:r>
            <a:r>
              <a:rPr lang="en-US" altLang="zh-CN" sz="2000" b="1" baseline="30000" dirty="0">
                <a:solidFill>
                  <a:schemeClr val="hlink"/>
                </a:solidFill>
                <a:latin typeface="Times New Roman" panose="02020603050405020304" pitchFamily="18" charset="0"/>
                <a:ea typeface="楷体_GB2312" pitchFamily="49" charset="-122"/>
              </a:rPr>
              <a:t>+</a:t>
            </a:r>
            <a:r>
              <a:rPr lang="zh-CN" altLang="en-US" sz="2000" b="1" dirty="0">
                <a:solidFill>
                  <a:schemeClr val="hlink"/>
                </a:solidFill>
                <a:latin typeface="Times New Roman" panose="02020603050405020304" pitchFamily="18" charset="0"/>
                <a:ea typeface="楷体_GB2312" pitchFamily="49" charset="-122"/>
              </a:rPr>
              <a:t>）偏振</a:t>
            </a:r>
          </a:p>
          <a:p>
            <a:pPr algn="just" eaLnBrk="1" hangingPunct="1"/>
            <a:r>
              <a:rPr lang="zh-CN" altLang="en-US" sz="2000" b="1" i="1" dirty="0">
                <a:solidFill>
                  <a:schemeClr val="folHlink"/>
                </a:solidFill>
                <a:latin typeface="Times New Roman" panose="02020603050405020304" pitchFamily="18" charset="0"/>
                <a:ea typeface="楷体_GB2312" pitchFamily="49" charset="-122"/>
              </a:rPr>
              <a:t>△</a:t>
            </a:r>
            <a:r>
              <a:rPr lang="en-US" altLang="zh-CN" sz="2000" b="1" i="1" dirty="0">
                <a:solidFill>
                  <a:schemeClr val="folHlink"/>
                </a:solidFill>
                <a:latin typeface="Times New Roman" panose="02020603050405020304" pitchFamily="18" charset="0"/>
                <a:ea typeface="楷体_GB2312" pitchFamily="49" charset="-122"/>
              </a:rPr>
              <a:t>M</a:t>
            </a:r>
            <a:r>
              <a:rPr lang="en-US" altLang="zh-CN" sz="2000" b="1" i="1" baseline="-25000" dirty="0">
                <a:solidFill>
                  <a:schemeClr val="folHlink"/>
                </a:solidFill>
                <a:latin typeface="Times New Roman" panose="02020603050405020304" pitchFamily="18" charset="0"/>
                <a:ea typeface="楷体_GB2312" pitchFamily="49" charset="-122"/>
              </a:rPr>
              <a:t>J</a:t>
            </a:r>
            <a:r>
              <a:rPr lang="en-US" altLang="zh-CN" sz="2000" b="1" dirty="0">
                <a:solidFill>
                  <a:schemeClr val="folHlink"/>
                </a:solidFill>
                <a:latin typeface="Times New Roman" panose="02020603050405020304" pitchFamily="18" charset="0"/>
                <a:ea typeface="楷体_GB2312" pitchFamily="49" charset="-122"/>
              </a:rPr>
              <a:t>=</a:t>
            </a:r>
            <a:r>
              <a:rPr lang="en-US" altLang="en-US" sz="2000" b="1" dirty="0">
                <a:solidFill>
                  <a:schemeClr val="folHlink"/>
                </a:solidFill>
                <a:latin typeface="Times New Roman" panose="02020603050405020304" pitchFamily="18" charset="0"/>
                <a:ea typeface="楷体_GB2312" pitchFamily="49" charset="-122"/>
              </a:rPr>
              <a:t>－</a:t>
            </a:r>
            <a:r>
              <a:rPr lang="en-US" altLang="zh-CN" sz="2000" b="1" dirty="0">
                <a:solidFill>
                  <a:schemeClr val="folHlink"/>
                </a:solidFill>
                <a:latin typeface="Times New Roman" panose="02020603050405020304" pitchFamily="18" charset="0"/>
                <a:ea typeface="楷体_GB2312" pitchFamily="49" charset="-122"/>
              </a:rPr>
              <a:t>1       </a:t>
            </a:r>
            <a:r>
              <a:rPr lang="zh-CN" altLang="en-US" sz="2000" b="1" dirty="0">
                <a:solidFill>
                  <a:schemeClr val="folHlink"/>
                </a:solidFill>
                <a:latin typeface="Times New Roman" panose="02020603050405020304" pitchFamily="18" charset="0"/>
                <a:ea typeface="楷体_GB2312" pitchFamily="49" charset="-122"/>
              </a:rPr>
              <a:t>圆（</a:t>
            </a:r>
            <a:r>
              <a:rPr lang="el-GR" altLang="zh-CN" sz="2000" b="1" i="1" dirty="0">
                <a:solidFill>
                  <a:schemeClr val="folHlink"/>
                </a:solidFill>
                <a:latin typeface="Times New Roman" panose="02020603050405020304" pitchFamily="18" charset="0"/>
                <a:ea typeface="楷体_GB2312" pitchFamily="49" charset="-122"/>
              </a:rPr>
              <a:t>σ</a:t>
            </a:r>
            <a:r>
              <a:rPr lang="en-US" altLang="zh-CN" sz="2000" b="1" baseline="30000" dirty="0">
                <a:solidFill>
                  <a:schemeClr val="folHlink"/>
                </a:solidFill>
                <a:latin typeface="Times New Roman" panose="02020603050405020304" pitchFamily="18" charset="0"/>
                <a:ea typeface="楷体_GB2312" pitchFamily="49" charset="-122"/>
              </a:rPr>
              <a:t>-</a:t>
            </a:r>
            <a:r>
              <a:rPr lang="zh-CN" altLang="en-US" sz="2000" b="1" dirty="0">
                <a:solidFill>
                  <a:schemeClr val="folHlink"/>
                </a:solidFill>
                <a:latin typeface="Times New Roman" panose="02020603050405020304" pitchFamily="18" charset="0"/>
                <a:ea typeface="楷体_GB2312" pitchFamily="49" charset="-122"/>
              </a:rPr>
              <a:t>）偏振</a:t>
            </a:r>
          </a:p>
          <a:p>
            <a:pPr algn="just" eaLnBrk="1" hangingPunct="1"/>
            <a:r>
              <a:rPr lang="zh-CN" altLang="en-US" sz="2000" b="1" i="1" dirty="0">
                <a:solidFill>
                  <a:srgbClr val="CC6600"/>
                </a:solidFill>
                <a:latin typeface="Times New Roman" panose="02020603050405020304" pitchFamily="18" charset="0"/>
                <a:ea typeface="楷体_GB2312" pitchFamily="49" charset="-122"/>
              </a:rPr>
              <a:t>△</a:t>
            </a:r>
            <a:r>
              <a:rPr lang="en-US" altLang="zh-CN" sz="2000" b="1" i="1" dirty="0">
                <a:solidFill>
                  <a:srgbClr val="CC6600"/>
                </a:solidFill>
                <a:latin typeface="Times New Roman" panose="02020603050405020304" pitchFamily="18" charset="0"/>
                <a:ea typeface="楷体_GB2312" pitchFamily="49" charset="-122"/>
              </a:rPr>
              <a:t>M</a:t>
            </a:r>
            <a:r>
              <a:rPr lang="en-US" altLang="zh-CN" sz="2000" b="1" i="1" baseline="-25000" dirty="0">
                <a:solidFill>
                  <a:srgbClr val="CC6600"/>
                </a:solidFill>
                <a:latin typeface="Times New Roman" panose="02020603050405020304" pitchFamily="18" charset="0"/>
                <a:ea typeface="楷体_GB2312" pitchFamily="49" charset="-122"/>
              </a:rPr>
              <a:t>J</a:t>
            </a:r>
            <a:r>
              <a:rPr lang="en-US" altLang="zh-CN" sz="2000" b="1" dirty="0">
                <a:solidFill>
                  <a:srgbClr val="CC6600"/>
                </a:solidFill>
                <a:latin typeface="Times New Roman" panose="02020603050405020304" pitchFamily="18" charset="0"/>
                <a:ea typeface="楷体_GB2312" pitchFamily="49" charset="-122"/>
              </a:rPr>
              <a:t>=  0          </a:t>
            </a:r>
            <a:r>
              <a:rPr lang="zh-CN" altLang="en-US" sz="2000" b="1" dirty="0">
                <a:solidFill>
                  <a:srgbClr val="CC6600"/>
                </a:solidFill>
                <a:latin typeface="Times New Roman" panose="02020603050405020304" pitchFamily="18" charset="0"/>
                <a:ea typeface="楷体_GB2312" pitchFamily="49" charset="-122"/>
              </a:rPr>
              <a:t>线（</a:t>
            </a:r>
            <a:r>
              <a:rPr lang="el-GR" altLang="zh-CN" sz="2000" b="1" i="1" dirty="0">
                <a:solidFill>
                  <a:srgbClr val="CC6600"/>
                </a:solidFill>
                <a:latin typeface="Times New Roman" panose="02020603050405020304" pitchFamily="18" charset="0"/>
                <a:ea typeface="楷体_GB2312" pitchFamily="49" charset="-122"/>
              </a:rPr>
              <a:t>π</a:t>
            </a:r>
            <a:r>
              <a:rPr lang="zh-CN" altLang="en-US" sz="2000" b="1" dirty="0">
                <a:solidFill>
                  <a:srgbClr val="CC6600"/>
                </a:solidFill>
                <a:latin typeface="Times New Roman" panose="02020603050405020304" pitchFamily="18" charset="0"/>
                <a:ea typeface="楷体_GB2312" pitchFamily="49" charset="-122"/>
              </a:rPr>
              <a:t>）偏振</a:t>
            </a:r>
            <a:endParaRPr lang="zh-CN" altLang="en-US" sz="2000"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75262248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1187450" y="260350"/>
            <a:ext cx="68405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4400" b="1">
                <a:solidFill>
                  <a:schemeClr val="folHlink"/>
                </a:solidFill>
                <a:latin typeface="Times New Roman" panose="02020603050405020304" pitchFamily="18" charset="0"/>
                <a:ea typeface="隶书" panose="02010509060101010101" pitchFamily="49" charset="-122"/>
              </a:rPr>
              <a:t>第五章  多电子原子    小结</a:t>
            </a:r>
          </a:p>
        </p:txBody>
      </p:sp>
      <p:sp>
        <p:nvSpPr>
          <p:cNvPr id="22531" name="Rectangle 6"/>
          <p:cNvSpPr>
            <a:spLocks noChangeArrowheads="1"/>
          </p:cNvSpPr>
          <p:nvPr/>
        </p:nvSpPr>
        <p:spPr bwMode="auto">
          <a:xfrm>
            <a:off x="755650" y="1628775"/>
            <a:ext cx="838835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lnSpc>
                <a:spcPct val="120000"/>
              </a:lnSpc>
            </a:pPr>
            <a:r>
              <a:rPr kumimoji="1" lang="en-US" altLang="zh-CN" sz="3200" b="1" dirty="0">
                <a:solidFill>
                  <a:schemeClr val="hlink"/>
                </a:solidFill>
                <a:latin typeface="Times New Roman" panose="02020603050405020304" pitchFamily="18" charset="0"/>
                <a:ea typeface="楷体_GB2312" pitchFamily="49" charset="-122"/>
              </a:rPr>
              <a:t>§5.1 </a:t>
            </a:r>
            <a:r>
              <a:rPr kumimoji="1" lang="zh-CN" altLang="en-US" sz="3200" b="1" dirty="0">
                <a:solidFill>
                  <a:schemeClr val="hlink"/>
                </a:solidFill>
                <a:latin typeface="Times New Roman" panose="02020603050405020304" pitchFamily="18" charset="0"/>
                <a:ea typeface="楷体_GB2312" pitchFamily="49" charset="-122"/>
              </a:rPr>
              <a:t>氦及周期系第二族元素的光谱和能级</a:t>
            </a:r>
          </a:p>
          <a:p>
            <a:pPr algn="just" eaLnBrk="1" hangingPunct="1">
              <a:lnSpc>
                <a:spcPct val="120000"/>
              </a:lnSpc>
            </a:pPr>
            <a:r>
              <a:rPr kumimoji="1" lang="en-US" altLang="zh-CN" sz="3200" b="1" dirty="0">
                <a:solidFill>
                  <a:schemeClr val="hlink"/>
                </a:solidFill>
                <a:latin typeface="Times New Roman" panose="02020603050405020304" pitchFamily="18" charset="0"/>
                <a:ea typeface="楷体_GB2312" pitchFamily="49" charset="-122"/>
              </a:rPr>
              <a:t>§5.2 </a:t>
            </a:r>
            <a:r>
              <a:rPr kumimoji="1" lang="zh-CN" altLang="en-US" sz="3200" b="1" dirty="0">
                <a:solidFill>
                  <a:schemeClr val="hlink"/>
                </a:solidFill>
                <a:latin typeface="Times New Roman" panose="02020603050405020304" pitchFamily="18" charset="0"/>
                <a:ea typeface="楷体_GB2312" pitchFamily="49" charset="-122"/>
              </a:rPr>
              <a:t>两个（价）电子（组态）偶合的原子态 </a:t>
            </a:r>
          </a:p>
          <a:p>
            <a:pPr algn="just" eaLnBrk="1" hangingPunct="1">
              <a:lnSpc>
                <a:spcPct val="120000"/>
              </a:lnSpc>
            </a:pPr>
            <a:r>
              <a:rPr kumimoji="1" lang="en-US" altLang="zh-CN" sz="3200" b="1" dirty="0">
                <a:solidFill>
                  <a:schemeClr val="hlink"/>
                </a:solidFill>
                <a:latin typeface="Times New Roman" panose="02020603050405020304" pitchFamily="18" charset="0"/>
                <a:ea typeface="楷体_GB2312" pitchFamily="49" charset="-122"/>
              </a:rPr>
              <a:t>§5.3 Pauli</a:t>
            </a:r>
            <a:r>
              <a:rPr kumimoji="1" lang="zh-CN" altLang="en-US" sz="3200" b="1" dirty="0">
                <a:solidFill>
                  <a:schemeClr val="hlink"/>
                </a:solidFill>
                <a:latin typeface="Times New Roman" panose="02020603050405020304" pitchFamily="18" charset="0"/>
                <a:ea typeface="楷体_GB2312" pitchFamily="49" charset="-122"/>
              </a:rPr>
              <a:t>不相容原理与同科电子 </a:t>
            </a:r>
          </a:p>
          <a:p>
            <a:pPr algn="just" eaLnBrk="1" hangingPunct="1">
              <a:lnSpc>
                <a:spcPct val="120000"/>
              </a:lnSpc>
            </a:pPr>
            <a:r>
              <a:rPr kumimoji="1" lang="en-US" altLang="zh-CN" sz="3200" b="1" dirty="0">
                <a:solidFill>
                  <a:schemeClr val="hlink"/>
                </a:solidFill>
                <a:latin typeface="Times New Roman" panose="02020603050405020304" pitchFamily="18" charset="0"/>
                <a:ea typeface="楷体_GB2312" pitchFamily="49" charset="-122"/>
              </a:rPr>
              <a:t>§5.4 </a:t>
            </a:r>
            <a:r>
              <a:rPr kumimoji="1" lang="zh-CN" altLang="en-US" sz="3200" b="1" dirty="0">
                <a:solidFill>
                  <a:schemeClr val="hlink"/>
                </a:solidFill>
                <a:latin typeface="Times New Roman" panose="02020603050405020304" pitchFamily="18" charset="0"/>
                <a:ea typeface="楷体_GB2312" pitchFamily="49" charset="-122"/>
              </a:rPr>
              <a:t>复杂原子光谱的一般规律</a:t>
            </a:r>
          </a:p>
          <a:p>
            <a:pPr algn="just" eaLnBrk="1" hangingPunct="1">
              <a:lnSpc>
                <a:spcPct val="120000"/>
              </a:lnSpc>
            </a:pPr>
            <a:r>
              <a:rPr kumimoji="1" lang="en-US" altLang="zh-CN" sz="3200" b="1" dirty="0">
                <a:solidFill>
                  <a:schemeClr val="hlink"/>
                </a:solidFill>
                <a:latin typeface="Times New Roman" panose="02020603050405020304" pitchFamily="18" charset="0"/>
                <a:ea typeface="楷体_GB2312" pitchFamily="49" charset="-122"/>
              </a:rPr>
              <a:t>§5.5 </a:t>
            </a:r>
            <a:r>
              <a:rPr kumimoji="1" lang="zh-CN" altLang="en-US" sz="3200" b="1" dirty="0">
                <a:solidFill>
                  <a:schemeClr val="hlink"/>
                </a:solidFill>
                <a:latin typeface="Times New Roman" panose="02020603050405020304" pitchFamily="18" charset="0"/>
                <a:ea typeface="楷体_GB2312" pitchFamily="49" charset="-122"/>
              </a:rPr>
              <a:t>辐射跃迁的一般选择定则</a:t>
            </a:r>
          </a:p>
          <a:p>
            <a:pPr algn="just" eaLnBrk="1" hangingPunct="1">
              <a:lnSpc>
                <a:spcPct val="120000"/>
              </a:lnSpc>
            </a:pPr>
            <a:r>
              <a:rPr kumimoji="1" lang="en-US" altLang="zh-CN" sz="3200" b="1" dirty="0">
                <a:solidFill>
                  <a:schemeClr val="hlink"/>
                </a:solidFill>
                <a:latin typeface="Times New Roman" panose="02020603050405020304" pitchFamily="18" charset="0"/>
                <a:ea typeface="楷体_GB2312" pitchFamily="49" charset="-122"/>
              </a:rPr>
              <a:t>§5.6 </a:t>
            </a:r>
            <a:r>
              <a:rPr kumimoji="1" lang="zh-CN" altLang="en-US" sz="3200" b="1" dirty="0">
                <a:solidFill>
                  <a:schemeClr val="hlink"/>
                </a:solidFill>
                <a:latin typeface="Times New Roman" panose="02020603050405020304" pitchFamily="18" charset="0"/>
                <a:ea typeface="楷体_GB2312" pitchFamily="49" charset="-122"/>
              </a:rPr>
              <a:t>原子的壳层结构和元素周期系</a:t>
            </a:r>
          </a:p>
          <a:p>
            <a:pPr algn="just" eaLnBrk="1" hangingPunct="1">
              <a:lnSpc>
                <a:spcPct val="120000"/>
              </a:lnSpc>
            </a:pPr>
            <a:r>
              <a:rPr kumimoji="1" lang="zh-CN" altLang="en-US" sz="3200" b="1" dirty="0">
                <a:solidFill>
                  <a:schemeClr val="hlink"/>
                </a:solidFill>
                <a:latin typeface="Times New Roman" panose="02020603050405020304" pitchFamily="18" charset="0"/>
                <a:ea typeface="楷体_GB2312" pitchFamily="49" charset="-122"/>
              </a:rPr>
              <a:t> 附： 确定原子基态的方格法</a:t>
            </a:r>
          </a:p>
        </p:txBody>
      </p:sp>
    </p:spTree>
    <p:extLst>
      <p:ext uri="{BB962C8B-B14F-4D97-AF65-F5344CB8AC3E}">
        <p14:creationId xmlns:p14="http://schemas.microsoft.com/office/powerpoint/2010/main" val="1424803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68760"/>
            <a:ext cx="8229600" cy="4525962"/>
          </a:xfrm>
        </p:spPr>
        <p:txBody>
          <a:bodyPr/>
          <a:lstStyle/>
          <a:p>
            <a:pPr algn="just">
              <a:spcAft>
                <a:spcPts val="600"/>
              </a:spcAft>
            </a:pPr>
            <a:r>
              <a:rPr kumimoji="1" lang="zh-CN" altLang="en-US" sz="2400" u="sng" dirty="0">
                <a:solidFill>
                  <a:srgbClr val="CC0000"/>
                </a:solidFill>
                <a:latin typeface="+mn-ea"/>
              </a:rPr>
              <a:t>（</a:t>
            </a:r>
            <a:r>
              <a:rPr kumimoji="1" lang="en-US" altLang="zh-CN" sz="2400" u="sng" dirty="0">
                <a:solidFill>
                  <a:srgbClr val="CC0000"/>
                </a:solidFill>
                <a:latin typeface="+mn-ea"/>
              </a:rPr>
              <a:t>1</a:t>
            </a:r>
            <a:r>
              <a:rPr kumimoji="1" lang="zh-CN" altLang="en-US" sz="2400" u="sng" dirty="0">
                <a:solidFill>
                  <a:srgbClr val="CC0000"/>
                </a:solidFill>
                <a:latin typeface="+mn-ea"/>
              </a:rPr>
              <a:t>）有两套</a:t>
            </a:r>
            <a:r>
              <a:rPr kumimoji="1" lang="zh-CN" altLang="en-US" sz="2400" u="sng" dirty="0" smtClean="0">
                <a:solidFill>
                  <a:srgbClr val="CC0000"/>
                </a:solidFill>
                <a:latin typeface="+mn-ea"/>
              </a:rPr>
              <a:t>结构</a:t>
            </a:r>
            <a:r>
              <a:rPr kumimoji="1" lang="en-US" altLang="zh-CN" sz="2400" dirty="0">
                <a:solidFill>
                  <a:srgbClr val="CC0000"/>
                </a:solidFill>
                <a:latin typeface="+mn-ea"/>
              </a:rPr>
              <a:t>——</a:t>
            </a:r>
            <a:r>
              <a:rPr kumimoji="1" lang="zh-CN" altLang="en-US" sz="2400" dirty="0" smtClean="0">
                <a:solidFill>
                  <a:srgbClr val="0070C0"/>
                </a:solidFill>
                <a:latin typeface="+mn-ea"/>
              </a:rPr>
              <a:t>单层</a:t>
            </a:r>
            <a:r>
              <a:rPr kumimoji="1" lang="zh-CN" altLang="en-US" sz="2400" dirty="0" smtClean="0">
                <a:latin typeface="+mn-ea"/>
              </a:rPr>
              <a:t>和</a:t>
            </a:r>
            <a:r>
              <a:rPr kumimoji="1" lang="zh-CN" altLang="en-US" sz="2400" dirty="0" smtClean="0">
                <a:solidFill>
                  <a:srgbClr val="0070C0"/>
                </a:solidFill>
                <a:latin typeface="+mn-ea"/>
              </a:rPr>
              <a:t>三层</a:t>
            </a:r>
            <a:r>
              <a:rPr kumimoji="1" lang="en-US" altLang="zh-CN" sz="2400" dirty="0" smtClean="0">
                <a:latin typeface="+mn-ea"/>
              </a:rPr>
              <a:t>,</a:t>
            </a:r>
            <a:r>
              <a:rPr kumimoji="1" lang="zh-CN" altLang="en-US" sz="2400" dirty="0" smtClean="0">
                <a:solidFill>
                  <a:srgbClr val="0070C0"/>
                </a:solidFill>
                <a:latin typeface="+mn-ea"/>
              </a:rPr>
              <a:t>没有</a:t>
            </a:r>
            <a:r>
              <a:rPr kumimoji="1" lang="zh-CN" altLang="en-US" sz="2400" dirty="0">
                <a:solidFill>
                  <a:srgbClr val="0070C0"/>
                </a:solidFill>
                <a:latin typeface="+mn-ea"/>
              </a:rPr>
              <a:t>相互跃迁</a:t>
            </a:r>
            <a:r>
              <a:rPr kumimoji="1" lang="zh-CN" altLang="en-US" sz="2400" dirty="0" smtClean="0">
                <a:latin typeface="+mn-ea"/>
              </a:rPr>
              <a:t>，相互</a:t>
            </a:r>
            <a:r>
              <a:rPr kumimoji="1" lang="zh-CN" altLang="en-US" sz="2400" dirty="0">
                <a:latin typeface="+mn-ea"/>
              </a:rPr>
              <a:t>独立的光谱</a:t>
            </a:r>
            <a:r>
              <a:rPr kumimoji="1" lang="zh-CN" altLang="en-US" sz="2400" dirty="0" smtClean="0">
                <a:latin typeface="+mn-ea"/>
              </a:rPr>
              <a:t>。早先以为</a:t>
            </a:r>
            <a:r>
              <a:rPr kumimoji="1" lang="zh-CN" altLang="en-US" sz="2400" dirty="0">
                <a:latin typeface="+mn-ea"/>
              </a:rPr>
              <a:t>有两种氦</a:t>
            </a:r>
            <a:r>
              <a:rPr kumimoji="1" lang="zh-CN" altLang="en-US" sz="2400" dirty="0" smtClean="0">
                <a:latin typeface="+mn-ea"/>
              </a:rPr>
              <a:t>，具有</a:t>
            </a:r>
            <a:r>
              <a:rPr kumimoji="1" lang="zh-CN" altLang="en-US" sz="2400" dirty="0">
                <a:latin typeface="+mn-ea"/>
              </a:rPr>
              <a:t>复杂结构</a:t>
            </a:r>
            <a:r>
              <a:rPr kumimoji="1" lang="zh-CN" altLang="en-US" sz="2400" dirty="0" smtClean="0">
                <a:latin typeface="+mn-ea"/>
              </a:rPr>
              <a:t>的</a:t>
            </a:r>
            <a:r>
              <a:rPr kumimoji="1" lang="zh-CN" altLang="en-US" sz="2400" dirty="0" smtClean="0">
                <a:solidFill>
                  <a:srgbClr val="7030A0"/>
                </a:solidFill>
                <a:latin typeface="+mn-ea"/>
              </a:rPr>
              <a:t>正</a:t>
            </a:r>
            <a:r>
              <a:rPr kumimoji="1" lang="zh-CN" altLang="en-US" sz="2400" dirty="0">
                <a:solidFill>
                  <a:srgbClr val="7030A0"/>
                </a:solidFill>
                <a:latin typeface="+mn-ea"/>
              </a:rPr>
              <a:t>氦</a:t>
            </a:r>
            <a:r>
              <a:rPr kumimoji="1" lang="zh-CN" altLang="en-US" sz="2400" dirty="0" smtClean="0">
                <a:latin typeface="+mn-ea"/>
              </a:rPr>
              <a:t>，产生</a:t>
            </a:r>
            <a:r>
              <a:rPr kumimoji="1" lang="zh-CN" altLang="en-US" sz="2400" dirty="0">
                <a:latin typeface="+mn-ea"/>
              </a:rPr>
              <a:t>单线</a:t>
            </a:r>
            <a:r>
              <a:rPr kumimoji="1" lang="zh-CN" altLang="en-US" sz="2400" dirty="0" smtClean="0">
                <a:latin typeface="+mn-ea"/>
              </a:rPr>
              <a:t>光谱的</a:t>
            </a:r>
            <a:r>
              <a:rPr kumimoji="1" lang="zh-CN" altLang="en-US" sz="2400" dirty="0" smtClean="0">
                <a:solidFill>
                  <a:srgbClr val="7030A0"/>
                </a:solidFill>
                <a:latin typeface="+mn-ea"/>
              </a:rPr>
              <a:t>仲</a:t>
            </a:r>
            <a:r>
              <a:rPr kumimoji="1" lang="zh-CN" altLang="en-US" sz="2400" dirty="0">
                <a:solidFill>
                  <a:srgbClr val="7030A0"/>
                </a:solidFill>
                <a:latin typeface="+mn-ea"/>
              </a:rPr>
              <a:t>氦</a:t>
            </a:r>
            <a:r>
              <a:rPr kumimoji="1" lang="zh-CN" altLang="en-US" sz="2400" dirty="0" smtClean="0">
                <a:latin typeface="+mn-ea"/>
              </a:rPr>
              <a:t>。一</a:t>
            </a:r>
            <a:r>
              <a:rPr kumimoji="1" lang="zh-CN" altLang="en-US" sz="2400" dirty="0">
                <a:latin typeface="+mn-ea"/>
              </a:rPr>
              <a:t>种氦</a:t>
            </a:r>
            <a:r>
              <a:rPr kumimoji="1" lang="zh-CN" altLang="en-US" sz="2400" dirty="0" smtClean="0">
                <a:latin typeface="+mn-ea"/>
              </a:rPr>
              <a:t>，两</a:t>
            </a:r>
            <a:r>
              <a:rPr kumimoji="1" lang="zh-CN" altLang="en-US" sz="2400" dirty="0">
                <a:latin typeface="+mn-ea"/>
              </a:rPr>
              <a:t>套</a:t>
            </a:r>
            <a:r>
              <a:rPr kumimoji="1" lang="zh-CN" altLang="en-US" sz="2400" dirty="0" smtClean="0">
                <a:latin typeface="+mn-ea"/>
              </a:rPr>
              <a:t>能级结构。</a:t>
            </a:r>
            <a:endParaRPr kumimoji="1" lang="zh-CN" altLang="en-US" sz="2400" dirty="0">
              <a:latin typeface="+mn-ea"/>
            </a:endParaRPr>
          </a:p>
          <a:p>
            <a:pPr algn="just">
              <a:spcAft>
                <a:spcPts val="600"/>
              </a:spcAft>
            </a:pPr>
            <a:r>
              <a:rPr kumimoji="1" lang="zh-CN" altLang="en-US" sz="2400" u="sng" dirty="0" smtClean="0">
                <a:solidFill>
                  <a:srgbClr val="CC0000"/>
                </a:solidFill>
                <a:latin typeface="+mn-ea"/>
              </a:rPr>
              <a:t>（</a:t>
            </a:r>
            <a:r>
              <a:rPr kumimoji="1" lang="en-US" altLang="zh-CN" sz="2400" u="sng" dirty="0">
                <a:solidFill>
                  <a:srgbClr val="CC0000"/>
                </a:solidFill>
                <a:latin typeface="+mn-ea"/>
              </a:rPr>
              <a:t>2</a:t>
            </a:r>
            <a:r>
              <a:rPr kumimoji="1" lang="zh-CN" altLang="en-US" sz="2400" u="sng" dirty="0">
                <a:solidFill>
                  <a:srgbClr val="CC0000"/>
                </a:solidFill>
                <a:latin typeface="+mn-ea"/>
              </a:rPr>
              <a:t>）存在着几个亚稳态</a:t>
            </a:r>
            <a:r>
              <a:rPr kumimoji="1" lang="zh-CN" altLang="en-US" sz="2400" dirty="0">
                <a:solidFill>
                  <a:srgbClr val="CC0000"/>
                </a:solidFill>
                <a:latin typeface="+mn-ea"/>
              </a:rPr>
              <a:t>。</a:t>
            </a:r>
            <a:r>
              <a:rPr kumimoji="1" lang="zh-CN" altLang="en-US" sz="2400" dirty="0">
                <a:latin typeface="+mn-ea"/>
              </a:rPr>
              <a:t>例如</a:t>
            </a:r>
            <a:r>
              <a:rPr kumimoji="1" lang="zh-CN" altLang="en-US" sz="2400" dirty="0" smtClean="0">
                <a:latin typeface="+mn-ea"/>
              </a:rPr>
              <a:t>，</a:t>
            </a:r>
            <a:r>
              <a:rPr kumimoji="1" lang="en-US" altLang="zh-CN" sz="2400" dirty="0" smtClean="0">
                <a:latin typeface="+mn-ea"/>
              </a:rPr>
              <a:t>2</a:t>
            </a:r>
            <a:r>
              <a:rPr kumimoji="1" lang="en-US" altLang="zh-CN" sz="2400" baseline="30000" dirty="0" smtClean="0">
                <a:latin typeface="+mn-ea"/>
              </a:rPr>
              <a:t>1</a:t>
            </a:r>
            <a:r>
              <a:rPr kumimoji="1" lang="en-US" altLang="zh-CN" sz="2400" dirty="0" smtClean="0">
                <a:latin typeface="+mn-ea"/>
              </a:rPr>
              <a:t>S</a:t>
            </a:r>
            <a:r>
              <a:rPr kumimoji="1" lang="en-US" altLang="zh-CN" sz="2400" baseline="-8000" dirty="0" smtClean="0">
                <a:latin typeface="+mn-ea"/>
              </a:rPr>
              <a:t>o</a:t>
            </a:r>
            <a:r>
              <a:rPr kumimoji="1" lang="zh-CN" altLang="en-US" sz="2400" dirty="0">
                <a:latin typeface="+mn-ea"/>
              </a:rPr>
              <a:t>和</a:t>
            </a:r>
            <a:r>
              <a:rPr kumimoji="1" lang="en-US" altLang="zh-CN" sz="2400" dirty="0" smtClean="0">
                <a:latin typeface="+mn-ea"/>
              </a:rPr>
              <a:t>2</a:t>
            </a:r>
            <a:r>
              <a:rPr kumimoji="1" lang="en-US" altLang="zh-CN" sz="2400" baseline="30000" dirty="0" smtClean="0">
                <a:latin typeface="+mn-ea"/>
              </a:rPr>
              <a:t>3</a:t>
            </a:r>
            <a:r>
              <a:rPr kumimoji="1" lang="en-US" altLang="zh-CN" sz="2400" dirty="0" smtClean="0">
                <a:latin typeface="+mn-ea"/>
              </a:rPr>
              <a:t>S</a:t>
            </a:r>
            <a:r>
              <a:rPr kumimoji="1" lang="en-US" altLang="zh-CN" sz="2400" baseline="-8000" dirty="0" smtClean="0">
                <a:latin typeface="+mn-ea"/>
              </a:rPr>
              <a:t>1</a:t>
            </a:r>
            <a:r>
              <a:rPr kumimoji="1" lang="en-US" altLang="zh-CN" sz="2400" dirty="0" smtClean="0">
                <a:latin typeface="+mn-ea"/>
              </a:rPr>
              <a:t>.</a:t>
            </a:r>
            <a:r>
              <a:rPr kumimoji="1" lang="zh-CN" altLang="en-US" sz="2400" dirty="0" smtClean="0">
                <a:latin typeface="+mn-ea"/>
              </a:rPr>
              <a:t>这</a:t>
            </a:r>
            <a:r>
              <a:rPr kumimoji="1" lang="zh-CN" altLang="en-US" sz="2400" dirty="0">
                <a:latin typeface="+mn-ea"/>
              </a:rPr>
              <a:t>表明某种</a:t>
            </a:r>
            <a:r>
              <a:rPr kumimoji="1" lang="zh-CN" altLang="en-US" sz="2400" dirty="0">
                <a:solidFill>
                  <a:srgbClr val="0070C0"/>
                </a:solidFill>
                <a:latin typeface="+mn-ea"/>
              </a:rPr>
              <a:t>选择规则</a:t>
            </a:r>
            <a:r>
              <a:rPr kumimoji="1" lang="zh-CN" altLang="en-US" sz="2400" dirty="0">
                <a:latin typeface="+mn-ea"/>
              </a:rPr>
              <a:t>限制了这些态以自发辐射的形式发生跃迁。</a:t>
            </a:r>
          </a:p>
          <a:p>
            <a:pPr algn="just">
              <a:spcAft>
                <a:spcPts val="600"/>
              </a:spcAft>
            </a:pPr>
            <a:r>
              <a:rPr kumimoji="1" lang="zh-CN" altLang="en-US" sz="2400" u="sng" dirty="0" smtClean="0">
                <a:solidFill>
                  <a:srgbClr val="CC0000"/>
                </a:solidFill>
                <a:latin typeface="+mn-ea"/>
              </a:rPr>
              <a:t>（</a:t>
            </a:r>
            <a:r>
              <a:rPr kumimoji="1" lang="en-US" altLang="zh-CN" sz="2400" u="sng" dirty="0">
                <a:solidFill>
                  <a:srgbClr val="CC0000"/>
                </a:solidFill>
                <a:latin typeface="+mn-ea"/>
              </a:rPr>
              <a:t>3</a:t>
            </a:r>
            <a:r>
              <a:rPr kumimoji="1" lang="zh-CN" altLang="en-US" sz="2400" u="sng" dirty="0">
                <a:solidFill>
                  <a:srgbClr val="CC0000"/>
                </a:solidFill>
                <a:latin typeface="+mn-ea"/>
              </a:rPr>
              <a:t>）</a:t>
            </a:r>
            <a:r>
              <a:rPr kumimoji="1" lang="zh-CN" altLang="en-US" sz="2400" dirty="0">
                <a:latin typeface="+mn-ea"/>
              </a:rPr>
              <a:t>氦的基态</a:t>
            </a:r>
            <a:r>
              <a:rPr kumimoji="1" lang="en-US" altLang="zh-CN" sz="2400" dirty="0">
                <a:latin typeface="+mn-ea"/>
              </a:rPr>
              <a:t>1</a:t>
            </a:r>
            <a:r>
              <a:rPr kumimoji="1" lang="en-US" altLang="zh-CN" sz="2400" baseline="30000" dirty="0">
                <a:latin typeface="+mn-ea"/>
              </a:rPr>
              <a:t>1</a:t>
            </a:r>
            <a:r>
              <a:rPr kumimoji="1" lang="en-US" altLang="zh-CN" sz="2400" dirty="0">
                <a:latin typeface="+mn-ea"/>
              </a:rPr>
              <a:t>S</a:t>
            </a:r>
            <a:r>
              <a:rPr kumimoji="1" lang="en-US" altLang="zh-CN" sz="2400" baseline="-25000" dirty="0">
                <a:latin typeface="+mn-ea"/>
              </a:rPr>
              <a:t>o</a:t>
            </a:r>
            <a:r>
              <a:rPr kumimoji="1" lang="zh-CN" altLang="en-US" sz="2400" dirty="0">
                <a:latin typeface="+mn-ea"/>
              </a:rPr>
              <a:t>与第一激发态</a:t>
            </a:r>
            <a:r>
              <a:rPr kumimoji="1" lang="en-US" altLang="zh-CN" sz="2400" dirty="0">
                <a:latin typeface="+mn-ea"/>
              </a:rPr>
              <a:t>2</a:t>
            </a:r>
            <a:r>
              <a:rPr kumimoji="1" lang="en-US" altLang="zh-CN" sz="2400" baseline="30000" dirty="0">
                <a:latin typeface="+mn-ea"/>
              </a:rPr>
              <a:t>3</a:t>
            </a:r>
            <a:r>
              <a:rPr kumimoji="1" lang="en-US" altLang="zh-CN" sz="2400" dirty="0">
                <a:latin typeface="+mn-ea"/>
              </a:rPr>
              <a:t>S</a:t>
            </a:r>
            <a:r>
              <a:rPr kumimoji="1" lang="en-US" altLang="zh-CN" sz="2400" baseline="-25000" dirty="0">
                <a:latin typeface="+mn-ea"/>
              </a:rPr>
              <a:t>1</a:t>
            </a:r>
            <a:r>
              <a:rPr kumimoji="1" lang="zh-CN" altLang="en-US" sz="2400" dirty="0">
                <a:latin typeface="+mn-ea"/>
              </a:rPr>
              <a:t>之间能量相差很大（相对氢原子而言），有</a:t>
            </a:r>
            <a:r>
              <a:rPr kumimoji="1" lang="en-US" altLang="zh-CN" sz="2400" dirty="0">
                <a:latin typeface="+mn-ea"/>
              </a:rPr>
              <a:t>19.77eV</a:t>
            </a:r>
            <a:r>
              <a:rPr kumimoji="1" lang="zh-CN" altLang="en-US" sz="2400" dirty="0">
                <a:latin typeface="+mn-ea"/>
              </a:rPr>
              <a:t>；电离能也是所有元素中最大的，有</a:t>
            </a:r>
            <a:r>
              <a:rPr kumimoji="1" lang="en-US" altLang="zh-CN" sz="2400" dirty="0">
                <a:latin typeface="+mn-ea"/>
              </a:rPr>
              <a:t>24.58eV</a:t>
            </a:r>
            <a:r>
              <a:rPr kumimoji="1" lang="zh-CN" altLang="en-US" sz="2400" dirty="0" smtClean="0">
                <a:latin typeface="+mn-ea"/>
              </a:rPr>
              <a:t>。</a:t>
            </a:r>
            <a:endParaRPr kumimoji="1" lang="en-US" altLang="zh-CN" sz="2400" dirty="0" smtClean="0">
              <a:latin typeface="+mn-ea"/>
            </a:endParaRPr>
          </a:p>
          <a:p>
            <a:pPr algn="just">
              <a:spcAft>
                <a:spcPts val="600"/>
              </a:spcAft>
            </a:pPr>
            <a:r>
              <a:rPr kumimoji="1" lang="zh-CN" altLang="en-US" sz="2400" b="1" u="sng" dirty="0">
                <a:solidFill>
                  <a:srgbClr val="CC0000"/>
                </a:solidFill>
                <a:latin typeface="Times New Roman" panose="02020603050405020304" pitchFamily="18" charset="0"/>
                <a:ea typeface="楷体_GB2312" pitchFamily="49" charset="-122"/>
              </a:rPr>
              <a:t>（</a:t>
            </a:r>
            <a:r>
              <a:rPr kumimoji="1" lang="en-US" altLang="zh-CN" sz="2400" b="1" u="sng" dirty="0">
                <a:solidFill>
                  <a:srgbClr val="CC0000"/>
                </a:solidFill>
                <a:latin typeface="Times New Roman" panose="02020603050405020304" pitchFamily="18" charset="0"/>
                <a:ea typeface="楷体_GB2312" pitchFamily="49" charset="-122"/>
              </a:rPr>
              <a:t>4</a:t>
            </a:r>
            <a:r>
              <a:rPr kumimoji="1" lang="zh-CN" altLang="en-US" sz="2400" b="1" u="sng" dirty="0">
                <a:solidFill>
                  <a:srgbClr val="CC0000"/>
                </a:solidFill>
                <a:latin typeface="Times New Roman" panose="02020603050405020304" pitchFamily="18" charset="0"/>
                <a:ea typeface="楷体_GB2312" pitchFamily="49" charset="-122"/>
              </a:rPr>
              <a:t>）在三层结构那套能级中没有来自（</a:t>
            </a:r>
            <a:r>
              <a:rPr kumimoji="1" lang="en-US" altLang="zh-CN" sz="2400" b="1" u="sng" dirty="0">
                <a:solidFill>
                  <a:srgbClr val="CC0000"/>
                </a:solidFill>
                <a:latin typeface="Times New Roman" panose="02020603050405020304" pitchFamily="18" charset="0"/>
                <a:ea typeface="楷体_GB2312" pitchFamily="49" charset="-122"/>
              </a:rPr>
              <a:t>1s</a:t>
            </a:r>
            <a:r>
              <a:rPr kumimoji="1" lang="zh-CN" altLang="en-US" sz="2400" b="1" u="sng" dirty="0">
                <a:solidFill>
                  <a:srgbClr val="CC0000"/>
                </a:solidFill>
                <a:latin typeface="Times New Roman" panose="02020603050405020304" pitchFamily="18" charset="0"/>
                <a:ea typeface="楷体_GB2312" pitchFamily="49" charset="-122"/>
              </a:rPr>
              <a:t>）</a:t>
            </a:r>
            <a:r>
              <a:rPr kumimoji="1" lang="en-US" altLang="zh-CN" sz="2400" b="1" u="sng" baseline="30000" dirty="0">
                <a:solidFill>
                  <a:srgbClr val="CC0000"/>
                </a:solidFill>
                <a:latin typeface="Times New Roman" panose="02020603050405020304" pitchFamily="18" charset="0"/>
                <a:ea typeface="楷体_GB2312" pitchFamily="49" charset="-122"/>
              </a:rPr>
              <a:t>2</a:t>
            </a:r>
            <a:r>
              <a:rPr kumimoji="1" lang="zh-CN" altLang="en-US" sz="2400" b="1" u="sng" dirty="0">
                <a:solidFill>
                  <a:srgbClr val="CC0000"/>
                </a:solidFill>
                <a:latin typeface="Times New Roman" panose="02020603050405020304" pitchFamily="18" charset="0"/>
                <a:ea typeface="楷体_GB2312" pitchFamily="49" charset="-122"/>
              </a:rPr>
              <a:t>的能级</a:t>
            </a:r>
            <a:r>
              <a:rPr kumimoji="1" lang="zh-CN" altLang="en-US" sz="2400" b="1" u="sng" dirty="0" smtClean="0">
                <a:solidFill>
                  <a:srgbClr val="CC0000"/>
                </a:solidFill>
                <a:latin typeface="Times New Roman" panose="02020603050405020304" pitchFamily="18" charset="0"/>
                <a:ea typeface="楷体_GB2312" pitchFamily="49" charset="-122"/>
              </a:rPr>
              <a:t>。</a:t>
            </a:r>
            <a:endParaRPr kumimoji="1" lang="en-US" altLang="zh-CN" sz="2400" b="1" u="sng" dirty="0" smtClean="0">
              <a:solidFill>
                <a:srgbClr val="CC0000"/>
              </a:solidFill>
              <a:latin typeface="Times New Roman" panose="02020603050405020304" pitchFamily="18" charset="0"/>
              <a:ea typeface="楷体_GB2312" pitchFamily="49" charset="-122"/>
            </a:endParaRPr>
          </a:p>
          <a:p>
            <a:pPr algn="just">
              <a:spcAft>
                <a:spcPts val="600"/>
              </a:spcAft>
            </a:pPr>
            <a:r>
              <a:rPr kumimoji="1" lang="zh-CN" altLang="en-US" sz="2400" b="1" dirty="0">
                <a:solidFill>
                  <a:schemeClr val="folHlink"/>
                </a:solidFill>
                <a:latin typeface="Times New Roman" panose="02020603050405020304" pitchFamily="18" charset="0"/>
                <a:ea typeface="楷体_GB2312" pitchFamily="49" charset="-122"/>
              </a:rPr>
              <a:t>四个</a:t>
            </a:r>
            <a:r>
              <a:rPr kumimoji="1" lang="zh-CN" altLang="en-US" sz="2400" b="1" dirty="0" smtClean="0">
                <a:solidFill>
                  <a:schemeClr val="folHlink"/>
                </a:solidFill>
                <a:latin typeface="Times New Roman" panose="02020603050405020304" pitchFamily="18" charset="0"/>
                <a:ea typeface="楷体_GB2312" pitchFamily="49" charset="-122"/>
              </a:rPr>
              <a:t>特点分别</a:t>
            </a:r>
            <a:r>
              <a:rPr kumimoji="1" lang="zh-CN" altLang="en-US" sz="2400" b="1" dirty="0">
                <a:solidFill>
                  <a:schemeClr val="folHlink"/>
                </a:solidFill>
                <a:latin typeface="Times New Roman" panose="02020603050405020304" pitchFamily="18" charset="0"/>
                <a:ea typeface="楷体_GB2312" pitchFamily="49" charset="-122"/>
              </a:rPr>
              <a:t>包含四个物理概念。</a:t>
            </a:r>
          </a:p>
          <a:p>
            <a:pPr algn="just">
              <a:spcAft>
                <a:spcPts val="600"/>
              </a:spcAft>
            </a:pPr>
            <a:endParaRPr kumimoji="1" lang="zh-CN" altLang="en-US" sz="2400" b="1" u="sng" dirty="0">
              <a:solidFill>
                <a:srgbClr val="CC0000"/>
              </a:solidFill>
              <a:latin typeface="Times New Roman" panose="02020603050405020304" pitchFamily="18" charset="0"/>
              <a:ea typeface="楷体_GB2312" pitchFamily="49" charset="-122"/>
            </a:endParaRPr>
          </a:p>
          <a:p>
            <a:pPr algn="just">
              <a:spcAft>
                <a:spcPts val="600"/>
              </a:spcAft>
            </a:pPr>
            <a:endParaRPr kumimoji="1" lang="zh-CN" altLang="en-US" sz="2400" dirty="0">
              <a:latin typeface="+mn-ea"/>
            </a:endParaRPr>
          </a:p>
          <a:p>
            <a:pPr>
              <a:spcAft>
                <a:spcPts val="600"/>
              </a:spcAft>
            </a:pPr>
            <a:endParaRPr lang="zh-CN" altLang="en-US" sz="2400" dirty="0"/>
          </a:p>
        </p:txBody>
      </p:sp>
      <p:sp>
        <p:nvSpPr>
          <p:cNvPr id="2" name="标题 1"/>
          <p:cNvSpPr>
            <a:spLocks noGrp="1"/>
          </p:cNvSpPr>
          <p:nvPr>
            <p:ph type="title"/>
          </p:nvPr>
        </p:nvSpPr>
        <p:spPr/>
        <p:txBody>
          <a:bodyPr>
            <a:normAutofit/>
          </a:bodyPr>
          <a:lstStyle/>
          <a:p>
            <a:r>
              <a:rPr lang="zh-CN" altLang="en-US" sz="2800" dirty="0"/>
              <a:t>氦</a:t>
            </a:r>
            <a:r>
              <a:rPr lang="zh-CN" altLang="en-US" sz="2800" dirty="0" smtClean="0"/>
              <a:t>原子光谱特征</a:t>
            </a:r>
            <a:endParaRPr lang="zh-CN" altLang="en-US" sz="2800" dirty="0"/>
          </a:p>
        </p:txBody>
      </p:sp>
    </p:spTree>
    <p:extLst>
      <p:ext uri="{BB962C8B-B14F-4D97-AF65-F5344CB8AC3E}">
        <p14:creationId xmlns:p14="http://schemas.microsoft.com/office/powerpoint/2010/main" val="57778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028" descr="1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0"/>
            <a:ext cx="4427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1030"/>
          <p:cNvSpPr>
            <a:spLocks noChangeArrowheads="1"/>
          </p:cNvSpPr>
          <p:nvPr/>
        </p:nvSpPr>
        <p:spPr bwMode="auto">
          <a:xfrm>
            <a:off x="3238500" y="2333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5604" name="Picture 1031" descr="1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5"/>
            <a:ext cx="4787900"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7483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1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925"/>
            <a:ext cx="8305800" cy="682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620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936" y="2708623"/>
            <a:ext cx="2143125"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6"/>
          <p:cNvSpPr>
            <a:spLocks noChangeArrowheads="1"/>
          </p:cNvSpPr>
          <p:nvPr/>
        </p:nvSpPr>
        <p:spPr bwMode="auto">
          <a:xfrm>
            <a:off x="447536" y="1268760"/>
            <a:ext cx="8137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3733800" algn="l"/>
              </a:tabLst>
              <a:defRPr>
                <a:solidFill>
                  <a:schemeClr val="tx1"/>
                </a:solidFill>
                <a:latin typeface="Tahoma" panose="020B0604030504040204" pitchFamily="34" charset="0"/>
                <a:ea typeface="宋体" panose="02010600030101010101" pitchFamily="2" charset="-122"/>
              </a:defRPr>
            </a:lvl1pPr>
            <a:lvl2pPr marL="742950" indent="-285750">
              <a:tabLst>
                <a:tab pos="3733800" algn="l"/>
              </a:tabLst>
              <a:defRPr>
                <a:solidFill>
                  <a:schemeClr val="tx1"/>
                </a:solidFill>
                <a:latin typeface="Tahoma" panose="020B0604030504040204" pitchFamily="34" charset="0"/>
                <a:ea typeface="宋体" panose="02010600030101010101" pitchFamily="2" charset="-122"/>
              </a:defRPr>
            </a:lvl2pPr>
            <a:lvl3pPr marL="1143000" indent="-228600">
              <a:tabLst>
                <a:tab pos="3733800" algn="l"/>
              </a:tabLst>
              <a:defRPr>
                <a:solidFill>
                  <a:schemeClr val="tx1"/>
                </a:solidFill>
                <a:latin typeface="Tahoma" panose="020B0604030504040204" pitchFamily="34" charset="0"/>
                <a:ea typeface="宋体" panose="02010600030101010101" pitchFamily="2" charset="-122"/>
              </a:defRPr>
            </a:lvl3pPr>
            <a:lvl4pPr marL="1600200" indent="-228600">
              <a:tabLst>
                <a:tab pos="3733800" algn="l"/>
              </a:tabLst>
              <a:defRPr>
                <a:solidFill>
                  <a:schemeClr val="tx1"/>
                </a:solidFill>
                <a:latin typeface="Tahoma" panose="020B0604030504040204" pitchFamily="34" charset="0"/>
                <a:ea typeface="宋体" panose="02010600030101010101" pitchFamily="2" charset="-122"/>
              </a:defRPr>
            </a:lvl4pPr>
            <a:lvl5pPr marL="2057400" indent="-228600">
              <a:tabLst>
                <a:tab pos="37338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37338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37338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37338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37338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800" b="1" dirty="0">
                <a:solidFill>
                  <a:schemeClr val="folHlink"/>
                </a:solidFill>
                <a:latin typeface="Times New Roman" panose="02020603050405020304" pitchFamily="18" charset="0"/>
                <a:ea typeface="楷体_GB2312" pitchFamily="49" charset="-122"/>
              </a:rPr>
              <a:t>  A.</a:t>
            </a:r>
            <a:r>
              <a:rPr kumimoji="1" lang="zh-CN" altLang="en-US" sz="2800" b="1" dirty="0">
                <a:solidFill>
                  <a:schemeClr val="folHlink"/>
                </a:solidFill>
                <a:latin typeface="Times New Roman" panose="02020603050405020304" pitchFamily="18" charset="0"/>
                <a:ea typeface="楷体_GB2312" pitchFamily="49" charset="-122"/>
              </a:rPr>
              <a:t>电子的组态</a:t>
            </a:r>
            <a:endParaRPr kumimoji="1" lang="zh-CN" altLang="en-US" sz="2400" b="1" dirty="0">
              <a:latin typeface="Times New Roman" panose="02020603050405020304" pitchFamily="18" charset="0"/>
              <a:ea typeface="楷体_GB2312" pitchFamily="49" charset="-122"/>
            </a:endParaRPr>
          </a:p>
        </p:txBody>
      </p:sp>
      <p:sp>
        <p:nvSpPr>
          <p:cNvPr id="28677" name="Rectangle 8"/>
          <p:cNvSpPr>
            <a:spLocks noChangeArrowheads="1"/>
          </p:cNvSpPr>
          <p:nvPr/>
        </p:nvSpPr>
        <p:spPr bwMode="auto">
          <a:xfrm>
            <a:off x="1312723" y="2781648"/>
            <a:ext cx="5518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800">
                <a:latin typeface="Times New Roman" panose="02020603050405020304" pitchFamily="18" charset="0"/>
                <a:ea typeface="楷体_GB2312" pitchFamily="49" charset="-122"/>
              </a:rPr>
              <a:t>电子组态导致什么样的原子态呢？</a:t>
            </a:r>
          </a:p>
        </p:txBody>
      </p:sp>
      <p:graphicFrame>
        <p:nvGraphicFramePr>
          <p:cNvPr id="28678" name="Object 9"/>
          <p:cNvGraphicFramePr>
            <a:graphicFrameLocks noGrp="1" noChangeAspect="1"/>
          </p:cNvGraphicFramePr>
          <p:nvPr>
            <p:ph idx="1"/>
            <p:extLst/>
          </p:nvPr>
        </p:nvGraphicFramePr>
        <p:xfrm>
          <a:off x="1429666" y="1930747"/>
          <a:ext cx="3673338" cy="546447"/>
        </p:xfrm>
        <a:graphic>
          <a:graphicData uri="http://schemas.openxmlformats.org/presentationml/2006/ole">
            <mc:AlternateContent xmlns:mc="http://schemas.openxmlformats.org/markup-compatibility/2006">
              <mc:Choice xmlns:v="urn:schemas-microsoft-com:vml" Requires="v">
                <p:oleObj spid="_x0000_s322565" name="公式" r:id="rId4" imgW="1536700" imgH="228600" progId="Equation.3">
                  <p:embed/>
                </p:oleObj>
              </mc:Choice>
              <mc:Fallback>
                <p:oleObj name="公式" r:id="rId4" imgW="1536700" imgH="2286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9666" y="1930747"/>
                        <a:ext cx="3673338" cy="546447"/>
                      </a:xfrm>
                      <a:prstGeom prst="rect">
                        <a:avLst/>
                      </a:prstGeom>
                      <a:solidFill>
                        <a:srgbClr val="FFCC99">
                          <a:alpha val="50195"/>
                        </a:srgbClr>
                      </a:solidFill>
                      <a:ln>
                        <a:noFill/>
                      </a:ln>
                      <a:effectLst/>
                      <a:extLst/>
                    </p:spPr>
                  </p:pic>
                </p:oleObj>
              </mc:Fallback>
            </mc:AlternateContent>
          </a:graphicData>
        </a:graphic>
      </p:graphicFrame>
      <p:sp>
        <p:nvSpPr>
          <p:cNvPr id="2" name="标题 1"/>
          <p:cNvSpPr>
            <a:spLocks noGrp="1"/>
          </p:cNvSpPr>
          <p:nvPr>
            <p:ph type="title"/>
          </p:nvPr>
        </p:nvSpPr>
        <p:spPr/>
        <p:txBody>
          <a:bodyPr>
            <a:normAutofit/>
          </a:bodyPr>
          <a:lstStyle/>
          <a:p>
            <a:r>
              <a:rPr lang="zh-CN" altLang="en-US" sz="2800" dirty="0"/>
              <a:t>两个</a:t>
            </a:r>
            <a:r>
              <a:rPr lang="en-US" altLang="zh-CN" sz="2800" dirty="0"/>
              <a:t>(</a:t>
            </a:r>
            <a:r>
              <a:rPr lang="zh-CN" altLang="en-US" sz="2800" dirty="0"/>
              <a:t>价</a:t>
            </a:r>
            <a:r>
              <a:rPr lang="en-US" altLang="zh-CN" sz="2800" dirty="0"/>
              <a:t>)</a:t>
            </a:r>
            <a:r>
              <a:rPr lang="zh-CN" altLang="en-US" sz="2800" dirty="0"/>
              <a:t>电子耦合的原子态</a:t>
            </a:r>
            <a:r>
              <a:rPr lang="en-US" altLang="zh-CN" sz="2800" dirty="0"/>
              <a:t>——</a:t>
            </a:r>
            <a:r>
              <a:rPr lang="zh-CN" altLang="en-US" sz="2800" dirty="0"/>
              <a:t>电子的组态 </a:t>
            </a:r>
          </a:p>
        </p:txBody>
      </p:sp>
      <p:sp>
        <p:nvSpPr>
          <p:cNvPr id="28679" name="Rectangle 11"/>
          <p:cNvSpPr>
            <a:spLocks noChangeArrowheads="1"/>
          </p:cNvSpPr>
          <p:nvPr/>
        </p:nvSpPr>
        <p:spPr bwMode="auto">
          <a:xfrm>
            <a:off x="4336911" y="1262410"/>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b="1" u="sng">
                <a:solidFill>
                  <a:srgbClr val="3399FF"/>
                </a:solidFill>
              </a:rPr>
              <a:t>基态电子组态</a:t>
            </a:r>
          </a:p>
        </p:txBody>
      </p:sp>
      <p:sp>
        <p:nvSpPr>
          <p:cNvPr id="28680" name="Rectangle 12"/>
          <p:cNvSpPr>
            <a:spLocks noChangeArrowheads="1"/>
          </p:cNvSpPr>
          <p:nvPr/>
        </p:nvSpPr>
        <p:spPr bwMode="auto">
          <a:xfrm>
            <a:off x="952361" y="3356323"/>
            <a:ext cx="2581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800" b="1">
                <a:solidFill>
                  <a:schemeClr val="folHlink"/>
                </a:solidFill>
                <a:latin typeface="Times New Roman" panose="02020603050405020304" pitchFamily="18" charset="0"/>
                <a:ea typeface="楷体_GB2312" pitchFamily="49" charset="-122"/>
              </a:rPr>
              <a:t>B. L-S</a:t>
            </a:r>
            <a:r>
              <a:rPr kumimoji="1" lang="zh-CN" altLang="en-US" sz="2800" b="1">
                <a:solidFill>
                  <a:schemeClr val="folHlink"/>
                </a:solidFill>
                <a:latin typeface="Times New Roman" panose="02020603050405020304" pitchFamily="18" charset="0"/>
                <a:ea typeface="楷体_GB2312" pitchFamily="49" charset="-122"/>
              </a:rPr>
              <a:t>和</a:t>
            </a:r>
            <a:r>
              <a:rPr kumimoji="1" lang="en-US" altLang="zh-CN" sz="2800" b="1">
                <a:solidFill>
                  <a:schemeClr val="folHlink"/>
                </a:solidFill>
                <a:latin typeface="Times New Roman" panose="02020603050405020304" pitchFamily="18" charset="0"/>
                <a:ea typeface="楷体_GB2312" pitchFamily="49" charset="-122"/>
              </a:rPr>
              <a:t>j-j</a:t>
            </a:r>
            <a:r>
              <a:rPr kumimoji="1" lang="zh-CN" altLang="en-US" sz="2800" b="1">
                <a:solidFill>
                  <a:schemeClr val="folHlink"/>
                </a:solidFill>
                <a:latin typeface="Times New Roman" panose="02020603050405020304" pitchFamily="18" charset="0"/>
                <a:ea typeface="楷体_GB2312" pitchFamily="49" charset="-122"/>
              </a:rPr>
              <a:t>耦合</a:t>
            </a:r>
          </a:p>
        </p:txBody>
      </p:sp>
      <p:graphicFrame>
        <p:nvGraphicFramePr>
          <p:cNvPr id="7182" name="Object 14"/>
          <p:cNvGraphicFramePr>
            <a:graphicFrameLocks noChangeAspect="1"/>
          </p:cNvGraphicFramePr>
          <p:nvPr>
            <p:extLst/>
          </p:nvPr>
        </p:nvGraphicFramePr>
        <p:xfrm>
          <a:off x="1455598" y="4292948"/>
          <a:ext cx="4783138" cy="576262"/>
        </p:xfrm>
        <a:graphic>
          <a:graphicData uri="http://schemas.openxmlformats.org/presentationml/2006/ole">
            <mc:AlternateContent xmlns:mc="http://schemas.openxmlformats.org/markup-compatibility/2006">
              <mc:Choice xmlns:v="urn:schemas-microsoft-com:vml" Requires="v">
                <p:oleObj spid="_x0000_s322566" name="Equation" r:id="rId6" imgW="1930400" imgH="228600" progId="Equation.3">
                  <p:embed/>
                </p:oleObj>
              </mc:Choice>
              <mc:Fallback>
                <p:oleObj name="Equation" r:id="rId6" imgW="19304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5598" y="4292948"/>
                        <a:ext cx="4783138" cy="57626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3" name="Object 15"/>
          <p:cNvGraphicFramePr>
            <a:graphicFrameLocks noChangeAspect="1"/>
          </p:cNvGraphicFramePr>
          <p:nvPr>
            <p:extLst/>
          </p:nvPr>
        </p:nvGraphicFramePr>
        <p:xfrm>
          <a:off x="1455598" y="5301010"/>
          <a:ext cx="5543550" cy="576263"/>
        </p:xfrm>
        <a:graphic>
          <a:graphicData uri="http://schemas.openxmlformats.org/presentationml/2006/ole">
            <mc:AlternateContent xmlns:mc="http://schemas.openxmlformats.org/markup-compatibility/2006">
              <mc:Choice xmlns:v="urn:schemas-microsoft-com:vml" Requires="v">
                <p:oleObj spid="_x0000_s322567" name="Equation" r:id="rId8" imgW="2235200" imgH="228600" progId="Equation.3">
                  <p:embed/>
                </p:oleObj>
              </mc:Choice>
              <mc:Fallback>
                <p:oleObj name="Equation" r:id="rId8" imgW="22352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5598" y="5301010"/>
                        <a:ext cx="5543550" cy="57626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 name="矩形 2"/>
              <p:cNvSpPr/>
              <p:nvPr/>
            </p:nvSpPr>
            <p:spPr>
              <a:xfrm>
                <a:off x="5373191" y="2015529"/>
                <a:ext cx="25301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𝑠</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𝑠</m:t>
                      </m:r>
                      <m:r>
                        <a:rPr lang="zh-CN" altLang="en-US" sz="2400" i="1" dirty="0">
                          <a:latin typeface="Cambria Math" panose="02040503050406030204" pitchFamily="18" charset="0"/>
                        </a:rPr>
                        <m:t>，</m:t>
                      </m:r>
                      <m:sSup>
                        <m:sSupPr>
                          <m:ctrlPr>
                            <a:rPr lang="en-US" altLang="zh-CN" sz="2400" i="1" dirty="0">
                              <a:latin typeface="Cambria Math" panose="02040503050406030204" pitchFamily="18" charset="0"/>
                            </a:rPr>
                          </m:ctrlPr>
                        </m:sSupPr>
                        <m:e>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1</m:t>
                              </m:r>
                              <m:r>
                                <a:rPr lang="en-US" altLang="zh-CN" sz="2400" i="1" dirty="0">
                                  <a:latin typeface="Cambria Math" panose="02040503050406030204" pitchFamily="18" charset="0"/>
                                </a:rPr>
                                <m:t>𝑠</m:t>
                              </m:r>
                            </m:e>
                          </m:d>
                        </m:e>
                        <m:sup>
                          <m:r>
                            <a:rPr lang="en-US" altLang="zh-CN" sz="2400" i="1" dirty="0">
                              <a:latin typeface="Cambria Math" panose="02040503050406030204" pitchFamily="18" charset="0"/>
                            </a:rPr>
                            <m:t>2</m:t>
                          </m:r>
                        </m:sup>
                      </m:sSup>
                      <m:r>
                        <a:rPr lang="zh-CN" altLang="en-US" sz="2400" i="1" dirty="0" smtClean="0">
                          <a:latin typeface="Cambria Math" panose="02040503050406030204" pitchFamily="18" charset="0"/>
                        </a:rPr>
                        <m:t>，</m:t>
                      </m:r>
                      <m:r>
                        <a:rPr lang="en-US" altLang="zh-CN" sz="2400" i="1" dirty="0" smtClean="0">
                          <a:latin typeface="Cambria Math" panose="02040503050406030204" pitchFamily="18" charset="0"/>
                        </a:rPr>
                        <m:t>𝑠𝑠</m:t>
                      </m:r>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5373191" y="2015529"/>
                <a:ext cx="2530115" cy="461665"/>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7981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nodeType="clickEffect">
                                  <p:stCondLst>
                                    <p:cond delay="0"/>
                                  </p:stCondLst>
                                  <p:childTnLst>
                                    <p:set>
                                      <p:cBhvr>
                                        <p:cTn id="6" dur="1" fill="hold">
                                          <p:stCondLst>
                                            <p:cond delay="0"/>
                                          </p:stCondLst>
                                        </p:cTn>
                                        <p:tgtEl>
                                          <p:spTgt spid="7181"/>
                                        </p:tgtEl>
                                        <p:attrNameLst>
                                          <p:attrName>style.visibility</p:attrName>
                                        </p:attrNameLst>
                                      </p:cBhvr>
                                      <p:to>
                                        <p:strVal val="visible"/>
                                      </p:to>
                                    </p:set>
                                    <p:animEffect transition="in" filter="fade">
                                      <p:cBhvr>
                                        <p:cTn id="7" dur="2000"/>
                                        <p:tgtEl>
                                          <p:spTgt spid="7181"/>
                                        </p:tgtEl>
                                      </p:cBhvr>
                                    </p:animEffect>
                                    <p:anim calcmode="lin" valueType="num">
                                      <p:cBhvr>
                                        <p:cTn id="8" dur="2000" fill="hold"/>
                                        <p:tgtEl>
                                          <p:spTgt spid="7181"/>
                                        </p:tgtEl>
                                        <p:attrNameLst>
                                          <p:attrName>style.rotation</p:attrName>
                                        </p:attrNameLst>
                                      </p:cBhvr>
                                      <p:tavLst>
                                        <p:tav tm="0">
                                          <p:val>
                                            <p:fltVal val="720"/>
                                          </p:val>
                                        </p:tav>
                                        <p:tav tm="100000">
                                          <p:val>
                                            <p:fltVal val="0"/>
                                          </p:val>
                                        </p:tav>
                                      </p:tavLst>
                                    </p:anim>
                                    <p:anim calcmode="lin" valueType="num">
                                      <p:cBhvr>
                                        <p:cTn id="9" dur="2000" fill="hold"/>
                                        <p:tgtEl>
                                          <p:spTgt spid="7181"/>
                                        </p:tgtEl>
                                        <p:attrNameLst>
                                          <p:attrName>ppt_h</p:attrName>
                                        </p:attrNameLst>
                                      </p:cBhvr>
                                      <p:tavLst>
                                        <p:tav tm="0">
                                          <p:val>
                                            <p:fltVal val="0"/>
                                          </p:val>
                                        </p:tav>
                                        <p:tav tm="100000">
                                          <p:val>
                                            <p:strVal val="#ppt_h"/>
                                          </p:val>
                                        </p:tav>
                                      </p:tavLst>
                                    </p:anim>
                                    <p:anim calcmode="lin" valueType="num">
                                      <p:cBhvr>
                                        <p:cTn id="10" dur="2000" fill="hold"/>
                                        <p:tgtEl>
                                          <p:spTgt spid="7181"/>
                                        </p:tgtEl>
                                        <p:attrNameLst>
                                          <p:attrName>ppt_w</p:attrName>
                                        </p:attrNameLst>
                                      </p:cBhvr>
                                      <p:tavLst>
                                        <p:tav tm="0">
                                          <p:val>
                                            <p:fltVal val="0"/>
                                          </p:val>
                                        </p:tav>
                                        <p:tav tm="100000">
                                          <p:val>
                                            <p:strVal val="#ppt_w"/>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32" fill="hold" nodeType="clickEffect">
                                  <p:stCondLst>
                                    <p:cond delay="0"/>
                                  </p:stCondLst>
                                  <p:childTnLst>
                                    <p:set>
                                      <p:cBhvr>
                                        <p:cTn id="14" dur="1" fill="hold">
                                          <p:stCondLst>
                                            <p:cond delay="0"/>
                                          </p:stCondLst>
                                        </p:cTn>
                                        <p:tgtEl>
                                          <p:spTgt spid="7182"/>
                                        </p:tgtEl>
                                        <p:attrNameLst>
                                          <p:attrName>style.visibility</p:attrName>
                                        </p:attrNameLst>
                                      </p:cBhvr>
                                      <p:to>
                                        <p:strVal val="visible"/>
                                      </p:to>
                                    </p:set>
                                    <p:animEffect transition="in" filter="diamond(out)">
                                      <p:cBhvr>
                                        <p:cTn id="15" dur="1000"/>
                                        <p:tgtEl>
                                          <p:spTgt spid="718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183"/>
                                        </p:tgtEl>
                                        <p:attrNameLst>
                                          <p:attrName>style.visibility</p:attrName>
                                        </p:attrNameLst>
                                      </p:cBhvr>
                                      <p:to>
                                        <p:strVal val="visible"/>
                                      </p:to>
                                    </p:set>
                                    <p:animEffect transition="in" filter="box(in)">
                                      <p:cBhvr>
                                        <p:cTn id="20" dur="500"/>
                                        <p:tgtEl>
                                          <p:spTgt spid="7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ChangeArrowheads="1"/>
          </p:cNvSpPr>
          <p:nvPr/>
        </p:nvSpPr>
        <p:spPr bwMode="auto">
          <a:xfrm>
            <a:off x="1042988" y="1341438"/>
            <a:ext cx="6265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800" b="1" dirty="0">
                <a:solidFill>
                  <a:schemeClr val="folHlink"/>
                </a:solidFill>
                <a:latin typeface="Times New Roman" panose="02020603050405020304" pitchFamily="18" charset="0"/>
                <a:ea typeface="楷体_GB2312" pitchFamily="49" charset="-122"/>
              </a:rPr>
              <a:t>C.</a:t>
            </a:r>
            <a:r>
              <a:rPr kumimoji="1" lang="zh-CN" altLang="en-US" sz="2800" b="1" dirty="0">
                <a:solidFill>
                  <a:schemeClr val="folHlink"/>
                </a:solidFill>
                <a:latin typeface="Times New Roman" panose="02020603050405020304" pitchFamily="18" charset="0"/>
                <a:ea typeface="楷体_GB2312" pitchFamily="49" charset="-122"/>
              </a:rPr>
              <a:t>两个角动量耦合的一般法则</a:t>
            </a:r>
            <a:r>
              <a:rPr kumimoji="1" lang="zh-CN" altLang="en-US" sz="2800" dirty="0">
                <a:latin typeface="Times New Roman" panose="02020603050405020304" pitchFamily="18" charset="0"/>
                <a:ea typeface="楷体_GB2312" pitchFamily="49" charset="-122"/>
              </a:rPr>
              <a:t>            </a:t>
            </a:r>
          </a:p>
        </p:txBody>
      </p:sp>
      <p:sp>
        <p:nvSpPr>
          <p:cNvPr id="29699" name="Rectangle 6"/>
          <p:cNvSpPr>
            <a:spLocks noChangeArrowheads="1"/>
          </p:cNvSpPr>
          <p:nvPr/>
        </p:nvSpPr>
        <p:spPr bwMode="auto">
          <a:xfrm>
            <a:off x="4471988"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700" name="Rectangle 11"/>
          <p:cNvSpPr>
            <a:spLocks noChangeArrowheads="1"/>
          </p:cNvSpPr>
          <p:nvPr/>
        </p:nvSpPr>
        <p:spPr bwMode="auto">
          <a:xfrm>
            <a:off x="3881438" y="3124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9702" name="Object 12"/>
          <p:cNvGraphicFramePr>
            <a:graphicFrameLocks noChangeAspect="1"/>
          </p:cNvGraphicFramePr>
          <p:nvPr/>
        </p:nvGraphicFramePr>
        <p:xfrm>
          <a:off x="0" y="3475038"/>
          <a:ext cx="114300" cy="215900"/>
        </p:xfrm>
        <a:graphic>
          <a:graphicData uri="http://schemas.openxmlformats.org/presentationml/2006/ole">
            <mc:AlternateContent xmlns:mc="http://schemas.openxmlformats.org/markup-compatibility/2006">
              <mc:Choice xmlns:v="urn:schemas-microsoft-com:vml" Requires="v">
                <p:oleObj spid="_x0000_s323587" r:id="rId3" imgW="114151" imgH="215619" progId="Equation.3">
                  <p:embed/>
                </p:oleObj>
              </mc:Choice>
              <mc:Fallback>
                <p:oleObj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75038"/>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1403648" y="2132856"/>
                <a:ext cx="3152017" cy="113595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𝐿</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+1 </m:t>
                              </m:r>
                            </m:e>
                          </m:d>
                        </m:e>
                      </m:rad>
                      <m:r>
                        <a:rPr lang="en-US" altLang="zh-CN" sz="2800" b="0" i="1" smtClean="0">
                          <a:latin typeface="Cambria Math" panose="02040503050406030204" pitchFamily="18" charset="0"/>
                        </a:rPr>
                        <m:t>ℏ</m:t>
                      </m:r>
                    </m:oMath>
                  </m:oMathPara>
                </a14:m>
                <a:endParaRPr lang="en-US" altLang="zh-CN" sz="2800" b="0" dirty="0" smtClean="0"/>
              </a:p>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𝐿</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+1 </m:t>
                              </m:r>
                            </m:e>
                          </m:d>
                        </m:e>
                      </m:rad>
                      <m:r>
                        <a:rPr lang="en-US" altLang="zh-CN" sz="2800" b="0" i="1" smtClean="0">
                          <a:latin typeface="Cambria Math" panose="02040503050406030204" pitchFamily="18" charset="0"/>
                        </a:rPr>
                        <m:t>ℏ</m:t>
                      </m:r>
                    </m:oMath>
                  </m:oMathPara>
                </a14:m>
                <a:endParaRPr lang="zh-CN" altLang="en-US" sz="28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403648" y="2132856"/>
                <a:ext cx="3152017" cy="113595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126227" y="3873763"/>
                <a:ext cx="5537863" cy="104503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14:m>
                  <m:oMath xmlns:m="http://schemas.openxmlformats.org/officeDocument/2006/math">
                    <m:r>
                      <a:rPr lang="en-US" altLang="zh-CN" sz="2800" b="1" i="1" smtClean="0">
                        <a:latin typeface="Cambria Math" panose="02040503050406030204" pitchFamily="18" charset="0"/>
                      </a:rPr>
                      <m:t>𝑳</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𝑳</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𝑳</m:t>
                        </m:r>
                      </m:e>
                      <m:sub>
                        <m:r>
                          <a:rPr lang="en-US" altLang="zh-CN" sz="2800" b="1" i="1" smtClean="0">
                            <a:latin typeface="Cambria Math" panose="02040503050406030204" pitchFamily="18" charset="0"/>
                          </a:rPr>
                          <m:t>𝟐</m:t>
                        </m:r>
                      </m:sub>
                    </m:sSub>
                  </m:oMath>
                </a14:m>
                <a:r>
                  <a:rPr lang="en-US" altLang="zh-CN" sz="2800" b="1" i="1" dirty="0" smtClean="0">
                    <a:latin typeface="Cambria Math" panose="02040503050406030204" pitchFamily="18" charset="0"/>
                  </a:rPr>
                  <a:t>,</a:t>
                </a:r>
                <a14:m>
                  <m:oMath xmlns:m="http://schemas.openxmlformats.org/officeDocument/2006/math">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𝑳</m:t>
                    </m:r>
                    <m:r>
                      <a:rPr lang="en-US" altLang="zh-CN" sz="2800" b="0" i="1" smtClean="0">
                        <a:latin typeface="Cambria Math" panose="02040503050406030204" pitchFamily="18" charset="0"/>
                      </a:rPr>
                      <m:t>=</m:t>
                    </m:r>
                    <m:rad>
                      <m:radPr>
                        <m:degHide m:val="on"/>
                        <m:ctrlPr>
                          <a:rPr lang="en-US" altLang="zh-CN" sz="2800" b="0" i="1" smtClean="0">
                            <a:latin typeface="Cambria Math" panose="02040503050406030204" pitchFamily="18" charset="0"/>
                          </a:rPr>
                        </m:ctrlPr>
                      </m:radPr>
                      <m:deg/>
                      <m:e>
                        <m:r>
                          <a:rPr lang="en-US" altLang="zh-CN" sz="2800" b="0" i="1" smtClean="0">
                            <a:latin typeface="Cambria Math" panose="02040503050406030204" pitchFamily="18" charset="0"/>
                          </a:rPr>
                          <m:t>𝑙</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𝑙</m:t>
                            </m:r>
                            <m:r>
                              <a:rPr lang="en-US" altLang="zh-CN" sz="2800" b="0" i="1" smtClean="0">
                                <a:latin typeface="Cambria Math" panose="02040503050406030204" pitchFamily="18" charset="0"/>
                              </a:rPr>
                              <m:t>+1 </m:t>
                            </m:r>
                          </m:e>
                        </m:d>
                      </m:e>
                    </m:rad>
                    <m:r>
                      <a:rPr lang="en-US" altLang="zh-CN" sz="2800" b="0" i="1" smtClean="0">
                        <a:latin typeface="Cambria Math" panose="02040503050406030204" pitchFamily="18" charset="0"/>
                      </a:rPr>
                      <m:t>ℏ</m:t>
                    </m:r>
                  </m:oMath>
                </a14:m>
                <a:endParaRPr lang="en-US" altLang="zh-CN" sz="28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𝑙</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126227" y="3873763"/>
                <a:ext cx="5537863" cy="1045030"/>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24360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93055" y="1628800"/>
            <a:ext cx="8957889" cy="3922382"/>
          </a:xfrm>
          <a:prstGeom prst="rect">
            <a:avLst/>
          </a:prstGeom>
        </p:spPr>
      </p:pic>
    </p:spTree>
    <p:extLst>
      <p:ext uri="{BB962C8B-B14F-4D97-AF65-F5344CB8AC3E}">
        <p14:creationId xmlns:p14="http://schemas.microsoft.com/office/powerpoint/2010/main" val="1151337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idx="1"/>
          </p:nvPr>
        </p:nvSpPr>
        <p:spPr>
          <a:xfrm>
            <a:off x="1258888" y="4005263"/>
            <a:ext cx="2350323" cy="461665"/>
          </a:xfrm>
          <a:noFill/>
        </p:spPr>
        <p:txBody>
          <a:bodyPr wrap="none">
            <a:spAutoFit/>
          </a:bodyPr>
          <a:lstStyle/>
          <a:p>
            <a:pPr>
              <a:buFont typeface="Wingdings" panose="05000000000000000000" pitchFamily="2" charset="2"/>
              <a:buNone/>
            </a:pPr>
            <a:r>
              <a:rPr lang="zh-CN" altLang="en-US" sz="2400" b="1" dirty="0">
                <a:ea typeface="楷体_GB2312" pitchFamily="49" charset="-122"/>
              </a:rPr>
              <a:t>定义微分截面：</a:t>
            </a:r>
            <a:endParaRPr lang="zh-CN" altLang="en-US" sz="2400" dirty="0"/>
          </a:p>
        </p:txBody>
      </p:sp>
      <p:sp>
        <p:nvSpPr>
          <p:cNvPr id="125957" name="Rectangle 5"/>
          <p:cNvSpPr>
            <a:spLocks noChangeArrowheads="1"/>
          </p:cNvSpPr>
          <p:nvPr/>
        </p:nvSpPr>
        <p:spPr bwMode="auto">
          <a:xfrm>
            <a:off x="2781300"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25956" name="Object 4"/>
          <p:cNvGraphicFramePr>
            <a:graphicFrameLocks noChangeAspect="1"/>
          </p:cNvGraphicFramePr>
          <p:nvPr/>
        </p:nvGraphicFramePr>
        <p:xfrm>
          <a:off x="1258888" y="4797425"/>
          <a:ext cx="7426325" cy="1069975"/>
        </p:xfrm>
        <a:graphic>
          <a:graphicData uri="http://schemas.openxmlformats.org/presentationml/2006/ole">
            <mc:AlternateContent xmlns:mc="http://schemas.openxmlformats.org/markup-compatibility/2006">
              <mc:Choice xmlns:v="urn:schemas-microsoft-com:vml" Requires="v">
                <p:oleObj spid="_x0000_s250020" name="公式" r:id="rId3" imgW="3797300" imgH="635000" progId="Equation.3">
                  <p:embed/>
                </p:oleObj>
              </mc:Choice>
              <mc:Fallback>
                <p:oleObj name="公式" r:id="rId3" imgW="3797300" imgH="635000" progId="Equation.3">
                  <p:embed/>
                  <p:pic>
                    <p:nvPicPr>
                      <p:cNvPr id="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4797425"/>
                        <a:ext cx="7426325" cy="1069975"/>
                      </a:xfrm>
                      <a:prstGeom prst="rect">
                        <a:avLst/>
                      </a:prstGeom>
                      <a:solidFill>
                        <a:srgbClr val="33CCCC"/>
                      </a:solidFill>
                    </p:spPr>
                  </p:pic>
                </p:oleObj>
              </mc:Fallback>
            </mc:AlternateContent>
          </a:graphicData>
        </a:graphic>
      </p:graphicFrame>
      <p:graphicFrame>
        <p:nvGraphicFramePr>
          <p:cNvPr id="125958" name="Object 6"/>
          <p:cNvGraphicFramePr>
            <a:graphicFrameLocks noChangeAspect="1"/>
          </p:cNvGraphicFramePr>
          <p:nvPr/>
        </p:nvGraphicFramePr>
        <p:xfrm>
          <a:off x="1258888" y="1268413"/>
          <a:ext cx="5794375" cy="1081087"/>
        </p:xfrm>
        <a:graphic>
          <a:graphicData uri="http://schemas.openxmlformats.org/presentationml/2006/ole">
            <mc:AlternateContent xmlns:mc="http://schemas.openxmlformats.org/markup-compatibility/2006">
              <mc:Choice xmlns:v="urn:schemas-microsoft-com:vml" Requires="v">
                <p:oleObj spid="_x0000_s250021" name="公式" r:id="rId5" imgW="2400300" imgH="520700" progId="Equation.3">
                  <p:embed/>
                </p:oleObj>
              </mc:Choice>
              <mc:Fallback>
                <p:oleObj name="公式" r:id="rId5" imgW="2400300" imgH="520700" progId="Equation.3">
                  <p:embed/>
                  <p:pic>
                    <p:nvPicPr>
                      <p:cNvPr id="0"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268413"/>
                        <a:ext cx="5794375" cy="1081087"/>
                      </a:xfrm>
                      <a:prstGeom prst="rect">
                        <a:avLst/>
                      </a:prstGeom>
                      <a:solidFill>
                        <a:srgbClr val="CCFFFF"/>
                      </a:solidFill>
                    </p:spPr>
                  </p:pic>
                </p:oleObj>
              </mc:Fallback>
            </mc:AlternateContent>
          </a:graphicData>
        </a:graphic>
      </p:graphicFrame>
      <p:graphicFrame>
        <p:nvGraphicFramePr>
          <p:cNvPr id="125959" name="Object 7"/>
          <p:cNvGraphicFramePr>
            <a:graphicFrameLocks noChangeAspect="1"/>
          </p:cNvGraphicFramePr>
          <p:nvPr/>
        </p:nvGraphicFramePr>
        <p:xfrm>
          <a:off x="1258888" y="2420938"/>
          <a:ext cx="5124450" cy="1235075"/>
        </p:xfrm>
        <a:graphic>
          <a:graphicData uri="http://schemas.openxmlformats.org/presentationml/2006/ole">
            <mc:AlternateContent xmlns:mc="http://schemas.openxmlformats.org/markup-compatibility/2006">
              <mc:Choice xmlns:v="urn:schemas-microsoft-com:vml" Requires="v">
                <p:oleObj spid="_x0000_s250022" name="公式" r:id="rId7" imgW="2273300" imgH="635000" progId="Equation.3">
                  <p:embed/>
                </p:oleObj>
              </mc:Choice>
              <mc:Fallback>
                <p:oleObj name="公式" r:id="rId7" imgW="2273300" imgH="635000" progId="Equation.3">
                  <p:embed/>
                  <p:pic>
                    <p:nvPicPr>
                      <p:cNvPr id="0" name="Picture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2420938"/>
                        <a:ext cx="5124450" cy="1235075"/>
                      </a:xfrm>
                      <a:prstGeom prst="rect">
                        <a:avLst/>
                      </a:prstGeom>
                      <a:solidFill>
                        <a:srgbClr val="CC99FF"/>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5959"/>
                                        </p:tgtEl>
                                        <p:attrNameLst>
                                          <p:attrName>style.visibility</p:attrName>
                                        </p:attrNameLst>
                                      </p:cBhvr>
                                      <p:to>
                                        <p:strVal val="visible"/>
                                      </p:to>
                                    </p:set>
                                    <p:animEffect transition="in" filter="wipe(left)">
                                      <p:cBhvr>
                                        <p:cTn id="7" dur="500"/>
                                        <p:tgtEl>
                                          <p:spTgt spid="1259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955">
                                            <p:txEl>
                                              <p:pRg st="0" end="0"/>
                                            </p:txEl>
                                          </p:spTgt>
                                        </p:tgtEl>
                                        <p:attrNameLst>
                                          <p:attrName>style.visibility</p:attrName>
                                        </p:attrNameLst>
                                      </p:cBhvr>
                                      <p:to>
                                        <p:strVal val="visible"/>
                                      </p:to>
                                    </p:set>
                                    <p:animEffect transition="in" filter="wipe(left)">
                                      <p:cBhvr>
                                        <p:cTn id="12" dur="500"/>
                                        <p:tgtEl>
                                          <p:spTgt spid="12595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5956"/>
                                        </p:tgtEl>
                                        <p:attrNameLst>
                                          <p:attrName>style.visibility</p:attrName>
                                        </p:attrNameLst>
                                      </p:cBhvr>
                                      <p:to>
                                        <p:strVal val="visible"/>
                                      </p:to>
                                    </p:set>
                                    <p:animEffect transition="in" filter="wipe(left)">
                                      <p:cBhvr>
                                        <p:cTn id="17"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8"/>
          <p:cNvSpPr>
            <a:spLocks noChangeArrowheads="1"/>
          </p:cNvSpPr>
          <p:nvPr/>
        </p:nvSpPr>
        <p:spPr bwMode="auto">
          <a:xfrm>
            <a:off x="286352" y="537528"/>
            <a:ext cx="84978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7813">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400" dirty="0" err="1" smtClean="0">
                <a:solidFill>
                  <a:srgbClr val="CC0000"/>
                </a:solidFill>
                <a:latin typeface="+mn-ea"/>
                <a:ea typeface="+mn-ea"/>
              </a:rPr>
              <a:t>sp</a:t>
            </a:r>
            <a:r>
              <a:rPr kumimoji="1" lang="zh-CN" altLang="en-US" sz="2400" dirty="0" smtClean="0">
                <a:solidFill>
                  <a:srgbClr val="CC0000"/>
                </a:solidFill>
                <a:latin typeface="+mn-ea"/>
                <a:ea typeface="+mn-ea"/>
              </a:rPr>
              <a:t>组态</a:t>
            </a:r>
            <a:r>
              <a:rPr kumimoji="1" lang="en-US" altLang="zh-CN" sz="2400" dirty="0" smtClean="0">
                <a:solidFill>
                  <a:srgbClr val="CC0000"/>
                </a:solidFill>
                <a:latin typeface="+mn-ea"/>
                <a:ea typeface="+mn-ea"/>
              </a:rPr>
              <a:t>L-S</a:t>
            </a:r>
            <a:r>
              <a:rPr kumimoji="1" lang="zh-CN" altLang="en-US" sz="2400" dirty="0">
                <a:solidFill>
                  <a:srgbClr val="CC0000"/>
                </a:solidFill>
                <a:latin typeface="+mn-ea"/>
                <a:ea typeface="+mn-ea"/>
              </a:rPr>
              <a:t>耦合</a:t>
            </a:r>
            <a:r>
              <a:rPr kumimoji="1" lang="zh-CN" altLang="en-US" sz="2400" dirty="0">
                <a:latin typeface="+mn-ea"/>
                <a:ea typeface="+mn-ea"/>
              </a:rPr>
              <a:t>：</a:t>
            </a:r>
          </a:p>
        </p:txBody>
      </p:sp>
      <p:graphicFrame>
        <p:nvGraphicFramePr>
          <p:cNvPr id="13325" name="Object 13"/>
          <p:cNvGraphicFramePr>
            <a:graphicFrameLocks noGrp="1" noChangeAspect="1"/>
          </p:cNvGraphicFramePr>
          <p:nvPr>
            <p:ph/>
            <p:extLst/>
          </p:nvPr>
        </p:nvGraphicFramePr>
        <p:xfrm>
          <a:off x="611560" y="1125120"/>
          <a:ext cx="5111750" cy="1952625"/>
        </p:xfrm>
        <a:graphic>
          <a:graphicData uri="http://schemas.openxmlformats.org/presentationml/2006/ole">
            <mc:AlternateContent xmlns:mc="http://schemas.openxmlformats.org/markup-compatibility/2006">
              <mc:Choice xmlns:v="urn:schemas-microsoft-com:vml" Requires="v">
                <p:oleObj spid="_x0000_s324612" name="公式" r:id="rId3" imgW="1828800" imgH="698500" progId="Equation.3">
                  <p:embed/>
                </p:oleObj>
              </mc:Choice>
              <mc:Fallback>
                <p:oleObj name="公式" r:id="rId3" imgW="1828800" imgH="6985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125120"/>
                        <a:ext cx="5111750" cy="195262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Rectangle 4"/>
          <p:cNvSpPr>
            <a:spLocks noChangeArrowheads="1"/>
          </p:cNvSpPr>
          <p:nvPr/>
        </p:nvSpPr>
        <p:spPr bwMode="auto">
          <a:xfrm>
            <a:off x="608832" y="3209461"/>
            <a:ext cx="2519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400" dirty="0" smtClean="0">
                <a:solidFill>
                  <a:srgbClr val="CC0000"/>
                </a:solidFill>
                <a:latin typeface="+mn-ea"/>
                <a:ea typeface="+mn-ea"/>
              </a:rPr>
              <a:t>j-j</a:t>
            </a:r>
            <a:r>
              <a:rPr kumimoji="1" lang="zh-CN" altLang="en-US" sz="2400" dirty="0">
                <a:solidFill>
                  <a:srgbClr val="CC0000"/>
                </a:solidFill>
                <a:latin typeface="+mn-ea"/>
                <a:ea typeface="+mn-ea"/>
              </a:rPr>
              <a:t>耦合</a:t>
            </a:r>
            <a:r>
              <a:rPr kumimoji="1" lang="zh-CN" altLang="en-US" sz="2400" dirty="0">
                <a:latin typeface="+mn-ea"/>
                <a:ea typeface="+mn-ea"/>
              </a:rPr>
              <a:t>：</a:t>
            </a:r>
          </a:p>
        </p:txBody>
      </p:sp>
      <p:graphicFrame>
        <p:nvGraphicFramePr>
          <p:cNvPr id="9" name="Object 8"/>
          <p:cNvGraphicFramePr>
            <a:graphicFrameLocks noChangeAspect="1"/>
          </p:cNvGraphicFramePr>
          <p:nvPr>
            <p:extLst/>
          </p:nvPr>
        </p:nvGraphicFramePr>
        <p:xfrm>
          <a:off x="467544" y="3784136"/>
          <a:ext cx="7881938" cy="2152650"/>
        </p:xfrm>
        <a:graphic>
          <a:graphicData uri="http://schemas.openxmlformats.org/presentationml/2006/ole">
            <mc:AlternateContent xmlns:mc="http://schemas.openxmlformats.org/markup-compatibility/2006">
              <mc:Choice xmlns:v="urn:schemas-microsoft-com:vml" Requires="v">
                <p:oleObj spid="_x0000_s324613" name="公式" r:id="rId5" imgW="3162300" imgH="863600" progId="Equation.3">
                  <p:embed/>
                </p:oleObj>
              </mc:Choice>
              <mc:Fallback>
                <p:oleObj name="公式" r:id="rId5" imgW="3162300" imgH="8636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3784136"/>
                        <a:ext cx="7881938" cy="215265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6156176" y="1594857"/>
            <a:ext cx="2809130" cy="1384995"/>
          </a:xfrm>
          <a:prstGeom prst="rect">
            <a:avLst/>
          </a:prstGeom>
        </p:spPr>
        <p:txBody>
          <a:bodyPr wrap="square">
            <a:spAutoFit/>
          </a:bodyPr>
          <a:lstStyle/>
          <a:p>
            <a:r>
              <a:rPr kumimoji="1" lang="zh-CN" altLang="en-US" sz="2800" dirty="0">
                <a:latin typeface="+mn-ea"/>
                <a:ea typeface="+mn-ea"/>
              </a:rPr>
              <a:t>不同的耦合方式所决定的</a:t>
            </a:r>
            <a:r>
              <a:rPr kumimoji="1" lang="zh-CN" altLang="en-US" sz="2800" dirty="0">
                <a:solidFill>
                  <a:schemeClr val="hlink"/>
                </a:solidFill>
                <a:latin typeface="+mn-ea"/>
                <a:ea typeface="+mn-ea"/>
              </a:rPr>
              <a:t>状态</a:t>
            </a:r>
            <a:r>
              <a:rPr kumimoji="1" lang="zh-CN" altLang="en-US" sz="2800" dirty="0" smtClean="0">
                <a:solidFill>
                  <a:schemeClr val="hlink"/>
                </a:solidFill>
                <a:latin typeface="+mn-ea"/>
                <a:ea typeface="+mn-ea"/>
              </a:rPr>
              <a:t>数目</a:t>
            </a:r>
            <a:r>
              <a:rPr kumimoji="1" lang="zh-CN" altLang="en-US" sz="2800" dirty="0" smtClean="0">
                <a:latin typeface="+mn-ea"/>
                <a:ea typeface="+mn-ea"/>
              </a:rPr>
              <a:t>和</a:t>
            </a:r>
            <a:r>
              <a:rPr kumimoji="1" lang="en-US" altLang="zh-CN" sz="2800" i="1" dirty="0" smtClean="0">
                <a:solidFill>
                  <a:schemeClr val="hlink"/>
                </a:solidFill>
                <a:latin typeface="+mn-ea"/>
                <a:ea typeface="+mn-ea"/>
              </a:rPr>
              <a:t>J </a:t>
            </a:r>
            <a:r>
              <a:rPr kumimoji="1" lang="zh-CN" altLang="en-US" sz="2800" dirty="0" smtClean="0">
                <a:latin typeface="+mn-ea"/>
                <a:ea typeface="+mn-ea"/>
              </a:rPr>
              <a:t>值相同</a:t>
            </a:r>
            <a:endParaRPr lang="zh-CN" altLang="en-US" sz="2800" dirty="0">
              <a:latin typeface="+mn-ea"/>
              <a:ea typeface="+mn-ea"/>
            </a:endParaRPr>
          </a:p>
        </p:txBody>
      </p:sp>
    </p:spTree>
    <p:extLst>
      <p:ext uri="{BB962C8B-B14F-4D97-AF65-F5344CB8AC3E}">
        <p14:creationId xmlns:p14="http://schemas.microsoft.com/office/powerpoint/2010/main" val="3763558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25"/>
                                        </p:tgtEl>
                                        <p:attrNameLst>
                                          <p:attrName>style.visibility</p:attrName>
                                        </p:attrNameLst>
                                      </p:cBhvr>
                                      <p:to>
                                        <p:strVal val="visible"/>
                                      </p:to>
                                    </p:set>
                                    <p:animEffect transition="in" filter="blinds(horizontal)">
                                      <p:cBhvr>
                                        <p:cTn id="7" dur="500"/>
                                        <p:tgtEl>
                                          <p:spTgt spid="133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114600"/>
                <a:ext cx="7704856" cy="5626767"/>
              </a:xfrm>
            </p:spPr>
            <p:txBody>
              <a:bodyPr/>
              <a:lstStyle/>
              <a:p>
                <a:pPr marL="457200" indent="-457200">
                  <a:buFont typeface="+mj-lt"/>
                  <a:buAutoNum type="arabicPeriod"/>
                </a:pPr>
                <a:r>
                  <a:rPr kumimoji="1" lang="zh-CN" altLang="en-US" sz="2400" dirty="0" smtClean="0">
                    <a:solidFill>
                      <a:srgbClr val="C00000"/>
                    </a:solidFill>
                    <a:latin typeface="+mn-ea"/>
                  </a:rPr>
                  <a:t>根据两个单电子的状态写出电子组态和角动量：</a:t>
                </a:r>
                <a:endParaRPr kumimoji="1" lang="en-US" altLang="zh-CN" sz="2400" dirty="0" smtClean="0">
                  <a:solidFill>
                    <a:srgbClr val="C00000"/>
                  </a:solidFill>
                  <a:latin typeface="+mn-ea"/>
                </a:endParaRPr>
              </a:p>
              <a:p>
                <a:pPr marL="400050" lvl="1" indent="0">
                  <a:buNone/>
                </a:pPr>
                <a:r>
                  <a:rPr kumimoji="1" lang="zh-CN" altLang="en-US" sz="2400" dirty="0" smtClean="0">
                    <a:solidFill>
                      <a:srgbClr val="0070C0"/>
                    </a:solidFill>
                    <a:latin typeface="+mn-ea"/>
                  </a:rPr>
                  <a:t>如</a:t>
                </a:r>
                <a:r>
                  <a:rPr kumimoji="1" lang="en-US" altLang="zh-CN" sz="2400" dirty="0" smtClean="0">
                    <a:solidFill>
                      <a:srgbClr val="0070C0"/>
                    </a:solidFill>
                    <a:latin typeface="+mn-ea"/>
                  </a:rPr>
                  <a:t>1s2p</a:t>
                </a:r>
                <a:r>
                  <a:rPr kumimoji="1" lang="zh-CN" altLang="en-US" sz="2400" dirty="0" smtClean="0">
                    <a:solidFill>
                      <a:srgbClr val="0070C0"/>
                    </a:solidFill>
                    <a:latin typeface="+mn-ea"/>
                  </a:rPr>
                  <a:t>或者</a:t>
                </a:r>
                <a:r>
                  <a:rPr kumimoji="1" lang="en-US" altLang="zh-CN" sz="2400" dirty="0" err="1" smtClean="0">
                    <a:solidFill>
                      <a:srgbClr val="0070C0"/>
                    </a:solidFill>
                    <a:latin typeface="+mn-ea"/>
                  </a:rPr>
                  <a:t>sp</a:t>
                </a:r>
                <a:r>
                  <a:rPr kumimoji="1" lang="zh-CN" altLang="en-US" sz="2400" dirty="0" smtClean="0">
                    <a:solidFill>
                      <a:srgbClr val="0070C0"/>
                    </a:solidFill>
                    <a:latin typeface="+mn-ea"/>
                  </a:rPr>
                  <a:t>组态，</a:t>
                </a:r>
                <a14:m>
                  <m:oMath xmlns:m="http://schemas.openxmlformats.org/officeDocument/2006/math">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=0,</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oMath>
                </a14:m>
                <a:endParaRPr kumimoji="1" lang="en-US" altLang="zh-CN" sz="2400" dirty="0" smtClean="0">
                  <a:solidFill>
                    <a:srgbClr val="0070C0"/>
                  </a:solidFill>
                  <a:latin typeface="+mn-ea"/>
                </a:endParaRPr>
              </a:p>
              <a:p>
                <a:pPr marL="457200" indent="-457200">
                  <a:buFont typeface="+mj-lt"/>
                  <a:buAutoNum type="arabicPeriod"/>
                </a:pPr>
                <a:r>
                  <a:rPr kumimoji="1" lang="zh-CN" altLang="en-US" sz="2400" dirty="0" smtClean="0">
                    <a:solidFill>
                      <a:srgbClr val="C00000"/>
                    </a:solidFill>
                    <a:latin typeface="+mn-ea"/>
                  </a:rPr>
                  <a:t>根据角动量量子数耦合规则写出可能的总轨道角动量子数以及可能的总自旋角动量：</a:t>
                </a:r>
                <a:endParaRPr kumimoji="1" lang="en-US" altLang="zh-CN" sz="2400" dirty="0" smtClean="0">
                  <a:solidFill>
                    <a:srgbClr val="C00000"/>
                  </a:solidFill>
                  <a:latin typeface="+mn-ea"/>
                </a:endParaRPr>
              </a:p>
              <a:p>
                <a:pPr marL="400050" lvl="1" indent="0">
                  <a:buNone/>
                </a:pPr>
                <a:r>
                  <a:rPr kumimoji="1" lang="zh-CN" altLang="en-US" sz="2400" dirty="0" smtClean="0">
                    <a:solidFill>
                      <a:srgbClr val="0070C0"/>
                    </a:solidFill>
                    <a:latin typeface="+mn-ea"/>
                  </a:rPr>
                  <a:t>电子自旋都是</a:t>
                </a:r>
                <a:r>
                  <a:rPr kumimoji="1" lang="en-US" altLang="zh-CN" sz="2400" dirty="0" smtClean="0">
                    <a:solidFill>
                      <a:srgbClr val="0070C0"/>
                    </a:solidFill>
                    <a:latin typeface="+mn-ea"/>
                  </a:rPr>
                  <a:t>1/2</a:t>
                </a:r>
                <a:r>
                  <a:rPr kumimoji="1" lang="zh-CN" altLang="en-US" sz="2400" dirty="0" smtClean="0">
                    <a:solidFill>
                      <a:srgbClr val="0070C0"/>
                    </a:solidFill>
                    <a:latin typeface="+mn-ea"/>
                  </a:rPr>
                  <a:t>，</a:t>
                </a:r>
                <a14:m>
                  <m:oMath xmlns:m="http://schemas.openxmlformats.org/officeDocument/2006/math">
                    <m:r>
                      <a:rPr kumimoji="1" lang="en-US" altLang="zh-CN" sz="2400" b="0" i="1" dirty="0" smtClean="0">
                        <a:solidFill>
                          <a:srgbClr val="0070C0"/>
                        </a:solidFill>
                        <a:latin typeface="Cambria Math" panose="02040503050406030204" pitchFamily="18" charset="0"/>
                      </a:rPr>
                      <m:t>𝑆</m:t>
                    </m:r>
                    <m:r>
                      <a:rPr kumimoji="1" lang="en-US" altLang="zh-CN" sz="2400" b="0" i="1" dirty="0" smtClean="0">
                        <a:solidFill>
                          <a:srgbClr val="0070C0"/>
                        </a:solidFill>
                        <a:latin typeface="Cambria Math" panose="02040503050406030204" pitchFamily="18" charset="0"/>
                      </a:rPr>
                      <m:t>=</m:t>
                    </m:r>
                    <m:d>
                      <m:dPr>
                        <m:begChr m:val="|"/>
                        <m:endChr m:val="|"/>
                        <m:ctrlPr>
                          <a:rPr kumimoji="1" lang="en-US" altLang="zh-CN" sz="2400" i="1" dirty="0" smtClean="0">
                            <a:solidFill>
                              <a:srgbClr val="0070C0"/>
                            </a:solidFill>
                            <a:latin typeface="Cambria Math" panose="02040503050406030204" pitchFamily="18" charset="0"/>
                          </a:rPr>
                        </m:ctrlPr>
                      </m:dPr>
                      <m:e>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e>
                    </m:d>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r>
                      <a:rPr kumimoji="1" lang="en-US" altLang="zh-CN" sz="2400" b="0" i="1" dirty="0" smtClean="0">
                        <a:solidFill>
                          <a:srgbClr val="0070C0"/>
                        </a:solidFill>
                        <a:latin typeface="Cambria Math" panose="02040503050406030204" pitchFamily="18" charset="0"/>
                      </a:rPr>
                      <m:t>=0,1</m:t>
                    </m:r>
                  </m:oMath>
                </a14:m>
                <a:endParaRPr kumimoji="1" lang="en-US" altLang="zh-CN" sz="2400" dirty="0" smtClean="0">
                  <a:solidFill>
                    <a:srgbClr val="0070C0"/>
                  </a:solidFill>
                  <a:latin typeface="+mn-ea"/>
                </a:endParaRPr>
              </a:p>
              <a:p>
                <a:pPr marL="400050" lvl="1" indent="0">
                  <a:buNone/>
                </a:pPr>
                <a:r>
                  <a:rPr kumimoji="1" lang="zh-CN" altLang="en-US" sz="2400" dirty="0" smtClean="0">
                    <a:solidFill>
                      <a:srgbClr val="0070C0"/>
                    </a:solidFill>
                    <a:latin typeface="+mn-ea"/>
                  </a:rPr>
                  <a:t>轨道则为</a:t>
                </a:r>
                <a14:m>
                  <m:oMath xmlns:m="http://schemas.openxmlformats.org/officeDocument/2006/math">
                    <m:r>
                      <a:rPr kumimoji="1" lang="en-US" altLang="zh-CN" sz="2400" b="0" i="1" smtClean="0">
                        <a:solidFill>
                          <a:srgbClr val="0070C0"/>
                        </a:solidFill>
                        <a:latin typeface="Cambria Math" panose="02040503050406030204" pitchFamily="18" charset="0"/>
                      </a:rPr>
                      <m:t>𝐿</m:t>
                    </m:r>
                    <m:r>
                      <a:rPr kumimoji="1" lang="en-US" altLang="zh-CN" sz="2400" b="0" i="1" smtClean="0">
                        <a:solidFill>
                          <a:srgbClr val="0070C0"/>
                        </a:solidFill>
                        <a:latin typeface="Cambria Math" panose="02040503050406030204" pitchFamily="18" charset="0"/>
                      </a:rPr>
                      <m:t>=</m:t>
                    </m:r>
                    <m:d>
                      <m:dPr>
                        <m:begChr m:val="|"/>
                        <m:endChr m:val="|"/>
                        <m:ctrlPr>
                          <a:rPr kumimoji="1" lang="en-US" altLang="zh-CN" sz="2400" i="1" smtClean="0">
                            <a:solidFill>
                              <a:srgbClr val="0070C0"/>
                            </a:solidFill>
                            <a:latin typeface="Cambria Math" panose="02040503050406030204" pitchFamily="18" charset="0"/>
                          </a:rPr>
                        </m:ctrlPr>
                      </m:dPr>
                      <m:e>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e>
                    </m:d>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oMath>
                </a14:m>
                <a:endParaRPr kumimoji="1" lang="en-US" altLang="zh-CN" sz="2400" dirty="0" smtClean="0">
                  <a:solidFill>
                    <a:srgbClr val="0070C0"/>
                  </a:solidFill>
                  <a:latin typeface="+mn-ea"/>
                </a:endParaRPr>
              </a:p>
              <a:p>
                <a:pPr marL="457200" indent="-457200">
                  <a:buFont typeface="+mj-lt"/>
                  <a:buAutoNum type="arabicPeriod"/>
                </a:pPr>
                <a:r>
                  <a:rPr kumimoji="1" lang="zh-CN" altLang="en-US" sz="2400" dirty="0">
                    <a:solidFill>
                      <a:srgbClr val="C00000"/>
                    </a:solidFill>
                    <a:latin typeface="+mn-ea"/>
                  </a:rPr>
                  <a:t>根据角动量量子数耦合规则写出可能的</a:t>
                </a:r>
                <a:r>
                  <a:rPr kumimoji="1" lang="zh-CN" altLang="en-US" sz="2400" dirty="0" smtClean="0">
                    <a:solidFill>
                      <a:srgbClr val="C00000"/>
                    </a:solidFill>
                    <a:latin typeface="+mn-ea"/>
                  </a:rPr>
                  <a:t>总角动量</a:t>
                </a:r>
                <a:r>
                  <a:rPr kumimoji="1" lang="zh-CN" altLang="en-US" sz="2400" dirty="0">
                    <a:solidFill>
                      <a:srgbClr val="C00000"/>
                    </a:solidFill>
                    <a:latin typeface="+mn-ea"/>
                  </a:rPr>
                  <a:t>子</a:t>
                </a:r>
                <a:r>
                  <a:rPr kumimoji="1" lang="zh-CN" altLang="en-US" sz="2400" dirty="0" smtClean="0">
                    <a:solidFill>
                      <a:srgbClr val="C00000"/>
                    </a:solidFill>
                    <a:latin typeface="+mn-ea"/>
                  </a:rPr>
                  <a:t>数</a:t>
                </a:r>
                <a:endParaRPr kumimoji="1" lang="en-US" altLang="zh-CN" sz="2400" dirty="0" smtClean="0">
                  <a:solidFill>
                    <a:srgbClr val="C00000"/>
                  </a:solidFill>
                  <a:latin typeface="+mn-ea"/>
                </a:endParaRPr>
              </a:p>
              <a:p>
                <a:pPr marL="400050" lvl="1" indent="0">
                  <a:buNone/>
                </a:pPr>
                <a:r>
                  <a:rPr lang="zh-CN" altLang="en-US" sz="2400" dirty="0" smtClean="0">
                    <a:solidFill>
                      <a:srgbClr val="0070C0"/>
                    </a:solidFill>
                    <a:latin typeface="+mn-ea"/>
                  </a:rPr>
                  <a:t>对</a:t>
                </a:r>
                <a14:m>
                  <m:oMath xmlns:m="http://schemas.openxmlformats.org/officeDocument/2006/math">
                    <m:r>
                      <a:rPr lang="en-US" altLang="zh-CN" sz="2400" b="0" i="1" smtClean="0">
                        <a:solidFill>
                          <a:srgbClr val="0070C0"/>
                        </a:solidFill>
                        <a:latin typeface="Cambria Math" panose="02040503050406030204" pitchFamily="18" charset="0"/>
                      </a:rPr>
                      <m:t>𝑆</m:t>
                    </m:r>
                    <m:r>
                      <a:rPr lang="en-US" altLang="zh-CN" sz="2400" b="0" i="1" smtClean="0">
                        <a:solidFill>
                          <a:srgbClr val="0070C0"/>
                        </a:solidFill>
                        <a:latin typeface="Cambria Math" panose="02040503050406030204" pitchFamily="18" charset="0"/>
                      </a:rPr>
                      <m:t>=0, </m:t>
                    </m:r>
                    <m:r>
                      <a:rPr lang="en-US" altLang="zh-CN" sz="2400" b="0" i="1" smtClean="0">
                        <a:solidFill>
                          <a:srgbClr val="0070C0"/>
                        </a:solidFill>
                        <a:latin typeface="Cambria Math" panose="02040503050406030204" pitchFamily="18" charset="0"/>
                      </a:rPr>
                      <m:t>𝐿</m:t>
                    </m:r>
                    <m:r>
                      <a:rPr lang="en-US" altLang="zh-CN" sz="2400" b="0" i="1" smtClean="0">
                        <a:solidFill>
                          <a:srgbClr val="0070C0"/>
                        </a:solidFill>
                        <a:latin typeface="Cambria Math" panose="02040503050406030204" pitchFamily="18" charset="0"/>
                      </a:rPr>
                      <m:t>=1,</m:t>
                    </m:r>
                  </m:oMath>
                </a14:m>
                <a:r>
                  <a:rPr lang="en-US" altLang="zh-CN" sz="2400" dirty="0" smtClean="0">
                    <a:solidFill>
                      <a:srgbClr val="0070C0"/>
                    </a:solidFill>
                    <a:latin typeface="+mn-ea"/>
                  </a:rPr>
                  <a:t> </a:t>
                </a:r>
                <a14:m>
                  <m:oMath xmlns:m="http://schemas.openxmlformats.org/officeDocument/2006/math">
                    <m:r>
                      <a:rPr lang="en-US" altLang="zh-CN" sz="2400" b="0" i="1" dirty="0" smtClean="0">
                        <a:solidFill>
                          <a:srgbClr val="0070C0"/>
                        </a:solidFill>
                        <a:latin typeface="Cambria Math" panose="02040503050406030204" pitchFamily="18" charset="0"/>
                      </a:rPr>
                      <m:t>𝐽</m:t>
                    </m:r>
                    <m:r>
                      <a:rPr lang="en-US" altLang="zh-CN" sz="2400" b="0" i="1" dirty="0" smtClean="0">
                        <a:solidFill>
                          <a:srgbClr val="0070C0"/>
                        </a:solidFill>
                        <a:latin typeface="Cambria Math" panose="02040503050406030204" pitchFamily="18" charset="0"/>
                      </a:rPr>
                      <m:t>=</m:t>
                    </m:r>
                    <m:d>
                      <m:dPr>
                        <m:begChr m:val="|"/>
                        <m:endChr m:val="|"/>
                        <m:ctrlPr>
                          <a:rPr lang="en-US" altLang="zh-CN" sz="2400" b="0" i="1" dirty="0" smtClean="0">
                            <a:solidFill>
                              <a:srgbClr val="0070C0"/>
                            </a:solidFill>
                            <a:latin typeface="Cambria Math" panose="02040503050406030204" pitchFamily="18" charset="0"/>
                          </a:rPr>
                        </m:ctrlPr>
                      </m:dPr>
                      <m:e>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e>
                    </m:d>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r>
                      <a:rPr lang="en-US" altLang="zh-CN" sz="2400" b="0" i="1" dirty="0" smtClean="0">
                        <a:solidFill>
                          <a:srgbClr val="0070C0"/>
                        </a:solidFill>
                        <a:latin typeface="Cambria Math" panose="02040503050406030204" pitchFamily="18" charset="0"/>
                      </a:rPr>
                      <m:t>=1</m:t>
                    </m:r>
                  </m:oMath>
                </a14:m>
                <a:endParaRPr lang="en-US" altLang="zh-CN" sz="2400" dirty="0" smtClean="0">
                  <a:solidFill>
                    <a:srgbClr val="C00000"/>
                  </a:solidFill>
                </a:endParaRPr>
              </a:p>
              <a:p>
                <a:pPr marL="400050" lvl="1" indent="0">
                  <a:buNone/>
                </a:pPr>
                <a:r>
                  <a:rPr lang="zh-CN" altLang="en-US" sz="2400" dirty="0">
                    <a:solidFill>
                      <a:srgbClr val="0070C0"/>
                    </a:solidFill>
                    <a:latin typeface="+mn-ea"/>
                  </a:rPr>
                  <a:t>对</a:t>
                </a:r>
                <a14:m>
                  <m:oMath xmlns:m="http://schemas.openxmlformats.org/officeDocument/2006/math">
                    <m:r>
                      <a:rPr lang="en-US" altLang="zh-CN" sz="2400" i="1">
                        <a:solidFill>
                          <a:srgbClr val="0070C0"/>
                        </a:solidFill>
                        <a:latin typeface="Cambria Math" panose="02040503050406030204" pitchFamily="18" charset="0"/>
                      </a:rPr>
                      <m:t>𝑆</m:t>
                    </m:r>
                    <m:r>
                      <a:rPr lang="en-US" altLang="zh-CN" sz="2400" i="1">
                        <a:solidFill>
                          <a:srgbClr val="0070C0"/>
                        </a:solidFill>
                        <a:latin typeface="Cambria Math" panose="02040503050406030204" pitchFamily="18" charset="0"/>
                      </a:rPr>
                      <m:t>=1, </m:t>
                    </m:r>
                    <m:r>
                      <a:rPr lang="en-US" altLang="zh-CN" sz="2400" i="1">
                        <a:solidFill>
                          <a:srgbClr val="0070C0"/>
                        </a:solidFill>
                        <a:latin typeface="Cambria Math" panose="02040503050406030204" pitchFamily="18" charset="0"/>
                      </a:rPr>
                      <m:t>𝐿</m:t>
                    </m:r>
                    <m:r>
                      <a:rPr lang="en-US" altLang="zh-CN" sz="2400" i="1">
                        <a:solidFill>
                          <a:srgbClr val="0070C0"/>
                        </a:solidFill>
                        <a:latin typeface="Cambria Math" panose="02040503050406030204" pitchFamily="18" charset="0"/>
                      </a:rPr>
                      <m:t>=1,</m:t>
                    </m:r>
                  </m:oMath>
                </a14:m>
                <a:r>
                  <a:rPr lang="en-US" altLang="zh-CN" sz="2400" dirty="0">
                    <a:solidFill>
                      <a:srgbClr val="0070C0"/>
                    </a:solidFill>
                    <a:latin typeface="+mn-ea"/>
                  </a:rPr>
                  <a:t> </a:t>
                </a:r>
                <a14:m>
                  <m:oMath xmlns:m="http://schemas.openxmlformats.org/officeDocument/2006/math">
                    <m:r>
                      <a:rPr lang="en-US" altLang="zh-CN" sz="2400" i="1" dirty="0">
                        <a:solidFill>
                          <a:srgbClr val="0070C0"/>
                        </a:solidFill>
                        <a:latin typeface="Cambria Math" panose="02040503050406030204" pitchFamily="18" charset="0"/>
                      </a:rPr>
                      <m:t>𝐽</m:t>
                    </m:r>
                    <m:r>
                      <a:rPr lang="en-US" altLang="zh-CN" sz="2400" i="1" dirty="0">
                        <a:solidFill>
                          <a:srgbClr val="0070C0"/>
                        </a:solidFill>
                        <a:latin typeface="Cambria Math" panose="02040503050406030204" pitchFamily="18" charset="0"/>
                      </a:rPr>
                      <m:t>=</m:t>
                    </m:r>
                    <m:d>
                      <m:dPr>
                        <m:begChr m:val="|"/>
                        <m:endChr m:val="|"/>
                        <m:ctrlPr>
                          <a:rPr lang="en-US" altLang="zh-CN" sz="2400" i="1" dirty="0">
                            <a:solidFill>
                              <a:srgbClr val="0070C0"/>
                            </a:solidFill>
                            <a:latin typeface="Cambria Math" panose="02040503050406030204" pitchFamily="18" charset="0"/>
                          </a:rPr>
                        </m:ctrlPr>
                      </m:dPr>
                      <m:e>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e>
                    </m:d>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r>
                      <a:rPr lang="en-US" altLang="zh-CN" sz="2400" i="1" dirty="0">
                        <a:solidFill>
                          <a:srgbClr val="0070C0"/>
                        </a:solidFill>
                        <a:latin typeface="Cambria Math" panose="02040503050406030204" pitchFamily="18" charset="0"/>
                      </a:rPr>
                      <m:t>=0,1,2</m:t>
                    </m:r>
                  </m:oMath>
                </a14:m>
                <a:endParaRPr lang="en-US" altLang="zh-CN" sz="2400" dirty="0" smtClean="0">
                  <a:solidFill>
                    <a:srgbClr val="C00000"/>
                  </a:solidFill>
                </a:endParaRPr>
              </a:p>
              <a:p>
                <a:pPr marL="457200" indent="-457200">
                  <a:buFont typeface="+mj-lt"/>
                  <a:buAutoNum type="arabicPeriod"/>
                </a:pPr>
                <a:r>
                  <a:rPr lang="zh-CN" altLang="en-US" sz="2400" dirty="0" smtClean="0">
                    <a:solidFill>
                      <a:srgbClr val="C00000"/>
                    </a:solidFill>
                  </a:rPr>
                  <a:t>按照原子符号的写法写出可能的原子态</a:t>
                </a:r>
                <a:endParaRPr lang="en-US" altLang="zh-CN" sz="2400" dirty="0" smtClean="0">
                  <a:solidFill>
                    <a:srgbClr val="C00000"/>
                  </a:solidFill>
                </a:endParaRPr>
              </a:p>
              <a:p>
                <a:pPr marL="400050" lvl="1" indent="0">
                  <a:buNone/>
                </a:pPr>
                <a14:m>
                  <m:oMath xmlns:m="http://schemas.openxmlformats.org/officeDocument/2006/math">
                    <m:sSub>
                      <m:sSubPr>
                        <m:ctrlPr>
                          <a:rPr lang="en-US" altLang="zh-CN" sz="2400" b="0" i="1" smtClean="0">
                            <a:solidFill>
                              <a:srgbClr val="0070C0"/>
                            </a:solidFill>
                            <a:latin typeface="Cambria Math" panose="02040503050406030204" pitchFamily="18" charset="0"/>
                          </a:rPr>
                        </m:ctrlPr>
                      </m:sSubPr>
                      <m:e>
                        <m:sPre>
                          <m:sPrePr>
                            <m:ctrlPr>
                              <a:rPr lang="en-US" altLang="zh-CN" sz="2400" b="0" i="1" smtClean="0">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1</m:t>
                            </m:r>
                          </m:sup>
                          <m:e>
                            <m:r>
                              <a:rPr lang="en-US" altLang="zh-CN" sz="2400" i="1" smtClean="0">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0</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2</m:t>
                        </m:r>
                      </m:sub>
                    </m:sSub>
                  </m:oMath>
                </a14:m>
                <a:endParaRPr lang="zh-CN" altLang="en-US" sz="2400" dirty="0">
                  <a:solidFill>
                    <a:srgbClr val="0070C0"/>
                  </a:solidFill>
                </a:endParaRPr>
              </a:p>
              <a:p>
                <a:pPr marL="400050" lvl="1" indent="0">
                  <a:buNone/>
                </a:pPr>
                <a:endParaRPr lang="zh-CN" altLang="en-US" sz="2400"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114600"/>
                <a:ext cx="7704856" cy="5626767"/>
              </a:xfrm>
              <a:blipFill rotWithShape="0">
                <a:blip r:embed="rId2"/>
                <a:stretch>
                  <a:fillRect l="-1187" t="-867" r="-554"/>
                </a:stretch>
              </a:blipFill>
            </p:spPr>
            <p:txBody>
              <a:bodyPr/>
              <a:lstStyle/>
              <a:p>
                <a:r>
                  <a:rPr lang="zh-CN" altLang="en-US">
                    <a:noFill/>
                  </a:rPr>
                  <a:t> </a:t>
                </a:r>
              </a:p>
            </p:txBody>
          </p:sp>
        </mc:Fallback>
      </mc:AlternateContent>
      <p:sp>
        <p:nvSpPr>
          <p:cNvPr id="2" name="标题 1"/>
          <p:cNvSpPr>
            <a:spLocks noGrp="1"/>
          </p:cNvSpPr>
          <p:nvPr>
            <p:ph type="title"/>
          </p:nvPr>
        </p:nvSpPr>
        <p:spPr>
          <a:xfrm>
            <a:off x="1403648" y="332656"/>
            <a:ext cx="6589199" cy="788666"/>
          </a:xfrm>
        </p:spPr>
        <p:txBody>
          <a:bodyPr/>
          <a:lstStyle/>
          <a:p>
            <a:r>
              <a:rPr lang="zh-CN" altLang="en-US" dirty="0" smtClean="0"/>
              <a:t>双原子电子</a:t>
            </a:r>
            <a:r>
              <a:rPr lang="en-US" altLang="zh-CN" dirty="0" smtClean="0"/>
              <a:t>L-S</a:t>
            </a:r>
            <a:r>
              <a:rPr lang="zh-CN" altLang="en-US" dirty="0" smtClean="0"/>
              <a:t>耦合</a:t>
            </a:r>
            <a:endParaRPr lang="zh-CN" altLang="en-US" dirty="0"/>
          </a:p>
        </p:txBody>
      </p:sp>
    </p:spTree>
    <p:extLst>
      <p:ext uri="{BB962C8B-B14F-4D97-AF65-F5344CB8AC3E}">
        <p14:creationId xmlns:p14="http://schemas.microsoft.com/office/powerpoint/2010/main" val="23453462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90" name="Group 10"/>
          <p:cNvGrpSpPr>
            <a:grpSpLocks/>
          </p:cNvGrpSpPr>
          <p:nvPr/>
        </p:nvGrpSpPr>
        <p:grpSpPr bwMode="auto">
          <a:xfrm>
            <a:off x="1042988" y="1268413"/>
            <a:ext cx="3290887" cy="1079500"/>
            <a:chOff x="657" y="799"/>
            <a:chExt cx="2073" cy="680"/>
          </a:xfrm>
        </p:grpSpPr>
        <p:sp>
          <p:nvSpPr>
            <p:cNvPr id="31753" name="AutoShape 5"/>
            <p:cNvSpPr>
              <a:spLocks noChangeArrowheads="1"/>
            </p:cNvSpPr>
            <p:nvPr/>
          </p:nvSpPr>
          <p:spPr bwMode="auto">
            <a:xfrm>
              <a:off x="657" y="799"/>
              <a:ext cx="952" cy="680"/>
            </a:xfrm>
            <a:prstGeom prst="rightArrow">
              <a:avLst>
                <a:gd name="adj1" fmla="val 50000"/>
                <a:gd name="adj2" fmla="val 3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ss</a:t>
              </a:r>
              <a:r>
                <a:rPr kumimoji="1" lang="zh-CN" altLang="en-US" sz="2800" b="1">
                  <a:latin typeface="Times New Roman" panose="02020603050405020304" pitchFamily="18" charset="0"/>
                  <a:ea typeface="楷体_GB2312" pitchFamily="49" charset="-122"/>
                </a:rPr>
                <a:t>组态</a:t>
              </a:r>
            </a:p>
          </p:txBody>
        </p:sp>
        <p:graphicFrame>
          <p:nvGraphicFramePr>
            <p:cNvPr id="31754" name="Object 6"/>
            <p:cNvGraphicFramePr>
              <a:graphicFrameLocks noChangeAspect="1"/>
            </p:cNvGraphicFramePr>
            <p:nvPr/>
          </p:nvGraphicFramePr>
          <p:xfrm>
            <a:off x="1701" y="890"/>
            <a:ext cx="1029" cy="476"/>
          </p:xfrm>
          <a:graphic>
            <a:graphicData uri="http://schemas.openxmlformats.org/presentationml/2006/ole">
              <mc:AlternateContent xmlns:mc="http://schemas.openxmlformats.org/markup-compatibility/2006">
                <mc:Choice xmlns:v="urn:schemas-microsoft-com:vml" Requires="v">
                  <p:oleObj spid="_x0000_s325637" name="公式" r:id="rId3" imgW="520474" imgH="241195" progId="Equation.3">
                    <p:embed/>
                  </p:oleObj>
                </mc:Choice>
                <mc:Fallback>
                  <p:oleObj name="公式" r:id="rId3" imgW="520474"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890"/>
                          <a:ext cx="1029" cy="476"/>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491" name="Group 11"/>
          <p:cNvGrpSpPr>
            <a:grpSpLocks/>
          </p:cNvGrpSpPr>
          <p:nvPr/>
        </p:nvGrpSpPr>
        <p:grpSpPr bwMode="auto">
          <a:xfrm>
            <a:off x="1042988" y="4292600"/>
            <a:ext cx="7781925" cy="1081088"/>
            <a:chOff x="657" y="1570"/>
            <a:chExt cx="4902" cy="681"/>
          </a:xfrm>
        </p:grpSpPr>
        <p:sp>
          <p:nvSpPr>
            <p:cNvPr id="31751" name="AutoShape 8"/>
            <p:cNvSpPr>
              <a:spLocks noChangeArrowheads="1"/>
            </p:cNvSpPr>
            <p:nvPr/>
          </p:nvSpPr>
          <p:spPr bwMode="auto">
            <a:xfrm>
              <a:off x="657" y="1570"/>
              <a:ext cx="953" cy="681"/>
            </a:xfrm>
            <a:prstGeom prst="rightArrow">
              <a:avLst>
                <a:gd name="adj1" fmla="val 50000"/>
                <a:gd name="adj2" fmla="val 34985"/>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pp</a:t>
              </a:r>
              <a:r>
                <a:rPr kumimoji="1" lang="zh-CN" altLang="en-US" sz="2800" b="1">
                  <a:latin typeface="Times New Roman" panose="02020603050405020304" pitchFamily="18" charset="0"/>
                  <a:ea typeface="楷体_GB2312" pitchFamily="49" charset="-122"/>
                </a:rPr>
                <a:t>组态</a:t>
              </a:r>
            </a:p>
          </p:txBody>
        </p:sp>
        <p:graphicFrame>
          <p:nvGraphicFramePr>
            <p:cNvPr id="31752" name="Object 9"/>
            <p:cNvGraphicFramePr>
              <a:graphicFrameLocks noChangeAspect="1"/>
            </p:cNvGraphicFramePr>
            <p:nvPr/>
          </p:nvGraphicFramePr>
          <p:xfrm>
            <a:off x="1701" y="1661"/>
            <a:ext cx="3858" cy="476"/>
          </p:xfrm>
          <a:graphic>
            <a:graphicData uri="http://schemas.openxmlformats.org/presentationml/2006/ole">
              <mc:AlternateContent xmlns:mc="http://schemas.openxmlformats.org/markup-compatibility/2006">
                <mc:Choice xmlns:v="urn:schemas-microsoft-com:vml" Requires="v">
                  <p:oleObj spid="_x0000_s325638" name="公式" r:id="rId5" imgW="2057400" imgH="254000" progId="Equation.3">
                    <p:embed/>
                  </p:oleObj>
                </mc:Choice>
                <mc:Fallback>
                  <p:oleObj name="公式" r:id="rId5" imgW="2057400"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 y="1661"/>
                          <a:ext cx="3858" cy="476"/>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495" name="Group 15"/>
          <p:cNvGrpSpPr>
            <a:grpSpLocks/>
          </p:cNvGrpSpPr>
          <p:nvPr/>
        </p:nvGrpSpPr>
        <p:grpSpPr bwMode="auto">
          <a:xfrm>
            <a:off x="1042988" y="2852738"/>
            <a:ext cx="4908550" cy="1081087"/>
            <a:chOff x="657" y="1797"/>
            <a:chExt cx="3092" cy="681"/>
          </a:xfrm>
        </p:grpSpPr>
        <p:sp>
          <p:nvSpPr>
            <p:cNvPr id="31749" name="AutoShape 13"/>
            <p:cNvSpPr>
              <a:spLocks noChangeArrowheads="1"/>
            </p:cNvSpPr>
            <p:nvPr/>
          </p:nvSpPr>
          <p:spPr bwMode="auto">
            <a:xfrm>
              <a:off x="657" y="1797"/>
              <a:ext cx="953" cy="681"/>
            </a:xfrm>
            <a:prstGeom prst="rightArrow">
              <a:avLst>
                <a:gd name="adj1" fmla="val 50000"/>
                <a:gd name="adj2" fmla="val 34985"/>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sp</a:t>
              </a:r>
              <a:r>
                <a:rPr kumimoji="1" lang="zh-CN" altLang="en-US" sz="2800" b="1">
                  <a:latin typeface="Times New Roman" panose="02020603050405020304" pitchFamily="18" charset="0"/>
                  <a:ea typeface="楷体_GB2312" pitchFamily="49" charset="-122"/>
                </a:rPr>
                <a:t>组态</a:t>
              </a:r>
            </a:p>
          </p:txBody>
        </p:sp>
        <p:graphicFrame>
          <p:nvGraphicFramePr>
            <p:cNvPr id="31750" name="Object 14"/>
            <p:cNvGraphicFramePr>
              <a:graphicFrameLocks noChangeAspect="1"/>
            </p:cNvGraphicFramePr>
            <p:nvPr/>
          </p:nvGraphicFramePr>
          <p:xfrm>
            <a:off x="1701" y="1933"/>
            <a:ext cx="2048" cy="452"/>
          </p:xfrm>
          <a:graphic>
            <a:graphicData uri="http://schemas.openxmlformats.org/presentationml/2006/ole">
              <mc:AlternateContent xmlns:mc="http://schemas.openxmlformats.org/markup-compatibility/2006">
                <mc:Choice xmlns:v="urn:schemas-microsoft-com:vml" Requires="v">
                  <p:oleObj spid="_x0000_s325639" name="公式" r:id="rId7" imgW="1091726" imgH="241195" progId="Equation.3">
                    <p:embed/>
                  </p:oleObj>
                </mc:Choice>
                <mc:Fallback>
                  <p:oleObj name="公式" r:id="rId7" imgW="1091726"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1" y="1933"/>
                          <a:ext cx="2048" cy="45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789253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490"/>
                                        </p:tgtEl>
                                        <p:attrNameLst>
                                          <p:attrName>style.visibility</p:attrName>
                                        </p:attrNameLst>
                                      </p:cBhvr>
                                      <p:to>
                                        <p:strVal val="visible"/>
                                      </p:to>
                                    </p:set>
                                    <p:animEffect transition="in" filter="wipe(left)">
                                      <p:cBhvr>
                                        <p:cTn id="7" dur="500"/>
                                        <p:tgtEl>
                                          <p:spTgt spid="20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495"/>
                                        </p:tgtEl>
                                        <p:attrNameLst>
                                          <p:attrName>style.visibility</p:attrName>
                                        </p:attrNameLst>
                                      </p:cBhvr>
                                      <p:to>
                                        <p:strVal val="visible"/>
                                      </p:to>
                                    </p:set>
                                    <p:animEffect transition="in" filter="wipe(left)">
                                      <p:cBhvr>
                                        <p:cTn id="12" dur="500"/>
                                        <p:tgtEl>
                                          <p:spTgt spid="204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491"/>
                                        </p:tgtEl>
                                        <p:attrNameLst>
                                          <p:attrName>style.visibility</p:attrName>
                                        </p:attrNameLst>
                                      </p:cBhvr>
                                      <p:to>
                                        <p:strVal val="visible"/>
                                      </p:to>
                                    </p:set>
                                    <p:animEffect transition="in" filter="wipe(left)">
                                      <p:cBhvr>
                                        <p:cTn id="17" dur="500"/>
                                        <p:tgtEl>
                                          <p:spTgt spid="20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40768"/>
                <a:ext cx="8229600" cy="4525962"/>
              </a:xfrm>
            </p:spPr>
            <p:txBody>
              <a:bodyPr/>
              <a:lstStyle/>
              <a:p>
                <a:pPr algn="just">
                  <a:lnSpc>
                    <a:spcPct val="130000"/>
                  </a:lnSpc>
                  <a:spcBef>
                    <a:spcPts val="600"/>
                  </a:spcBef>
                  <a:spcAft>
                    <a:spcPts val="600"/>
                  </a:spcAft>
                </a:pPr>
                <a:r>
                  <a:rPr kumimoji="1" lang="zh-CN" altLang="en-US" sz="2400" dirty="0" smtClean="0">
                    <a:solidFill>
                      <a:srgbClr val="CC0000"/>
                    </a:solidFill>
                    <a:latin typeface="+mn-ea"/>
                  </a:rPr>
                  <a:t>在</a:t>
                </a:r>
                <a:r>
                  <a:rPr kumimoji="1" lang="zh-CN" altLang="en-US" sz="2400" dirty="0">
                    <a:solidFill>
                      <a:srgbClr val="CC0000"/>
                    </a:solidFill>
                    <a:latin typeface="+mn-ea"/>
                  </a:rPr>
                  <a:t>一个原子中不可能有两上或两个以上的电子具有完全相同的四个</a:t>
                </a:r>
                <a:r>
                  <a:rPr kumimoji="1" lang="zh-CN" altLang="en-US" sz="2400" dirty="0" smtClean="0">
                    <a:solidFill>
                      <a:srgbClr val="CC0000"/>
                    </a:solidFill>
                    <a:latin typeface="+mn-ea"/>
                  </a:rPr>
                  <a:t>量子数</a:t>
                </a:r>
                <a14:m>
                  <m:oMath xmlns:m="http://schemas.openxmlformats.org/officeDocument/2006/math">
                    <m:r>
                      <a:rPr kumimoji="1" lang="en-US" altLang="zh-CN" sz="2400" b="0" i="0" smtClean="0">
                        <a:solidFill>
                          <a:srgbClr val="CC0000"/>
                        </a:solidFill>
                        <a:latin typeface="Cambria Math" panose="02040503050406030204" pitchFamily="18" charset="0"/>
                      </a:rPr>
                      <m:t> </m:t>
                    </m:r>
                    <m:r>
                      <a:rPr kumimoji="1" lang="en-US" altLang="zh-CN" sz="2400" b="0" i="1" smtClean="0">
                        <a:solidFill>
                          <a:srgbClr val="CC0000"/>
                        </a:solidFill>
                        <a:latin typeface="Cambria Math" panose="02040503050406030204" pitchFamily="18" charset="0"/>
                      </a:rPr>
                      <m:t>𝑛</m:t>
                    </m:r>
                    <m:r>
                      <a:rPr kumimoji="1" lang="en-US" altLang="zh-CN" sz="2400" b="0" i="1" smtClean="0">
                        <a:solidFill>
                          <a:srgbClr val="CC0000"/>
                        </a:solidFill>
                        <a:latin typeface="Cambria Math" panose="02040503050406030204" pitchFamily="18" charset="0"/>
                      </a:rPr>
                      <m:t>,</m:t>
                    </m:r>
                    <m:r>
                      <a:rPr kumimoji="1" lang="en-US" altLang="zh-CN" sz="2400" b="0" i="1" smtClean="0">
                        <a:solidFill>
                          <a:srgbClr val="CC0000"/>
                        </a:solidFill>
                        <a:latin typeface="Cambria Math" panose="02040503050406030204" pitchFamily="18" charset="0"/>
                      </a:rPr>
                      <m:t>𝑙</m:t>
                    </m:r>
                    <m:r>
                      <a:rPr kumimoji="1" lang="en-US" altLang="zh-CN" sz="2400" b="0" i="1" smtClean="0">
                        <a:solidFill>
                          <a:srgbClr val="CC0000"/>
                        </a:solidFill>
                        <a:latin typeface="Cambria Math" panose="02040503050406030204" pitchFamily="18" charset="0"/>
                      </a:rPr>
                      <m:t>,</m:t>
                    </m:r>
                    <m:sSub>
                      <m:sSubPr>
                        <m:ctrlPr>
                          <a:rPr kumimoji="1" lang="en-US" altLang="zh-CN" sz="2400" b="0" i="1" smtClean="0">
                            <a:solidFill>
                              <a:srgbClr val="CC0000"/>
                            </a:solidFill>
                            <a:latin typeface="Cambria Math" panose="02040503050406030204" pitchFamily="18" charset="0"/>
                          </a:rPr>
                        </m:ctrlPr>
                      </m:sSubPr>
                      <m:e>
                        <m:r>
                          <a:rPr kumimoji="1" lang="en-US" altLang="zh-CN" sz="2400" b="0" i="1" smtClean="0">
                            <a:solidFill>
                              <a:srgbClr val="CC0000"/>
                            </a:solidFill>
                            <a:latin typeface="Cambria Math" panose="02040503050406030204" pitchFamily="18" charset="0"/>
                          </a:rPr>
                          <m:t>𝑚</m:t>
                        </m:r>
                      </m:e>
                      <m:sub>
                        <m:r>
                          <a:rPr kumimoji="1" lang="en-US" altLang="zh-CN" sz="2400" b="0" i="1" smtClean="0">
                            <a:solidFill>
                              <a:srgbClr val="CC0000"/>
                            </a:solidFill>
                            <a:latin typeface="Cambria Math" panose="02040503050406030204" pitchFamily="18" charset="0"/>
                          </a:rPr>
                          <m:t>𝑙</m:t>
                        </m:r>
                      </m:sub>
                    </m:sSub>
                    <m:r>
                      <a:rPr kumimoji="1" lang="en-US" altLang="zh-CN" sz="2400" b="0" i="1" smtClean="0">
                        <a:solidFill>
                          <a:srgbClr val="CC0000"/>
                        </a:solidFill>
                        <a:latin typeface="Cambria Math" panose="02040503050406030204" pitchFamily="18" charset="0"/>
                      </a:rPr>
                      <m:t>, </m:t>
                    </m:r>
                    <m:sSub>
                      <m:sSubPr>
                        <m:ctrlPr>
                          <a:rPr kumimoji="1" lang="en-US" altLang="zh-CN" sz="2400" b="0" i="1" smtClean="0">
                            <a:solidFill>
                              <a:srgbClr val="CC0000"/>
                            </a:solidFill>
                            <a:latin typeface="Cambria Math" panose="02040503050406030204" pitchFamily="18" charset="0"/>
                          </a:rPr>
                        </m:ctrlPr>
                      </m:sSubPr>
                      <m:e>
                        <m:r>
                          <a:rPr kumimoji="1" lang="en-US" altLang="zh-CN" sz="2400" b="0" i="1" smtClean="0">
                            <a:solidFill>
                              <a:srgbClr val="CC0000"/>
                            </a:solidFill>
                            <a:latin typeface="Cambria Math" panose="02040503050406030204" pitchFamily="18" charset="0"/>
                          </a:rPr>
                          <m:t>𝑚</m:t>
                        </m:r>
                      </m:e>
                      <m:sub>
                        <m:r>
                          <a:rPr kumimoji="1" lang="en-US" altLang="zh-CN" sz="2400" b="0" i="1" smtClean="0">
                            <a:solidFill>
                              <a:srgbClr val="CC0000"/>
                            </a:solidFill>
                            <a:latin typeface="Cambria Math" panose="02040503050406030204" pitchFamily="18" charset="0"/>
                          </a:rPr>
                          <m:t>𝑠</m:t>
                        </m:r>
                      </m:sub>
                    </m:sSub>
                  </m:oMath>
                </a14:m>
                <a:r>
                  <a:rPr kumimoji="1" lang="zh-CN" altLang="en-US" sz="2400" dirty="0" smtClean="0">
                    <a:latin typeface="+mn-ea"/>
                  </a:rPr>
                  <a:t>。</a:t>
                </a:r>
                <a:r>
                  <a:rPr kumimoji="1" lang="zh-CN" altLang="en-US" sz="2400" dirty="0">
                    <a:latin typeface="+mn-ea"/>
                  </a:rPr>
                  <a:t>即：</a:t>
                </a:r>
                <a:r>
                  <a:rPr kumimoji="1" lang="zh-CN" altLang="en-US" sz="2400" dirty="0">
                    <a:solidFill>
                      <a:srgbClr val="CC0000"/>
                    </a:solidFill>
                    <a:latin typeface="+mn-ea"/>
                  </a:rPr>
                  <a:t>原子中的每一个状态只能容纳一个电子</a:t>
                </a:r>
                <a:r>
                  <a:rPr kumimoji="1" lang="zh-CN" altLang="en-US" sz="2400" dirty="0">
                    <a:latin typeface="+mn-ea"/>
                  </a:rPr>
                  <a:t>。</a:t>
                </a:r>
              </a:p>
              <a:p>
                <a:pPr algn="just">
                  <a:lnSpc>
                    <a:spcPct val="130000"/>
                  </a:lnSpc>
                  <a:spcBef>
                    <a:spcPts val="600"/>
                  </a:spcBef>
                  <a:spcAft>
                    <a:spcPts val="600"/>
                  </a:spcAft>
                </a:pPr>
                <a:r>
                  <a:rPr kumimoji="1" lang="zh-CN" altLang="en-US" sz="2400" dirty="0" smtClean="0">
                    <a:solidFill>
                      <a:schemeClr val="hlink"/>
                    </a:solidFill>
                    <a:latin typeface="+mn-ea"/>
                  </a:rPr>
                  <a:t>在</a:t>
                </a:r>
                <a:r>
                  <a:rPr kumimoji="1" lang="zh-CN" altLang="en-US" sz="2400" dirty="0">
                    <a:solidFill>
                      <a:schemeClr val="hlink"/>
                    </a:solidFill>
                    <a:latin typeface="+mn-ea"/>
                  </a:rPr>
                  <a:t>费米子（即自旋为的奇数倍的微观粒子，如电子、质子、中子等）组成的系统中，不能有两个或更多的粒子外于完全相同的状态</a:t>
                </a:r>
                <a:r>
                  <a:rPr kumimoji="1" lang="zh-CN" altLang="en-US" sz="2400" dirty="0" smtClean="0">
                    <a:latin typeface="+mn-ea"/>
                  </a:rPr>
                  <a: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40768"/>
                <a:ext cx="8229600" cy="4525962"/>
              </a:xfrm>
              <a:blipFill rotWithShape="0">
                <a:blip r:embed="rId2"/>
                <a:stretch>
                  <a:fillRect t="-135" r="-481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pPr>
              <a:spcBef>
                <a:spcPts val="600"/>
              </a:spcBef>
              <a:spcAft>
                <a:spcPts val="600"/>
              </a:spcAft>
            </a:pPr>
            <a:r>
              <a:rPr lang="zh-CN" altLang="en-US" sz="3200" dirty="0" smtClean="0"/>
              <a:t>泡利不相容原理</a:t>
            </a:r>
            <a:r>
              <a:rPr lang="en-US" altLang="zh-CN" sz="3200" dirty="0" smtClean="0"/>
              <a:t>(Pauli </a:t>
            </a:r>
            <a:r>
              <a:rPr lang="en-US" altLang="zh-CN" sz="3200" dirty="0"/>
              <a:t>exclusion </a:t>
            </a:r>
            <a:r>
              <a:rPr lang="en-US" altLang="zh-CN" sz="3200" dirty="0" smtClean="0"/>
              <a:t>principle)</a:t>
            </a:r>
            <a:endParaRPr lang="zh-CN" altLang="en-US" sz="3200" dirty="0"/>
          </a:p>
        </p:txBody>
      </p:sp>
    </p:spTree>
    <p:extLst>
      <p:ext uri="{BB962C8B-B14F-4D97-AF65-F5344CB8AC3E}">
        <p14:creationId xmlns:p14="http://schemas.microsoft.com/office/powerpoint/2010/main" val="42470128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8"/>
          <p:cNvSpPr>
            <a:spLocks noChangeArrowheads="1"/>
          </p:cNvSpPr>
          <p:nvPr/>
        </p:nvSpPr>
        <p:spPr bwMode="auto">
          <a:xfrm>
            <a:off x="1042988" y="1341438"/>
            <a:ext cx="33480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800" b="1">
                <a:solidFill>
                  <a:schemeClr val="tx2"/>
                </a:solidFill>
                <a:latin typeface="Times New Roman" panose="02020603050405020304" pitchFamily="18" charset="0"/>
                <a:ea typeface="楷体_GB2312" pitchFamily="49" charset="-122"/>
              </a:rPr>
              <a:t>C. </a:t>
            </a:r>
            <a:r>
              <a:rPr kumimoji="1" lang="zh-CN" altLang="en-US" sz="2800" b="1">
                <a:solidFill>
                  <a:schemeClr val="tx2"/>
                </a:solidFill>
                <a:latin typeface="Times New Roman" panose="02020603050405020304" pitchFamily="18" charset="0"/>
                <a:ea typeface="楷体_GB2312" pitchFamily="49" charset="-122"/>
              </a:rPr>
              <a:t>氦原子的基态</a:t>
            </a:r>
            <a:endParaRPr kumimoji="1" lang="zh-CN" altLang="en-US" sz="2800">
              <a:latin typeface="Times New Roman" panose="02020603050405020304" pitchFamily="18" charset="0"/>
              <a:ea typeface="楷体_GB2312" pitchFamily="49" charset="-122"/>
            </a:endParaRPr>
          </a:p>
        </p:txBody>
      </p:sp>
      <p:grpSp>
        <p:nvGrpSpPr>
          <p:cNvPr id="27660" name="Group 12"/>
          <p:cNvGrpSpPr>
            <a:grpSpLocks/>
          </p:cNvGrpSpPr>
          <p:nvPr/>
        </p:nvGrpSpPr>
        <p:grpSpPr bwMode="auto">
          <a:xfrm>
            <a:off x="1476375" y="1916113"/>
            <a:ext cx="3673475" cy="1225550"/>
            <a:chOff x="657" y="799"/>
            <a:chExt cx="2073" cy="680"/>
          </a:xfrm>
        </p:grpSpPr>
        <p:sp>
          <p:nvSpPr>
            <p:cNvPr id="34831" name="AutoShape 13"/>
            <p:cNvSpPr>
              <a:spLocks noChangeArrowheads="1"/>
            </p:cNvSpPr>
            <p:nvPr/>
          </p:nvSpPr>
          <p:spPr bwMode="auto">
            <a:xfrm>
              <a:off x="657" y="799"/>
              <a:ext cx="952" cy="680"/>
            </a:xfrm>
            <a:prstGeom prst="rightArrow">
              <a:avLst>
                <a:gd name="adj1" fmla="val 50000"/>
                <a:gd name="adj2" fmla="val 3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1s1s</a:t>
              </a:r>
              <a:r>
                <a:rPr kumimoji="1" lang="zh-CN" altLang="en-US" sz="2800" b="1">
                  <a:latin typeface="Times New Roman" panose="02020603050405020304" pitchFamily="18" charset="0"/>
                  <a:ea typeface="楷体_GB2312" pitchFamily="49" charset="-122"/>
                </a:rPr>
                <a:t>组态</a:t>
              </a:r>
            </a:p>
          </p:txBody>
        </p:sp>
        <p:graphicFrame>
          <p:nvGraphicFramePr>
            <p:cNvPr id="34832" name="Object 14"/>
            <p:cNvGraphicFramePr>
              <a:graphicFrameLocks noChangeAspect="1"/>
            </p:cNvGraphicFramePr>
            <p:nvPr/>
          </p:nvGraphicFramePr>
          <p:xfrm>
            <a:off x="1701" y="890"/>
            <a:ext cx="1029" cy="476"/>
          </p:xfrm>
          <a:graphic>
            <a:graphicData uri="http://schemas.openxmlformats.org/presentationml/2006/ole">
              <mc:AlternateContent xmlns:mc="http://schemas.openxmlformats.org/markup-compatibility/2006">
                <mc:Choice xmlns:v="urn:schemas-microsoft-com:vml" Requires="v">
                  <p:oleObj spid="_x0000_s326661" name="公式" r:id="rId3" imgW="520474" imgH="241195" progId="Equation.3">
                    <p:embed/>
                  </p:oleObj>
                </mc:Choice>
                <mc:Fallback>
                  <p:oleObj name="公式" r:id="rId3" imgW="520474"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890"/>
                          <a:ext cx="1029" cy="476"/>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680" name="Object 32"/>
          <p:cNvGraphicFramePr>
            <a:graphicFrameLocks noGrp="1" noChangeAspect="1"/>
          </p:cNvGraphicFramePr>
          <p:nvPr>
            <p:ph sz="half" idx="1"/>
          </p:nvPr>
        </p:nvGraphicFramePr>
        <p:xfrm>
          <a:off x="4211638" y="1196975"/>
          <a:ext cx="1223962" cy="801688"/>
        </p:xfrm>
        <a:graphic>
          <a:graphicData uri="http://schemas.openxmlformats.org/presentationml/2006/ole">
            <mc:AlternateContent xmlns:mc="http://schemas.openxmlformats.org/markup-compatibility/2006">
              <mc:Choice xmlns:v="urn:schemas-microsoft-com:vml" Requires="v">
                <p:oleObj spid="_x0000_s326662" name="公式" r:id="rId5" imgW="368300" imgH="241300" progId="Equation.3">
                  <p:embed/>
                </p:oleObj>
              </mc:Choice>
              <mc:Fallback>
                <p:oleObj name="公式" r:id="rId5" imgW="368300" imgH="2413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196975"/>
                        <a:ext cx="1223962" cy="801688"/>
                      </a:xfrm>
                      <a:prstGeom prst="rect">
                        <a:avLst/>
                      </a:prstGeom>
                      <a:solidFill>
                        <a:srgbClr val="FF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4" name="Object 16"/>
          <p:cNvGraphicFramePr>
            <a:graphicFrameLocks noGrp="1" noChangeAspect="1"/>
          </p:cNvGraphicFramePr>
          <p:nvPr>
            <p:ph sz="half" idx="2"/>
          </p:nvPr>
        </p:nvGraphicFramePr>
        <p:xfrm>
          <a:off x="1403350" y="3789363"/>
          <a:ext cx="3168650" cy="771525"/>
        </p:xfrm>
        <a:graphic>
          <a:graphicData uri="http://schemas.openxmlformats.org/presentationml/2006/ole">
            <mc:AlternateContent xmlns:mc="http://schemas.openxmlformats.org/markup-compatibility/2006">
              <mc:Choice xmlns:v="urn:schemas-microsoft-com:vml" Requires="v">
                <p:oleObj spid="_x0000_s326663" name="公式" r:id="rId7" imgW="939800" imgH="228600" progId="Equation.3">
                  <p:embed/>
                </p:oleObj>
              </mc:Choice>
              <mc:Fallback>
                <p:oleObj name="公式" r:id="rId7" imgW="939800" imgH="22860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3789363"/>
                        <a:ext cx="3168650" cy="77152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71" name="Group 23"/>
          <p:cNvGrpSpPr>
            <a:grpSpLocks/>
          </p:cNvGrpSpPr>
          <p:nvPr/>
        </p:nvGrpSpPr>
        <p:grpSpPr bwMode="auto">
          <a:xfrm>
            <a:off x="1187450" y="4508500"/>
            <a:ext cx="3168650" cy="1728788"/>
            <a:chOff x="748" y="2840"/>
            <a:chExt cx="1996" cy="1089"/>
          </a:xfrm>
        </p:grpSpPr>
        <p:sp>
          <p:nvSpPr>
            <p:cNvPr id="34829" name="AutoShape 20"/>
            <p:cNvSpPr>
              <a:spLocks noChangeArrowheads="1"/>
            </p:cNvSpPr>
            <p:nvPr/>
          </p:nvSpPr>
          <p:spPr bwMode="auto">
            <a:xfrm>
              <a:off x="748" y="3385"/>
              <a:ext cx="1996" cy="544"/>
            </a:xfrm>
            <a:prstGeom prst="wedgeRoundRectCallout">
              <a:avLst>
                <a:gd name="adj1" fmla="val -13579"/>
                <a:gd name="adj2" fmla="val -147060"/>
                <a:gd name="adj3" fmla="val 16667"/>
              </a:avLst>
            </a:prstGeom>
            <a:solidFill>
              <a:schemeClr val="accent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楷体_GB2312" pitchFamily="49" charset="-122"/>
                </a:rPr>
                <a:t>两个电子取值相同，分别为</a:t>
              </a: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 </a:t>
              </a:r>
              <a:r>
                <a:rPr kumimoji="1" lang="en-US" altLang="zh-CN" sz="2400" b="1">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a:t>
              </a:r>
            </a:p>
          </p:txBody>
        </p:sp>
        <p:sp>
          <p:nvSpPr>
            <p:cNvPr id="34830" name="Line 21"/>
            <p:cNvSpPr>
              <a:spLocks noChangeShapeType="1"/>
            </p:cNvSpPr>
            <p:nvPr/>
          </p:nvSpPr>
          <p:spPr bwMode="auto">
            <a:xfrm>
              <a:off x="884" y="2840"/>
              <a:ext cx="140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670" name="AutoShape 22"/>
          <p:cNvSpPr>
            <a:spLocks noChangeArrowheads="1"/>
          </p:cNvSpPr>
          <p:nvPr/>
        </p:nvSpPr>
        <p:spPr bwMode="auto">
          <a:xfrm>
            <a:off x="6227763" y="5084763"/>
            <a:ext cx="2376487" cy="863600"/>
          </a:xfrm>
          <a:prstGeom prst="wedgeRoundRectCallout">
            <a:avLst>
              <a:gd name="adj1" fmla="val -129894"/>
              <a:gd name="adj2" fmla="val -119486"/>
              <a:gd name="adj3" fmla="val 16667"/>
            </a:avLst>
          </a:prstGeom>
          <a:solidFill>
            <a:schemeClr val="accent1">
              <a:alpha val="50195"/>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latin typeface="Times New Roman" panose="02020603050405020304" pitchFamily="18" charset="0"/>
                <a:ea typeface="楷体_GB2312" pitchFamily="49" charset="-122"/>
              </a:rPr>
              <a:t>两个电子分别取</a:t>
            </a:r>
            <a:r>
              <a:rPr kumimoji="1" lang="en-US" altLang="zh-CN" sz="2400" b="1">
                <a:latin typeface="Times New Roman" panose="02020603050405020304" pitchFamily="18" charset="0"/>
                <a:ea typeface="楷体_GB2312" pitchFamily="49" charset="-122"/>
              </a:rPr>
              <a:t>+1/2</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1/2</a:t>
            </a:r>
            <a:r>
              <a:rPr kumimoji="1" lang="zh-CN" altLang="en-US" sz="2400" b="1">
                <a:latin typeface="Times New Roman" panose="02020603050405020304" pitchFamily="18" charset="0"/>
                <a:ea typeface="楷体_GB2312" pitchFamily="49" charset="-122"/>
              </a:rPr>
              <a:t>。</a:t>
            </a:r>
          </a:p>
        </p:txBody>
      </p:sp>
      <p:grpSp>
        <p:nvGrpSpPr>
          <p:cNvPr id="27677" name="Group 29"/>
          <p:cNvGrpSpPr>
            <a:grpSpLocks/>
          </p:cNvGrpSpPr>
          <p:nvPr/>
        </p:nvGrpSpPr>
        <p:grpSpPr bwMode="auto">
          <a:xfrm>
            <a:off x="4356100" y="2060575"/>
            <a:ext cx="4032250" cy="3455988"/>
            <a:chOff x="2744" y="1298"/>
            <a:chExt cx="2540" cy="2177"/>
          </a:xfrm>
        </p:grpSpPr>
        <p:sp>
          <p:nvSpPr>
            <p:cNvPr id="34825" name="Line 25"/>
            <p:cNvSpPr>
              <a:spLocks noChangeShapeType="1"/>
            </p:cNvSpPr>
            <p:nvPr/>
          </p:nvSpPr>
          <p:spPr bwMode="auto">
            <a:xfrm flipV="1">
              <a:off x="2744" y="1842"/>
              <a:ext cx="454" cy="163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6" name="Line 26"/>
            <p:cNvSpPr>
              <a:spLocks noChangeShapeType="1"/>
            </p:cNvSpPr>
            <p:nvPr/>
          </p:nvSpPr>
          <p:spPr bwMode="auto">
            <a:xfrm flipH="1" flipV="1">
              <a:off x="3198" y="1842"/>
              <a:ext cx="2086" cy="136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7" name="Line 27"/>
            <p:cNvSpPr>
              <a:spLocks noChangeShapeType="1"/>
            </p:cNvSpPr>
            <p:nvPr/>
          </p:nvSpPr>
          <p:spPr bwMode="auto">
            <a:xfrm>
              <a:off x="2789" y="1298"/>
              <a:ext cx="454" cy="59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28" name="Line 28"/>
            <p:cNvSpPr>
              <a:spLocks noChangeShapeType="1"/>
            </p:cNvSpPr>
            <p:nvPr/>
          </p:nvSpPr>
          <p:spPr bwMode="auto">
            <a:xfrm flipH="1">
              <a:off x="2789" y="1298"/>
              <a:ext cx="409" cy="544"/>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359914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660"/>
                                        </p:tgtEl>
                                        <p:attrNameLst>
                                          <p:attrName>style.visibility</p:attrName>
                                        </p:attrNameLst>
                                      </p:cBhvr>
                                      <p:to>
                                        <p:strVal val="visible"/>
                                      </p:to>
                                    </p:set>
                                    <p:animEffect transition="in" filter="wipe(left)">
                                      <p:cBhvr>
                                        <p:cTn id="7" dur="500"/>
                                        <p:tgtEl>
                                          <p:spTgt spid="276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664"/>
                                        </p:tgtEl>
                                        <p:attrNameLst>
                                          <p:attrName>style.visibility</p:attrName>
                                        </p:attrNameLst>
                                      </p:cBhvr>
                                      <p:to>
                                        <p:strVal val="visible"/>
                                      </p:to>
                                    </p:set>
                                    <p:animEffect transition="in" filter="blinds(horizontal)">
                                      <p:cBhvr>
                                        <p:cTn id="12" dur="500"/>
                                        <p:tgtEl>
                                          <p:spTgt spid="276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7671"/>
                                        </p:tgtEl>
                                        <p:attrNameLst>
                                          <p:attrName>style.visibility</p:attrName>
                                        </p:attrNameLst>
                                      </p:cBhvr>
                                      <p:to>
                                        <p:strVal val="visible"/>
                                      </p:to>
                                    </p:set>
                                    <p:animEffect transition="in" filter="wipe(up)">
                                      <p:cBhvr>
                                        <p:cTn id="17" dur="500"/>
                                        <p:tgtEl>
                                          <p:spTgt spid="276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70"/>
                                        </p:tgtEl>
                                        <p:attrNameLst>
                                          <p:attrName>style.visibility</p:attrName>
                                        </p:attrNameLst>
                                      </p:cBhvr>
                                      <p:to>
                                        <p:strVal val="visible"/>
                                      </p:to>
                                    </p:set>
                                    <p:animEffect transition="in" filter="wipe(left)">
                                      <p:cBhvr>
                                        <p:cTn id="22" dur="500"/>
                                        <p:tgtEl>
                                          <p:spTgt spid="276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7677"/>
                                        </p:tgtEl>
                                        <p:attrNameLst>
                                          <p:attrName>style.visibility</p:attrName>
                                        </p:attrNameLst>
                                      </p:cBhvr>
                                      <p:to>
                                        <p:strVal val="visible"/>
                                      </p:to>
                                    </p:set>
                                    <p:animEffect transition="in" filter="wipe(down)">
                                      <p:cBhvr>
                                        <p:cTn id="27" dur="500"/>
                                        <p:tgtEl>
                                          <p:spTgt spid="276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7680"/>
                                        </p:tgtEl>
                                        <p:attrNameLst>
                                          <p:attrName>style.visibility</p:attrName>
                                        </p:attrNameLst>
                                      </p:cBhvr>
                                      <p:to>
                                        <p:strVal val="visible"/>
                                      </p:to>
                                    </p:set>
                                    <p:animEffect transition="in" filter="wipe(left)">
                                      <p:cBhvr>
                                        <p:cTn id="32" dur="500"/>
                                        <p:tgtEl>
                                          <p:spTgt spid="27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611188" y="1268413"/>
            <a:ext cx="8077200"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800" b="1" dirty="0">
                <a:solidFill>
                  <a:schemeClr val="tx2"/>
                </a:solidFill>
                <a:latin typeface="Times New Roman" panose="02020603050405020304" pitchFamily="18" charset="0"/>
                <a:ea typeface="楷体_GB2312" pitchFamily="49" charset="-122"/>
              </a:rPr>
              <a:t>D. </a:t>
            </a:r>
            <a:r>
              <a:rPr kumimoji="1" lang="zh-CN" altLang="en-US" sz="2800" b="1" dirty="0">
                <a:solidFill>
                  <a:schemeClr val="tx2"/>
                </a:solidFill>
                <a:latin typeface="Times New Roman" panose="02020603050405020304" pitchFamily="18" charset="0"/>
                <a:ea typeface="楷体_GB2312" pitchFamily="49" charset="-122"/>
              </a:rPr>
              <a:t>同科电子合成的状态</a:t>
            </a:r>
          </a:p>
          <a:p>
            <a:pPr algn="just" eaLnBrk="1" hangingPunct="1"/>
            <a:endParaRPr kumimoji="1" lang="zh-CN" altLang="en-US" sz="2800" dirty="0">
              <a:solidFill>
                <a:schemeClr val="tx2"/>
              </a:solidFill>
              <a:latin typeface="Times New Roman" panose="02020603050405020304" pitchFamily="18" charset="0"/>
              <a:ea typeface="楷体_GB2312" pitchFamily="49" charset="-122"/>
            </a:endParaRPr>
          </a:p>
          <a:p>
            <a:pPr algn="just"/>
            <a:r>
              <a:rPr kumimoji="1" lang="zh-CN" altLang="en-US" sz="2800" dirty="0">
                <a:latin typeface="Times New Roman" panose="02020603050405020304" pitchFamily="18" charset="0"/>
                <a:ea typeface="楷体_GB2312" pitchFamily="49" charset="-122"/>
              </a:rPr>
              <a:t> </a:t>
            </a:r>
          </a:p>
          <a:p>
            <a:pPr algn="just"/>
            <a:r>
              <a:rPr kumimoji="1" lang="zh-CN" altLang="en-US" sz="2800" dirty="0">
                <a:latin typeface="Times New Roman" panose="02020603050405020304" pitchFamily="18" charset="0"/>
                <a:ea typeface="楷体_GB2312" pitchFamily="49" charset="-122"/>
              </a:rPr>
              <a:t>     </a:t>
            </a:r>
            <a:r>
              <a:rPr kumimoji="1" lang="zh-CN" altLang="en-US" sz="2400" b="1" dirty="0">
                <a:solidFill>
                  <a:srgbClr val="CC0000"/>
                </a:solidFill>
                <a:latin typeface="Times New Roman" panose="02020603050405020304" pitchFamily="18" charset="0"/>
                <a:ea typeface="楷体_GB2312" pitchFamily="49" charset="-122"/>
              </a:rPr>
              <a:t>由于泡利不相容原理的影响，使同科电子形成的原子态比非同科电子形成的原子态要少得多</a:t>
            </a:r>
            <a:r>
              <a:rPr kumimoji="1" lang="zh-CN" altLang="en-US" sz="2400" b="1" dirty="0">
                <a:latin typeface="Times New Roman" panose="02020603050405020304" pitchFamily="18" charset="0"/>
                <a:ea typeface="楷体_GB2312" pitchFamily="49" charset="-122"/>
              </a:rPr>
              <a:t>。这是因为对于同科电子，许多本来可能有的角动量状态由于泡利不相容原理而被去除了，从而使同科电子产生的状态数目大大减少。例如两个</a:t>
            </a:r>
            <a:r>
              <a:rPr kumimoji="1" lang="en-US" altLang="zh-CN" sz="2400" b="1" dirty="0">
                <a:latin typeface="Times New Roman" panose="02020603050405020304" pitchFamily="18" charset="0"/>
                <a:ea typeface="楷体_GB2312" pitchFamily="49" charset="-122"/>
              </a:rPr>
              <a:t>p</a:t>
            </a:r>
            <a:r>
              <a:rPr kumimoji="1" lang="zh-CN" altLang="en-US" sz="2400" b="1" dirty="0">
                <a:latin typeface="Times New Roman" panose="02020603050405020304" pitchFamily="18" charset="0"/>
                <a:ea typeface="楷体_GB2312" pitchFamily="49" charset="-122"/>
              </a:rPr>
              <a:t>电子，如果</a:t>
            </a:r>
            <a:r>
              <a:rPr kumimoji="1" lang="en-US" altLang="zh-CN" sz="2400" b="1" i="1" dirty="0">
                <a:latin typeface="Times New Roman" panose="02020603050405020304" pitchFamily="18" charset="0"/>
                <a:ea typeface="楷体_GB2312" pitchFamily="49" charset="-122"/>
              </a:rPr>
              <a:t>n</a:t>
            </a:r>
            <a:r>
              <a:rPr kumimoji="1" lang="zh-CN" altLang="en-US" sz="2400" b="1" dirty="0">
                <a:latin typeface="Times New Roman" panose="02020603050405020304" pitchFamily="18" charset="0"/>
                <a:ea typeface="楷体_GB2312" pitchFamily="49" charset="-122"/>
              </a:rPr>
              <a:t>不同，按照</a:t>
            </a:r>
            <a:r>
              <a:rPr kumimoji="1" lang="en-US" altLang="zh-CN" sz="2400" b="1" dirty="0">
                <a:latin typeface="Times New Roman" panose="02020603050405020304" pitchFamily="18" charset="0"/>
                <a:ea typeface="楷体_GB2312" pitchFamily="49" charset="-122"/>
              </a:rPr>
              <a:t>L-S</a:t>
            </a:r>
            <a:r>
              <a:rPr kumimoji="1" lang="zh-CN" altLang="en-US" sz="2400" b="1" dirty="0">
                <a:latin typeface="Times New Roman" panose="02020603050405020304" pitchFamily="18" charset="0"/>
                <a:ea typeface="楷体_GB2312" pitchFamily="49" charset="-122"/>
              </a:rPr>
              <a:t>耦合法则，会形成</a:t>
            </a:r>
            <a:r>
              <a:rPr kumimoji="1" lang="en-US" altLang="zh-CN" sz="2400" b="1" baseline="30000"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rPr>
              <a:t>S</a:t>
            </a:r>
            <a:r>
              <a:rPr kumimoji="1" lang="zh-CN" altLang="en-US" sz="2400" b="1" dirty="0">
                <a:latin typeface="Times New Roman" panose="02020603050405020304" pitchFamily="18" charset="0"/>
                <a:ea typeface="楷体_GB2312" pitchFamily="49" charset="-122"/>
              </a:rPr>
              <a:t>，</a:t>
            </a:r>
            <a:r>
              <a:rPr kumimoji="1" lang="en-US" altLang="zh-CN" sz="2400" b="1" baseline="30000"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rPr>
              <a:t>P</a:t>
            </a:r>
            <a:r>
              <a:rPr kumimoji="1" lang="zh-CN" altLang="en-US" sz="2400" b="1" dirty="0">
                <a:latin typeface="Times New Roman" panose="02020603050405020304" pitchFamily="18" charset="0"/>
                <a:ea typeface="楷体_GB2312" pitchFamily="49" charset="-122"/>
              </a:rPr>
              <a:t>，</a:t>
            </a:r>
            <a:r>
              <a:rPr kumimoji="1" lang="en-US" altLang="zh-CN" sz="2400" b="1" baseline="30000"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rPr>
              <a:t>D</a:t>
            </a:r>
            <a:r>
              <a:rPr kumimoji="1" lang="zh-CN" altLang="en-US" sz="2400" b="1" dirty="0">
                <a:latin typeface="Times New Roman" panose="02020603050405020304" pitchFamily="18" charset="0"/>
                <a:ea typeface="楷体_GB2312" pitchFamily="49" charset="-122"/>
              </a:rPr>
              <a:t>，</a:t>
            </a:r>
            <a:r>
              <a:rPr kumimoji="1" lang="en-US" altLang="zh-CN" sz="2400" b="1" baseline="30000" dirty="0">
                <a:latin typeface="Times New Roman" panose="02020603050405020304" pitchFamily="18" charset="0"/>
                <a:ea typeface="楷体_GB2312" pitchFamily="49" charset="-122"/>
              </a:rPr>
              <a:t>3</a:t>
            </a:r>
            <a:r>
              <a:rPr kumimoji="1" lang="en-US" altLang="zh-CN" sz="2400" b="1" dirty="0">
                <a:latin typeface="Times New Roman" panose="02020603050405020304" pitchFamily="18" charset="0"/>
                <a:ea typeface="楷体_GB2312" pitchFamily="49" charset="-122"/>
              </a:rPr>
              <a:t>S</a:t>
            </a:r>
            <a:r>
              <a:rPr kumimoji="1" lang="zh-CN" altLang="en-US" sz="2400" b="1" dirty="0">
                <a:latin typeface="Times New Roman" panose="02020603050405020304" pitchFamily="18" charset="0"/>
                <a:ea typeface="楷体_GB2312" pitchFamily="49" charset="-122"/>
              </a:rPr>
              <a:t>，</a:t>
            </a:r>
            <a:r>
              <a:rPr kumimoji="1" lang="en-US" altLang="zh-CN" sz="2400" b="1" baseline="30000" dirty="0">
                <a:latin typeface="Times New Roman" panose="02020603050405020304" pitchFamily="18" charset="0"/>
                <a:ea typeface="楷体_GB2312" pitchFamily="49" charset="-122"/>
              </a:rPr>
              <a:t>3</a:t>
            </a:r>
            <a:r>
              <a:rPr kumimoji="1" lang="en-US" altLang="zh-CN" sz="2400" b="1" dirty="0">
                <a:latin typeface="Times New Roman" panose="02020603050405020304" pitchFamily="18" charset="0"/>
                <a:ea typeface="楷体_GB2312" pitchFamily="49" charset="-122"/>
              </a:rPr>
              <a:t>P</a:t>
            </a:r>
            <a:r>
              <a:rPr kumimoji="1" lang="zh-CN" altLang="en-US" sz="2400" b="1" dirty="0">
                <a:latin typeface="Times New Roman" panose="02020603050405020304" pitchFamily="18" charset="0"/>
                <a:ea typeface="楷体_GB2312" pitchFamily="49" charset="-122"/>
              </a:rPr>
              <a:t>，</a:t>
            </a:r>
            <a:r>
              <a:rPr kumimoji="1" lang="en-US" altLang="zh-CN" sz="2400" b="1" baseline="30000" dirty="0">
                <a:latin typeface="Times New Roman" panose="02020603050405020304" pitchFamily="18" charset="0"/>
                <a:ea typeface="楷体_GB2312" pitchFamily="49" charset="-122"/>
              </a:rPr>
              <a:t>3</a:t>
            </a:r>
            <a:r>
              <a:rPr kumimoji="1" lang="en-US" altLang="zh-CN" sz="2400" b="1" dirty="0">
                <a:latin typeface="Times New Roman" panose="02020603050405020304" pitchFamily="18" charset="0"/>
                <a:ea typeface="楷体_GB2312" pitchFamily="49" charset="-122"/>
              </a:rPr>
              <a:t>D</a:t>
            </a:r>
            <a:r>
              <a:rPr kumimoji="1" lang="zh-CN" altLang="en-US" sz="2400" b="1" dirty="0">
                <a:latin typeface="Times New Roman" panose="02020603050405020304" pitchFamily="18" charset="0"/>
                <a:ea typeface="楷体_GB2312" pitchFamily="49" charset="-122"/>
              </a:rPr>
              <a:t>这几种原子态；而如果在同科的，则形成的原子态只有</a:t>
            </a:r>
            <a:r>
              <a:rPr kumimoji="1" lang="en-US" altLang="zh-CN" sz="2400" b="1" baseline="30000"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rPr>
              <a:t>S</a:t>
            </a:r>
            <a:r>
              <a:rPr kumimoji="1" lang="zh-CN" altLang="en-US" sz="2400" b="1" dirty="0">
                <a:latin typeface="Times New Roman" panose="02020603050405020304" pitchFamily="18" charset="0"/>
                <a:ea typeface="楷体_GB2312" pitchFamily="49" charset="-122"/>
              </a:rPr>
              <a:t>，</a:t>
            </a:r>
            <a:r>
              <a:rPr kumimoji="1" lang="en-US" altLang="zh-CN" sz="2400" b="1" baseline="30000" dirty="0">
                <a:latin typeface="Times New Roman" panose="02020603050405020304" pitchFamily="18" charset="0"/>
                <a:ea typeface="楷体_GB2312" pitchFamily="49" charset="-122"/>
              </a:rPr>
              <a:t>1</a:t>
            </a:r>
            <a:r>
              <a:rPr kumimoji="1" lang="en-US" altLang="zh-CN" sz="2400" b="1" dirty="0">
                <a:latin typeface="Times New Roman" panose="02020603050405020304" pitchFamily="18" charset="0"/>
                <a:ea typeface="楷体_GB2312" pitchFamily="49" charset="-122"/>
              </a:rPr>
              <a:t>D</a:t>
            </a:r>
            <a:r>
              <a:rPr kumimoji="1" lang="zh-CN" altLang="en-US" sz="2400" b="1" dirty="0">
                <a:latin typeface="Times New Roman" panose="02020603050405020304" pitchFamily="18" charset="0"/>
                <a:ea typeface="楷体_GB2312" pitchFamily="49" charset="-122"/>
              </a:rPr>
              <a:t>和</a:t>
            </a:r>
            <a:r>
              <a:rPr kumimoji="1" lang="en-US" altLang="zh-CN" sz="2400" b="1" baseline="30000" dirty="0">
                <a:latin typeface="Times New Roman" panose="02020603050405020304" pitchFamily="18" charset="0"/>
                <a:ea typeface="楷体_GB2312" pitchFamily="49" charset="-122"/>
              </a:rPr>
              <a:t>3</a:t>
            </a:r>
            <a:r>
              <a:rPr kumimoji="1" lang="en-US" altLang="zh-CN" sz="2400" b="1" dirty="0">
                <a:latin typeface="Times New Roman" panose="02020603050405020304" pitchFamily="18" charset="0"/>
                <a:ea typeface="楷体_GB2312" pitchFamily="49" charset="-122"/>
              </a:rPr>
              <a:t>P</a:t>
            </a:r>
            <a:r>
              <a:rPr kumimoji="1" lang="zh-CN" altLang="en-US" sz="2400" b="1" dirty="0">
                <a:latin typeface="Times New Roman" panose="02020603050405020304" pitchFamily="18" charset="0"/>
                <a:ea typeface="楷体_GB2312" pitchFamily="49" charset="-122"/>
              </a:rPr>
              <a:t>，即比两个非同科的</a:t>
            </a:r>
            <a:r>
              <a:rPr kumimoji="1" lang="en-US" altLang="zh-CN" sz="2400" b="1" dirty="0">
                <a:latin typeface="Times New Roman" panose="02020603050405020304" pitchFamily="18" charset="0"/>
                <a:ea typeface="楷体_GB2312" pitchFamily="49" charset="-122"/>
              </a:rPr>
              <a:t>p</a:t>
            </a:r>
            <a:r>
              <a:rPr kumimoji="1" lang="zh-CN" altLang="en-US" sz="2400" b="1" dirty="0">
                <a:latin typeface="Times New Roman" panose="02020603050405020304" pitchFamily="18" charset="0"/>
                <a:ea typeface="楷体_GB2312" pitchFamily="49" charset="-122"/>
              </a:rPr>
              <a:t>电子形成的原子态少得多。为什么这样说？我们来分析一下。</a:t>
            </a:r>
          </a:p>
        </p:txBody>
      </p:sp>
      <p:graphicFrame>
        <p:nvGraphicFramePr>
          <p:cNvPr id="28677" name="Object 5"/>
          <p:cNvGraphicFramePr>
            <a:graphicFrameLocks noGrp="1" noChangeAspect="1"/>
          </p:cNvGraphicFramePr>
          <p:nvPr>
            <p:ph/>
          </p:nvPr>
        </p:nvGraphicFramePr>
        <p:xfrm>
          <a:off x="1838325" y="1916113"/>
          <a:ext cx="5248275" cy="446087"/>
        </p:xfrm>
        <a:graphic>
          <a:graphicData uri="http://schemas.openxmlformats.org/presentationml/2006/ole">
            <mc:AlternateContent xmlns:mc="http://schemas.openxmlformats.org/markup-compatibility/2006">
              <mc:Choice xmlns:v="urn:schemas-microsoft-com:vml" Requires="v">
                <p:oleObj spid="_x0000_s327683" name="公式" r:id="rId3" imgW="2540000" imgH="215900" progId="Equation.3">
                  <p:embed/>
                </p:oleObj>
              </mc:Choice>
              <mc:Fallback>
                <p:oleObj name="公式" r:id="rId3" imgW="2540000" imgH="2159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5" y="1916113"/>
                        <a:ext cx="5248275" cy="44608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37966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wipe(left)">
                                      <p:cBhvr>
                                        <p:cTn id="7"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7504" y="58826"/>
            <a:ext cx="8955800" cy="3920068"/>
          </a:xfrm>
          <a:prstGeom prst="rect">
            <a:avLst/>
          </a:prstGeom>
        </p:spPr>
      </p:pic>
      <p:grpSp>
        <p:nvGrpSpPr>
          <p:cNvPr id="26" name="组合 25"/>
          <p:cNvGrpSpPr/>
          <p:nvPr/>
        </p:nvGrpSpPr>
        <p:grpSpPr>
          <a:xfrm>
            <a:off x="251520" y="4365104"/>
            <a:ext cx="6839813" cy="1929374"/>
            <a:chOff x="683568" y="332656"/>
            <a:chExt cx="6839813" cy="1929374"/>
          </a:xfrm>
        </p:grpSpPr>
        <mc:AlternateContent xmlns:mc="http://schemas.openxmlformats.org/markup-compatibility/2006" xmlns:a14="http://schemas.microsoft.com/office/drawing/2010/main">
          <mc:Choice Requires="a14">
            <p:sp>
              <p:nvSpPr>
                <p:cNvPr id="5" name="文本框 4"/>
                <p:cNvSpPr txBox="1"/>
                <p:nvPr/>
              </p:nvSpPr>
              <p:spPr>
                <a:xfrm>
                  <a:off x="683568" y="332656"/>
                  <a:ext cx="1182696" cy="1929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sub>
                        </m:sSub>
                      </m:oMath>
                    </m:oMathPara>
                  </a14:m>
                  <a:endParaRPr lang="en-US" altLang="zh-CN" sz="2400" b="0" dirty="0" smtClean="0"/>
                </a:p>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f>
                                    <m:fPr>
                                      <m:ctrlPr>
                                        <a:rPr lang="en-US" altLang="zh-CN" sz="2400" b="0" i="1" smtClean="0">
                                          <a:latin typeface="Cambria Math" panose="02040503050406030204" pitchFamily="18" charset="0"/>
                                        </a:rPr>
                                      </m:ctrlPr>
                                    </m:fPr>
                                    <m:num>
                                      <m:r>
                                        <m:rPr>
                                          <m:brk m:alnAt="7"/>
                                        </m:rPr>
                                        <a:rPr lang="en-US" altLang="zh-CN" sz="2400" b="0" i="1" smtClean="0">
                                          <a:latin typeface="Cambria Math" panose="02040503050406030204" pitchFamily="18" charset="0"/>
                                        </a:rPr>
                                        <m:t>1</m:t>
                                      </m:r>
                                    </m:num>
                                    <m:den>
                                      <m:r>
                                        <m:rPr>
                                          <m:brk m:alnAt="7"/>
                                        </m:rPr>
                                        <a:rPr lang="en-US" altLang="zh-CN" sz="2400" b="0" i="1" smtClean="0">
                                          <a:latin typeface="Cambria Math" panose="02040503050406030204" pitchFamily="18" charset="0"/>
                                        </a:rPr>
                                        <m:t>2</m:t>
                                      </m:r>
                                    </m:den>
                                  </m:f>
                                </m:e>
                              </m:mr>
                              <m:mr>
                                <m:e>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e>
                              </m:mr>
                            </m:m>
                          </m:e>
                        </m:d>
                      </m:oMath>
                    </m:oMathPara>
                  </a14:m>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683568" y="332656"/>
                  <a:ext cx="1182696" cy="1929374"/>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555776" y="332656"/>
                  <a:ext cx="1182696" cy="1929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2</m:t>
                                </m:r>
                              </m:sub>
                            </m:sSub>
                          </m:sub>
                        </m:sSub>
                      </m:oMath>
                    </m:oMathPara>
                  </a14:m>
                  <a:endParaRPr lang="en-US" altLang="zh-CN" sz="2400" b="0" dirty="0" smtClean="0"/>
                </a:p>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f>
                                    <m:fPr>
                                      <m:ctrlPr>
                                        <a:rPr lang="en-US" altLang="zh-CN" sz="2400" b="0" i="1" smtClean="0">
                                          <a:latin typeface="Cambria Math" panose="02040503050406030204" pitchFamily="18" charset="0"/>
                                        </a:rPr>
                                      </m:ctrlPr>
                                    </m:fPr>
                                    <m:num>
                                      <m:r>
                                        <m:rPr>
                                          <m:brk m:alnAt="7"/>
                                        </m:rPr>
                                        <a:rPr lang="en-US" altLang="zh-CN" sz="2400" b="0" i="1" smtClean="0">
                                          <a:latin typeface="Cambria Math" panose="02040503050406030204" pitchFamily="18" charset="0"/>
                                        </a:rPr>
                                        <m:t>1</m:t>
                                      </m:r>
                                    </m:num>
                                    <m:den>
                                      <m:r>
                                        <m:rPr>
                                          <m:brk m:alnAt="7"/>
                                        </m:rPr>
                                        <a:rPr lang="en-US" altLang="zh-CN" sz="2400" b="0" i="1" smtClean="0">
                                          <a:latin typeface="Cambria Math" panose="02040503050406030204" pitchFamily="18" charset="0"/>
                                        </a:rPr>
                                        <m:t>2</m:t>
                                      </m:r>
                                    </m:den>
                                  </m:f>
                                </m:e>
                              </m:mr>
                              <m:mr>
                                <m:e>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e>
                              </m:mr>
                            </m:m>
                          </m:e>
                        </m:d>
                      </m:oMath>
                    </m:oMathPara>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555776" y="332656"/>
                  <a:ext cx="1182696" cy="192937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866264" y="391196"/>
                  <a:ext cx="610232"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en-US" altLang="zh-CN" dirty="0" smtClean="0"/>
                </a:p>
                <a:p>
                  <a:endParaRPr lang="en-US" altLang="zh-CN" dirty="0"/>
                </a:p>
                <a:p>
                  <a:endParaRPr lang="en-US" altLang="zh-CN" dirty="0" smtClean="0"/>
                </a:p>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866264" y="391196"/>
                  <a:ext cx="610232" cy="120032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679442" y="391196"/>
                  <a:ext cx="53251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oMath>
                    </m:oMathPara>
                  </a14:m>
                  <a:endParaRPr lang="en-US" altLang="zh-CN" dirty="0"/>
                </a:p>
                <a:p>
                  <a:endParaRPr lang="en-US" altLang="zh-CN" dirty="0" smtClean="0"/>
                </a:p>
                <a:p>
                  <a:endParaRPr lang="en-US" altLang="zh-CN" dirty="0" smtClean="0"/>
                </a:p>
              </p:txBody>
            </p:sp>
          </mc:Choice>
          <mc:Fallback xmlns="">
            <p:sp>
              <p:nvSpPr>
                <p:cNvPr id="8" name="文本框 7"/>
                <p:cNvSpPr txBox="1">
                  <a:spLocks noRot="1" noChangeAspect="1" noMove="1" noResize="1" noEditPoints="1" noAdjustHandles="1" noChangeArrowheads="1" noChangeShapeType="1" noTextEdit="1"/>
                </p:cNvSpPr>
                <p:nvPr/>
              </p:nvSpPr>
              <p:spPr>
                <a:xfrm>
                  <a:off x="3679442" y="391196"/>
                  <a:ext cx="532518" cy="92333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241615" y="332656"/>
                  <a:ext cx="1241045" cy="17758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𝑆</m:t>
                            </m:r>
                          </m:sub>
                        </m:sSub>
                      </m:oMath>
                    </m:oMathPara>
                  </a14:m>
                  <a:endParaRPr lang="en-US" altLang="zh-CN" sz="2400" dirty="0" smtClean="0"/>
                </a:p>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altLang="zh-CN" sz="2400" i="1" smtClean="0">
                                <a:latin typeface="Cambria Math" panose="02040503050406030204" pitchFamily="18" charset="0"/>
                              </a:rPr>
                            </m:ctrlPr>
                          </m:mPr>
                          <m:mr>
                            <m:e>
                              <m:eqArr>
                                <m:eqArrPr>
                                  <m:ctrlPr>
                                    <a:rPr lang="en-US" altLang="zh-CN" sz="2400" b="0" i="1" smtClean="0">
                                      <a:latin typeface="Cambria Math" panose="02040503050406030204" pitchFamily="18" charset="0"/>
                                    </a:rPr>
                                  </m:ctrlPr>
                                </m:eqArrPr>
                                <m:e/>
                                <m:e>
                                  <m:r>
                                    <m:rPr>
                                      <m:brk m:alnAt="7"/>
                                    </m:rPr>
                                    <a:rPr lang="en-US" altLang="zh-CN" sz="2400" i="1">
                                      <a:latin typeface="Cambria Math" panose="02040503050406030204" pitchFamily="18" charset="0"/>
                                    </a:rPr>
                                    <m:t>1</m:t>
                                  </m:r>
                                </m:e>
                                <m:e/>
                              </m:eqArr>
                            </m:e>
                            <m:e>
                              <m:eqArr>
                                <m:eqArrPr>
                                  <m:ctrlPr>
                                    <a:rPr lang="en-US" altLang="zh-CN" sz="2400" b="0" i="1" smtClean="0">
                                      <a:latin typeface="Cambria Math" panose="02040503050406030204" pitchFamily="18" charset="0"/>
                                    </a:rPr>
                                  </m:ctrlPr>
                                </m:eqArrPr>
                                <m:e/>
                                <m:e>
                                  <m:r>
                                    <a:rPr lang="en-US" altLang="zh-CN" sz="2400" i="1">
                                      <a:latin typeface="Cambria Math" panose="02040503050406030204" pitchFamily="18" charset="0"/>
                                    </a:rPr>
                                    <m:t>0</m:t>
                                  </m:r>
                                </m:e>
                                <m:e/>
                              </m:eqAr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
                      </m:oMath>
                    </m:oMathPara>
                  </a14:m>
                  <a:endParaRPr lang="en-US" altLang="zh-CN" sz="2400" i="1" dirty="0" smtClean="0">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241615" y="332656"/>
                  <a:ext cx="1241045" cy="1775807"/>
                </a:xfrm>
                <a:prstGeom prst="rect">
                  <a:avLst/>
                </a:prstGeom>
                <a:blipFill rotWithShape="0">
                  <a:blip r:embed="rId7"/>
                  <a:stretch>
                    <a:fillRect/>
                  </a:stretch>
                </a:blipFill>
              </p:spPr>
              <p:txBody>
                <a:bodyPr/>
                <a:lstStyle/>
                <a:p>
                  <a:r>
                    <a:rPr lang="zh-CN" altLang="en-US">
                      <a:noFill/>
                    </a:rPr>
                    <a:t> </a:t>
                  </a:r>
                </a:p>
              </p:txBody>
            </p:sp>
          </mc:Fallback>
        </mc:AlternateContent>
        <p:cxnSp>
          <p:nvCxnSpPr>
            <p:cNvPr id="11" name="直接连接符 10"/>
            <p:cNvCxnSpPr/>
            <p:nvPr/>
          </p:nvCxnSpPr>
          <p:spPr>
            <a:xfrm>
              <a:off x="4932040" y="764704"/>
              <a:ext cx="0" cy="720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932040" y="1491127"/>
              <a:ext cx="2520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294949" y="764704"/>
              <a:ext cx="0" cy="1479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4294949" y="2250928"/>
              <a:ext cx="31573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p:cNvSpPr txBox="1"/>
                <p:nvPr/>
              </p:nvSpPr>
              <p:spPr>
                <a:xfrm>
                  <a:off x="5873634" y="1038365"/>
                  <a:ext cx="1649747" cy="369332"/>
                </a:xfrm>
                <a:prstGeom prst="rect">
                  <a:avLst/>
                </a:prstGeom>
                <a:noFill/>
              </p:spPr>
              <p:txBody>
                <a:bodyPr wrap="none" rtlCol="0">
                  <a:spAutoFit/>
                </a:bodyPr>
                <a:lstStyle/>
                <a:p>
                  <a:r>
                    <a:rPr lang="zh-CN" altLang="en-US" dirty="0" smtClean="0"/>
                    <a:t>即</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=0</m:t>
                      </m:r>
                    </m:oMath>
                  </a14:m>
                  <a:r>
                    <a:rPr lang="zh-CN" altLang="en-US" dirty="0" smtClean="0"/>
                    <a:t>的投影</a:t>
                  </a:r>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873634" y="1038365"/>
                  <a:ext cx="1649747" cy="369332"/>
                </a:xfrm>
                <a:prstGeom prst="rect">
                  <a:avLst/>
                </a:prstGeom>
                <a:blipFill rotWithShape="0">
                  <a:blip r:embed="rId8"/>
                  <a:stretch>
                    <a:fillRect l="-3333" t="-13333" r="-296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873634" y="1824264"/>
                  <a:ext cx="1649747" cy="369332"/>
                </a:xfrm>
                <a:prstGeom prst="rect">
                  <a:avLst/>
                </a:prstGeom>
                <a:noFill/>
              </p:spPr>
              <p:txBody>
                <a:bodyPr wrap="none" rtlCol="0">
                  <a:spAutoFit/>
                </a:bodyPr>
                <a:lstStyle/>
                <a:p>
                  <a:r>
                    <a:rPr lang="zh-CN" altLang="en-US" dirty="0" smtClean="0"/>
                    <a:t>即</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=1</m:t>
                      </m:r>
                    </m:oMath>
                  </a14:m>
                  <a:r>
                    <a:rPr lang="zh-CN" altLang="en-US" dirty="0" smtClean="0"/>
                    <a:t>的投影</a:t>
                  </a:r>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873634" y="1824264"/>
                  <a:ext cx="1649747" cy="369332"/>
                </a:xfrm>
                <a:prstGeom prst="rect">
                  <a:avLst/>
                </a:prstGeom>
                <a:blipFill rotWithShape="0">
                  <a:blip r:embed="rId9"/>
                  <a:stretch>
                    <a:fillRect l="-3333" t="-13333" r="-2963" b="-23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6323104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7285" y="2908277"/>
            <a:ext cx="2376264" cy="613096"/>
          </a:xfrm>
        </p:spPr>
        <p:style>
          <a:lnRef idx="1">
            <a:schemeClr val="accent1"/>
          </a:lnRef>
          <a:fillRef idx="3">
            <a:schemeClr val="accent1"/>
          </a:fillRef>
          <a:effectRef idx="2">
            <a:schemeClr val="accent1"/>
          </a:effectRef>
          <a:fontRef idx="minor">
            <a:schemeClr val="lt1"/>
          </a:fontRef>
        </p:style>
        <p:txBody>
          <a:bodyPr/>
          <a:lstStyle/>
          <a:p>
            <a:pPr marL="0" indent="0">
              <a:buNone/>
            </a:pPr>
            <a:r>
              <a:rPr lang="zh-CN" altLang="en-US" sz="2400" dirty="0" smtClean="0"/>
              <a:t>泡利不相容原理</a:t>
            </a:r>
            <a:endParaRPr lang="zh-CN" altLang="en-US" sz="2400" dirty="0"/>
          </a:p>
        </p:txBody>
      </p:sp>
      <p:sp>
        <p:nvSpPr>
          <p:cNvPr id="2" name="标题 1"/>
          <p:cNvSpPr>
            <a:spLocks noGrp="1"/>
          </p:cNvSpPr>
          <p:nvPr>
            <p:ph type="title"/>
          </p:nvPr>
        </p:nvSpPr>
        <p:spPr>
          <a:xfrm>
            <a:off x="251915" y="1686974"/>
            <a:ext cx="3131046" cy="788667"/>
          </a:xfrm>
        </p:spPr>
        <p:txBody>
          <a:bodyPr/>
          <a:lstStyle/>
          <a:p>
            <a:r>
              <a:rPr lang="zh-CN" altLang="en-US" dirty="0">
                <a:solidFill>
                  <a:srgbClr val="C00000"/>
                </a:solidFill>
              </a:rPr>
              <a:t>同科电子合成的</a:t>
            </a:r>
            <a:r>
              <a:rPr lang="zh-CN" altLang="en-US" dirty="0" smtClean="0">
                <a:solidFill>
                  <a:srgbClr val="C00000"/>
                </a:solidFill>
              </a:rPr>
              <a:t>状态</a:t>
            </a:r>
            <a:endParaRPr lang="zh-CN" altLang="en-US" dirty="0">
              <a:solidFill>
                <a:srgbClr val="C00000"/>
              </a:solidFill>
            </a:endParaRPr>
          </a:p>
        </p:txBody>
      </p:sp>
      <p:graphicFrame>
        <p:nvGraphicFramePr>
          <p:cNvPr id="4" name="Object 4"/>
          <p:cNvGraphicFramePr>
            <a:graphicFrameLocks noChangeAspect="1"/>
          </p:cNvGraphicFramePr>
          <p:nvPr>
            <p:extLst/>
          </p:nvPr>
        </p:nvGraphicFramePr>
        <p:xfrm>
          <a:off x="1440046" y="2800672"/>
          <a:ext cx="9067800" cy="4876800"/>
        </p:xfrm>
        <a:graphic>
          <a:graphicData uri="http://schemas.openxmlformats.org/presentationml/2006/ole">
            <mc:AlternateContent xmlns:mc="http://schemas.openxmlformats.org/markup-compatibility/2006">
              <mc:Choice xmlns:v="urn:schemas-microsoft-com:vml" Requires="v">
                <p:oleObj spid="_x0000_s328709" name="文档" r:id="rId3" imgW="5413105" imgH="2915133" progId="Word.Document.8">
                  <p:embed/>
                </p:oleObj>
              </mc:Choice>
              <mc:Fallback>
                <p:oleObj name="文档" r:id="rId3" imgW="5413105" imgH="2915133"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046" y="2800672"/>
                        <a:ext cx="9067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3"/>
          <p:cNvGraphicFramePr>
            <a:graphicFrameLocks noChangeAspect="1"/>
          </p:cNvGraphicFramePr>
          <p:nvPr>
            <p:extLst/>
          </p:nvPr>
        </p:nvGraphicFramePr>
        <p:xfrm>
          <a:off x="3382960" y="1181069"/>
          <a:ext cx="5181972" cy="1527851"/>
        </p:xfrm>
        <a:graphic>
          <a:graphicData uri="http://schemas.openxmlformats.org/presentationml/2006/ole">
            <mc:AlternateContent xmlns:mc="http://schemas.openxmlformats.org/markup-compatibility/2006">
              <mc:Choice xmlns:v="urn:schemas-microsoft-com:vml" Requires="v">
                <p:oleObj spid="_x0000_s328710" name="公式" r:id="rId5" imgW="2413000" imgH="711200" progId="Equation.3">
                  <p:embed/>
                </p:oleObj>
              </mc:Choice>
              <mc:Fallback>
                <p:oleObj name="公式" r:id="rId5" imgW="2413000" imgH="7112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2960" y="1181069"/>
                        <a:ext cx="5181972" cy="1527851"/>
                      </a:xfrm>
                      <a:prstGeom prst="rect">
                        <a:avLst/>
                      </a:prstGeom>
                      <a:solidFill>
                        <a:srgbClr val="99CCFF"/>
                      </a:solidFill>
                      <a:ln>
                        <a:noFill/>
                      </a:ln>
                      <a:effectLst/>
                      <a:extLst/>
                    </p:spPr>
                  </p:pic>
                </p:oleObj>
              </mc:Fallback>
            </mc:AlternateContent>
          </a:graphicData>
        </a:graphic>
      </p:graphicFrame>
      <p:graphicFrame>
        <p:nvGraphicFramePr>
          <p:cNvPr id="6" name="Object 5"/>
          <p:cNvGraphicFramePr>
            <a:graphicFrameLocks noChangeAspect="1"/>
          </p:cNvGraphicFramePr>
          <p:nvPr>
            <p:extLst/>
          </p:nvPr>
        </p:nvGraphicFramePr>
        <p:xfrm>
          <a:off x="708195" y="501703"/>
          <a:ext cx="5248275" cy="446087"/>
        </p:xfrm>
        <a:graphic>
          <a:graphicData uri="http://schemas.openxmlformats.org/presentationml/2006/ole">
            <mc:AlternateContent xmlns:mc="http://schemas.openxmlformats.org/markup-compatibility/2006">
              <mc:Choice xmlns:v="urn:schemas-microsoft-com:vml" Requires="v">
                <p:oleObj spid="_x0000_s328711" name="公式" r:id="rId7" imgW="2540000" imgH="215900" progId="Equation.3">
                  <p:embed/>
                </p:oleObj>
              </mc:Choice>
              <mc:Fallback>
                <p:oleObj name="公式" r:id="rId7" imgW="2540000" imgH="21590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195" y="501703"/>
                        <a:ext cx="5248275" cy="44608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矩形 6"/>
          <p:cNvSpPr/>
          <p:nvPr/>
        </p:nvSpPr>
        <p:spPr>
          <a:xfrm>
            <a:off x="277285" y="4084910"/>
            <a:ext cx="2376264" cy="2308324"/>
          </a:xfrm>
          <a:prstGeom prst="rect">
            <a:avLst/>
          </a:prstGeom>
        </p:spPr>
        <p:txBody>
          <a:bodyPr wrap="square">
            <a:spAutoFit/>
          </a:bodyPr>
          <a:lstStyle/>
          <a:p>
            <a:r>
              <a:rPr kumimoji="1" lang="zh-CN" altLang="en-US" sz="2400" dirty="0">
                <a:latin typeface="+mn-ea"/>
                <a:ea typeface="+mn-ea"/>
              </a:rPr>
              <a:t>由于泡利不相容原理的影响，使同科电子形成的原子态比非同科电子形成的原子态要少得多</a:t>
            </a:r>
            <a:endParaRPr lang="zh-CN" altLang="en-US" sz="2400" dirty="0">
              <a:latin typeface="+mn-ea"/>
              <a:ea typeface="+mn-ea"/>
            </a:endParaRPr>
          </a:p>
        </p:txBody>
      </p:sp>
    </p:spTree>
    <p:extLst>
      <p:ext uri="{BB962C8B-B14F-4D97-AF65-F5344CB8AC3E}">
        <p14:creationId xmlns:p14="http://schemas.microsoft.com/office/powerpoint/2010/main" val="294795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ChangeArrowheads="1"/>
          </p:cNvSpPr>
          <p:nvPr/>
        </p:nvSpPr>
        <p:spPr bwMode="auto">
          <a:xfrm>
            <a:off x="2233613" y="2181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37891" name="Picture 5" descr="22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75"/>
            <a:ext cx="9144000"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8"/>
          <p:cNvSpPr>
            <a:spLocks noChangeArrowheads="1"/>
          </p:cNvSpPr>
          <p:nvPr/>
        </p:nvSpPr>
        <p:spPr bwMode="auto">
          <a:xfrm>
            <a:off x="7035800" y="5661025"/>
            <a:ext cx="2092325" cy="45720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L=0</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S=0</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S</a:t>
            </a:r>
          </a:p>
        </p:txBody>
      </p:sp>
      <p:sp>
        <p:nvSpPr>
          <p:cNvPr id="37893" name="Rectangle 9"/>
          <p:cNvSpPr>
            <a:spLocks noChangeArrowheads="1"/>
          </p:cNvSpPr>
          <p:nvPr/>
        </p:nvSpPr>
        <p:spPr bwMode="auto">
          <a:xfrm>
            <a:off x="4787900" y="5661025"/>
            <a:ext cx="2108200"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L=1</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S=1</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3</a:t>
            </a:r>
            <a:r>
              <a:rPr kumimoji="1" lang="en-US" altLang="zh-CN" sz="2400" b="1">
                <a:latin typeface="Times New Roman" panose="02020603050405020304" pitchFamily="18" charset="0"/>
                <a:ea typeface="楷体_GB2312" pitchFamily="49" charset="-122"/>
              </a:rPr>
              <a:t>P</a:t>
            </a:r>
          </a:p>
        </p:txBody>
      </p:sp>
      <p:sp>
        <p:nvSpPr>
          <p:cNvPr id="37894" name="Rectangle 10"/>
          <p:cNvSpPr>
            <a:spLocks noChangeArrowheads="1"/>
          </p:cNvSpPr>
          <p:nvPr/>
        </p:nvSpPr>
        <p:spPr bwMode="auto">
          <a:xfrm>
            <a:off x="2411413" y="5661025"/>
            <a:ext cx="2143125" cy="4572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L=2</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S=0</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D</a:t>
            </a:r>
          </a:p>
        </p:txBody>
      </p:sp>
      <p:sp>
        <p:nvSpPr>
          <p:cNvPr id="37895" name="Rectangle 11"/>
          <p:cNvSpPr>
            <a:spLocks noChangeArrowheads="1"/>
          </p:cNvSpPr>
          <p:nvPr/>
        </p:nvSpPr>
        <p:spPr bwMode="auto">
          <a:xfrm>
            <a:off x="0" y="5516563"/>
            <a:ext cx="2224088" cy="57943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3200" b="1">
                <a:solidFill>
                  <a:schemeClr val="hlink"/>
                </a:solidFill>
                <a:ea typeface="楷体_GB2312" pitchFamily="49" charset="-122"/>
              </a:rPr>
              <a:t>斯莱特方法</a:t>
            </a:r>
          </a:p>
        </p:txBody>
      </p:sp>
    </p:spTree>
    <p:extLst>
      <p:ext uri="{BB962C8B-B14F-4D97-AF65-F5344CB8AC3E}">
        <p14:creationId xmlns:p14="http://schemas.microsoft.com/office/powerpoint/2010/main" val="13652183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ChangeArrowheads="1"/>
          </p:cNvSpPr>
          <p:nvPr/>
        </p:nvSpPr>
        <p:spPr bwMode="auto">
          <a:xfrm>
            <a:off x="465385" y="442879"/>
            <a:ext cx="8353425"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defRPr/>
            </a:pPr>
            <a:r>
              <a:rPr kumimoji="1" lang="zh-CN" altLang="en-US" sz="2400" dirty="0" smtClean="0">
                <a:latin typeface="+mn-ea"/>
                <a:ea typeface="+mn-ea"/>
              </a:rPr>
              <a:t>对于</a:t>
            </a:r>
            <a:r>
              <a:rPr kumimoji="1" lang="zh-CN" altLang="en-US" sz="2400" dirty="0">
                <a:latin typeface="+mn-ea"/>
                <a:ea typeface="+mn-ea"/>
              </a:rPr>
              <a:t>包含两个电子的同科组态，除了上面讨论的斯莱特方法外，还有一种简便的方法</a:t>
            </a:r>
            <a:r>
              <a:rPr kumimoji="1" lang="en-US" altLang="zh-CN" sz="2400" dirty="0">
                <a:latin typeface="+mn-ea"/>
                <a:ea typeface="+mn-ea"/>
              </a:rPr>
              <a:t>——</a:t>
            </a:r>
            <a:r>
              <a:rPr kumimoji="1" lang="zh-CN" altLang="en-US" sz="2800" dirty="0">
                <a:solidFill>
                  <a:srgbClr val="CC0000"/>
                </a:solidFill>
                <a:effectLst>
                  <a:outerShdw blurRad="38100" dist="38100" dir="2700000" algn="tl">
                    <a:srgbClr val="C0C0C0"/>
                  </a:outerShdw>
                </a:effectLst>
                <a:latin typeface="+mn-ea"/>
                <a:ea typeface="+mn-ea"/>
              </a:rPr>
              <a:t>偶数法则</a:t>
            </a:r>
            <a:r>
              <a:rPr kumimoji="1" lang="zh-CN" altLang="en-US" sz="2400" dirty="0" smtClean="0">
                <a:latin typeface="+mn-ea"/>
                <a:ea typeface="+mn-ea"/>
              </a:rPr>
              <a:t>（</a:t>
            </a:r>
            <a:r>
              <a:rPr kumimoji="1" lang="zh-CN" altLang="en-US" sz="2400" dirty="0">
                <a:latin typeface="+mn-ea"/>
                <a:ea typeface="+mn-ea"/>
                <a:cs typeface="Times New Roman" panose="02020603050405020304" pitchFamily="18" charset="0"/>
              </a:rPr>
              <a:t>只取</a:t>
            </a:r>
            <a:r>
              <a:rPr kumimoji="1" lang="en-US" altLang="zh-CN" sz="2400" u="sng" dirty="0">
                <a:solidFill>
                  <a:schemeClr val="hlink"/>
                </a:solidFill>
                <a:latin typeface="+mn-ea"/>
                <a:ea typeface="+mn-ea"/>
                <a:cs typeface="Times New Roman" panose="02020603050405020304" pitchFamily="18" charset="0"/>
              </a:rPr>
              <a:t>L+S= even</a:t>
            </a:r>
            <a:r>
              <a:rPr kumimoji="1" lang="zh-CN" altLang="en-US" sz="2400" dirty="0">
                <a:latin typeface="+mn-ea"/>
                <a:ea typeface="+mn-ea"/>
                <a:cs typeface="Times New Roman" panose="02020603050405020304" pitchFamily="18" charset="0"/>
              </a:rPr>
              <a:t>（偶数）的原子态为真实的原子态，</a:t>
            </a:r>
            <a:r>
              <a:rPr kumimoji="1" lang="zh-CN" altLang="en-US" sz="2400" dirty="0" smtClean="0">
                <a:latin typeface="+mn-ea"/>
                <a:ea typeface="+mn-ea"/>
              </a:rPr>
              <a:t>仅</a:t>
            </a:r>
            <a:r>
              <a:rPr kumimoji="1" lang="zh-CN" altLang="en-US" sz="2400" dirty="0">
                <a:latin typeface="+mn-ea"/>
                <a:ea typeface="+mn-ea"/>
              </a:rPr>
              <a:t>对两个同科电子的组态适用）。</a:t>
            </a:r>
            <a:r>
              <a:rPr kumimoji="1" lang="zh-CN" altLang="en-US" sz="2800" dirty="0">
                <a:latin typeface="+mn-ea"/>
                <a:ea typeface="+mn-ea"/>
              </a:rPr>
              <a:t>   </a:t>
            </a:r>
          </a:p>
        </p:txBody>
      </p:sp>
      <p:graphicFrame>
        <p:nvGraphicFramePr>
          <p:cNvPr id="38915" name="Object 5"/>
          <p:cNvGraphicFramePr>
            <a:graphicFrameLocks noChangeAspect="1"/>
          </p:cNvGraphicFramePr>
          <p:nvPr>
            <p:extLst/>
          </p:nvPr>
        </p:nvGraphicFramePr>
        <p:xfrm>
          <a:off x="970211" y="2491457"/>
          <a:ext cx="7300912" cy="2187575"/>
        </p:xfrm>
        <a:graphic>
          <a:graphicData uri="http://schemas.openxmlformats.org/presentationml/2006/ole">
            <mc:AlternateContent xmlns:mc="http://schemas.openxmlformats.org/markup-compatibility/2006">
              <mc:Choice xmlns:v="urn:schemas-microsoft-com:vml" Requires="v">
                <p:oleObj spid="_x0000_s329732" name="公式" r:id="rId3" imgW="3136900" imgH="939800" progId="Equation.3">
                  <p:embed/>
                </p:oleObj>
              </mc:Choice>
              <mc:Fallback>
                <p:oleObj name="公式" r:id="rId3" imgW="3136900" imgH="93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211" y="2491457"/>
                        <a:ext cx="7300912" cy="218757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798" name="Group 6"/>
          <p:cNvGrpSpPr>
            <a:grpSpLocks/>
          </p:cNvGrpSpPr>
          <p:nvPr/>
        </p:nvGrpSpPr>
        <p:grpSpPr bwMode="auto">
          <a:xfrm>
            <a:off x="1978273" y="3210595"/>
            <a:ext cx="3455988" cy="2911475"/>
            <a:chOff x="1247" y="1570"/>
            <a:chExt cx="2177" cy="1834"/>
          </a:xfrm>
        </p:grpSpPr>
        <p:sp>
          <p:nvSpPr>
            <p:cNvPr id="38923" name="Line 7"/>
            <p:cNvSpPr>
              <a:spLocks noChangeShapeType="1"/>
            </p:cNvSpPr>
            <p:nvPr/>
          </p:nvSpPr>
          <p:spPr bwMode="auto">
            <a:xfrm>
              <a:off x="2426" y="1570"/>
              <a:ext cx="99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8924" name="Object 8"/>
            <p:cNvGraphicFramePr>
              <a:graphicFrameLocks noChangeAspect="1"/>
            </p:cNvGraphicFramePr>
            <p:nvPr/>
          </p:nvGraphicFramePr>
          <p:xfrm>
            <a:off x="1247" y="2704"/>
            <a:ext cx="1179" cy="700"/>
          </p:xfrm>
          <a:graphic>
            <a:graphicData uri="http://schemas.openxmlformats.org/presentationml/2006/ole">
              <mc:AlternateContent xmlns:mc="http://schemas.openxmlformats.org/markup-compatibility/2006">
                <mc:Choice xmlns:v="urn:schemas-microsoft-com:vml" Requires="v">
                  <p:oleObj spid="_x0000_s329733" name="公式" r:id="rId5" imgW="406224" imgH="241195" progId="Equation.3">
                    <p:embed/>
                  </p:oleObj>
                </mc:Choice>
                <mc:Fallback>
                  <p:oleObj name="公式" r:id="rId5" imgW="406224"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2704"/>
                          <a:ext cx="1179" cy="700"/>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5" name="Line 9"/>
            <p:cNvSpPr>
              <a:spLocks noChangeShapeType="1"/>
            </p:cNvSpPr>
            <p:nvPr/>
          </p:nvSpPr>
          <p:spPr bwMode="auto">
            <a:xfrm flipH="1">
              <a:off x="2064" y="1570"/>
              <a:ext cx="362" cy="1089"/>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802" name="Group 10"/>
          <p:cNvGrpSpPr>
            <a:grpSpLocks/>
          </p:cNvGrpSpPr>
          <p:nvPr/>
        </p:nvGrpSpPr>
        <p:grpSpPr bwMode="auto">
          <a:xfrm>
            <a:off x="3562598" y="3786857"/>
            <a:ext cx="3313113" cy="1081088"/>
            <a:chOff x="2245" y="1933"/>
            <a:chExt cx="2087" cy="681"/>
          </a:xfrm>
        </p:grpSpPr>
        <p:sp>
          <p:nvSpPr>
            <p:cNvPr id="38921" name="Line 11"/>
            <p:cNvSpPr>
              <a:spLocks noChangeShapeType="1"/>
            </p:cNvSpPr>
            <p:nvPr/>
          </p:nvSpPr>
          <p:spPr bwMode="auto">
            <a:xfrm>
              <a:off x="3334" y="1933"/>
              <a:ext cx="99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Line 12"/>
            <p:cNvSpPr>
              <a:spLocks noChangeShapeType="1"/>
            </p:cNvSpPr>
            <p:nvPr/>
          </p:nvSpPr>
          <p:spPr bwMode="auto">
            <a:xfrm flipH="1">
              <a:off x="2245" y="1933"/>
              <a:ext cx="1089" cy="68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805" name="Group 13"/>
          <p:cNvGrpSpPr>
            <a:grpSpLocks/>
          </p:cNvGrpSpPr>
          <p:nvPr/>
        </p:nvGrpSpPr>
        <p:grpSpPr bwMode="auto">
          <a:xfrm>
            <a:off x="3922961" y="4363120"/>
            <a:ext cx="2952750" cy="576262"/>
            <a:chOff x="2472" y="2296"/>
            <a:chExt cx="1860" cy="363"/>
          </a:xfrm>
        </p:grpSpPr>
        <p:sp>
          <p:nvSpPr>
            <p:cNvPr id="38919" name="Line 14"/>
            <p:cNvSpPr>
              <a:spLocks noChangeShapeType="1"/>
            </p:cNvSpPr>
            <p:nvPr/>
          </p:nvSpPr>
          <p:spPr bwMode="auto">
            <a:xfrm>
              <a:off x="3334" y="2296"/>
              <a:ext cx="99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0" name="Line 15"/>
            <p:cNvSpPr>
              <a:spLocks noChangeShapeType="1"/>
            </p:cNvSpPr>
            <p:nvPr/>
          </p:nvSpPr>
          <p:spPr bwMode="auto">
            <a:xfrm flipH="1">
              <a:off x="2472" y="2296"/>
              <a:ext cx="862" cy="3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595713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wipe(right)">
                                      <p:cBhvr>
                                        <p:cTn id="7" dur="500"/>
                                        <p:tgtEl>
                                          <p:spTgt spid="337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3802"/>
                                        </p:tgtEl>
                                        <p:attrNameLst>
                                          <p:attrName>style.visibility</p:attrName>
                                        </p:attrNameLst>
                                      </p:cBhvr>
                                      <p:to>
                                        <p:strVal val="visible"/>
                                      </p:to>
                                    </p:set>
                                    <p:animEffect transition="in" filter="wipe(right)">
                                      <p:cBhvr>
                                        <p:cTn id="12" dur="500"/>
                                        <p:tgtEl>
                                          <p:spTgt spid="338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33805"/>
                                        </p:tgtEl>
                                        <p:attrNameLst>
                                          <p:attrName>style.visibility</p:attrName>
                                        </p:attrNameLst>
                                      </p:cBhvr>
                                      <p:to>
                                        <p:strVal val="visible"/>
                                      </p:to>
                                    </p:set>
                                    <p:animEffect transition="in" filter="wipe(right)">
                                      <p:cBhvr>
                                        <p:cTn id="17" dur="500"/>
                                        <p:tgtEl>
                                          <p:spTgt spid="33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79512" y="404664"/>
            <a:ext cx="8352928" cy="1143000"/>
          </a:xfrm>
        </p:spPr>
        <p:txBody>
          <a:bodyPr>
            <a:normAutofit/>
          </a:bodyPr>
          <a:lstStyle/>
          <a:p>
            <a:pPr>
              <a:lnSpc>
                <a:spcPct val="80000"/>
              </a:lnSpc>
            </a:pPr>
            <a:r>
              <a:rPr lang="zh-CN" altLang="en-US" sz="2800" b="0" dirty="0">
                <a:solidFill>
                  <a:schemeClr val="tx1"/>
                </a:solidFill>
                <a:latin typeface="+mn-ea"/>
                <a:ea typeface="+mn-ea"/>
              </a:rPr>
              <a:t>§1.4卢瑟福模型的实验</a:t>
            </a:r>
            <a:r>
              <a:rPr lang="zh-CN" altLang="en-US" sz="2800" b="0" dirty="0" smtClean="0">
                <a:solidFill>
                  <a:schemeClr val="tx1"/>
                </a:solidFill>
                <a:latin typeface="+mn-ea"/>
                <a:ea typeface="+mn-ea"/>
              </a:rPr>
              <a:t>验证</a:t>
            </a:r>
            <a:r>
              <a:rPr lang="en-US" altLang="zh-CN" sz="2800" b="0" dirty="0" smtClean="0">
                <a:solidFill>
                  <a:schemeClr val="tx1"/>
                </a:solidFill>
                <a:latin typeface="+mn-ea"/>
                <a:ea typeface="+mn-ea"/>
              </a:rPr>
              <a:t>——</a:t>
            </a:r>
            <a:r>
              <a:rPr lang="zh-CN" altLang="en-US" sz="2800" b="0" dirty="0" smtClean="0">
                <a:solidFill>
                  <a:schemeClr val="tx1"/>
                </a:solidFill>
                <a:latin typeface="+mn-ea"/>
                <a:ea typeface="+mn-ea"/>
              </a:rPr>
              <a:t>盖</a:t>
            </a:r>
            <a:r>
              <a:rPr lang="zh-CN" altLang="en-US" sz="2800" b="0" dirty="0">
                <a:solidFill>
                  <a:schemeClr val="tx1"/>
                </a:solidFill>
                <a:latin typeface="+mn-ea"/>
                <a:ea typeface="+mn-ea"/>
              </a:rPr>
              <a:t>革和马斯顿实验</a:t>
            </a:r>
            <a:r>
              <a:rPr lang="zh-CN" altLang="en-US" sz="2800" b="0" dirty="0">
                <a:solidFill>
                  <a:schemeClr val="tx1"/>
                </a:solidFill>
                <a:latin typeface="+mn-ea"/>
                <a:ea typeface="+mn-ea"/>
                <a:cs typeface="Arial Unicode MS" panose="020B0604020202020204" pitchFamily="34" charset="-122"/>
              </a:rPr>
              <a:t/>
            </a:r>
            <a:br>
              <a:rPr lang="zh-CN" altLang="en-US" sz="2800" b="0" dirty="0">
                <a:solidFill>
                  <a:schemeClr val="tx1"/>
                </a:solidFill>
                <a:latin typeface="+mn-ea"/>
                <a:ea typeface="+mn-ea"/>
                <a:cs typeface="Arial Unicode MS" panose="020B0604020202020204" pitchFamily="34" charset="-122"/>
              </a:rPr>
            </a:br>
            <a:endParaRPr lang="zh-CN" altLang="en-US" sz="2800" b="0" dirty="0">
              <a:solidFill>
                <a:schemeClr val="tx1"/>
              </a:solidFill>
              <a:latin typeface="+mn-ea"/>
              <a:ea typeface="+mn-ea"/>
              <a:cs typeface="Arial Unicode MS" panose="020B0604020202020204" pitchFamily="34" charset="-122"/>
            </a:endParaRPr>
          </a:p>
        </p:txBody>
      </p:sp>
      <mc:AlternateContent xmlns:mc="http://schemas.openxmlformats.org/markup-compatibility/2006" xmlns:a14="http://schemas.microsoft.com/office/drawing/2010/main">
        <mc:Choice Requires="a14">
          <p:sp>
            <p:nvSpPr>
              <p:cNvPr id="7" name="Rectangle 3"/>
              <p:cNvSpPr>
                <a:spLocks noGrp="1" noChangeArrowheads="1"/>
              </p:cNvSpPr>
              <p:nvPr>
                <p:ph idx="1"/>
              </p:nvPr>
            </p:nvSpPr>
            <p:spPr>
              <a:xfrm>
                <a:off x="457200" y="1196752"/>
                <a:ext cx="8229600" cy="4896544"/>
              </a:xfrm>
            </p:spPr>
            <p:txBody>
              <a:bodyPr/>
              <a:lstStyle/>
              <a:p>
                <a:pPr marL="82153" indent="0">
                  <a:lnSpc>
                    <a:spcPct val="110000"/>
                  </a:lnSpc>
                  <a:buNone/>
                </a:pPr>
                <a14:m>
                  <m:oMathPara xmlns:m="http://schemas.openxmlformats.org/officeDocument/2006/math">
                    <m:oMathParaPr>
                      <m:jc m:val="centerGroup"/>
                    </m:oMathParaPr>
                    <m:oMath xmlns:m="http://schemas.openxmlformats.org/officeDocument/2006/math">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𝑑</m:t>
                          </m:r>
                          <m:sSup>
                            <m:sSupPr>
                              <m:ctrlPr>
                                <a:rPr lang="en-US" altLang="zh-CN" sz="2800" b="0" i="1" smtClean="0">
                                  <a:solidFill>
                                    <a:srgbClr val="C00000"/>
                                  </a:solidFill>
                                  <a:latin typeface="Cambria Math" panose="02040503050406030204" pitchFamily="18" charset="0"/>
                                </a:rPr>
                              </m:ctrlPr>
                            </m:sSupPr>
                            <m:e>
                              <m:r>
                                <a:rPr lang="en-US" altLang="zh-CN" sz="2800" b="0" i="1" smtClean="0">
                                  <a:solidFill>
                                    <a:srgbClr val="C00000"/>
                                  </a:solidFill>
                                  <a:latin typeface="Cambria Math" panose="02040503050406030204" pitchFamily="18" charset="0"/>
                                </a:rPr>
                                <m:t>𝑁</m:t>
                              </m:r>
                            </m:e>
                            <m:sup>
                              <m:r>
                                <a:rPr lang="en-US" altLang="zh-CN" sz="2800" b="0" i="1" smtClean="0">
                                  <a:solidFill>
                                    <a:srgbClr val="C00000"/>
                                  </a:solidFill>
                                  <a:latin typeface="Cambria Math" panose="02040503050406030204" pitchFamily="18" charset="0"/>
                                </a:rPr>
                                <m:t>′</m:t>
                              </m:r>
                            </m:sup>
                          </m:sSup>
                        </m:num>
                        <m:den>
                          <m:r>
                            <a:rPr lang="en-US" altLang="zh-CN" sz="2800" b="0" i="1" smtClean="0">
                              <a:solidFill>
                                <a:schemeClr val="tx1"/>
                              </a:solidFill>
                              <a:latin typeface="Cambria Math" panose="02040503050406030204" pitchFamily="18" charset="0"/>
                            </a:rPr>
                            <m:t>𝑑</m:t>
                          </m:r>
                          <m:r>
                            <m:rPr>
                              <m:sty m:val="p"/>
                            </m:rPr>
                            <a:rPr lang="en-US" altLang="zh-CN" sz="2800" b="0" i="0" smtClean="0">
                              <a:solidFill>
                                <a:schemeClr val="tx1"/>
                              </a:solidFill>
                              <a:latin typeface="Cambria Math" panose="02040503050406030204" pitchFamily="18" charset="0"/>
                            </a:rPr>
                            <m:t>Ω</m:t>
                          </m:r>
                        </m:den>
                      </m:f>
                      <m:func>
                        <m:funcPr>
                          <m:ctrlPr>
                            <a:rPr lang="en-US" altLang="zh-CN" sz="2800" b="0" i="1" smtClean="0">
                              <a:solidFill>
                                <a:srgbClr val="C00000"/>
                              </a:solidFill>
                              <a:latin typeface="Cambria Math" panose="02040503050406030204" pitchFamily="18" charset="0"/>
                            </a:rPr>
                          </m:ctrlPr>
                        </m:funcPr>
                        <m:fName>
                          <m:sSup>
                            <m:sSupPr>
                              <m:ctrlPr>
                                <a:rPr lang="en-US" altLang="zh-CN" sz="2800" b="0" i="1" smtClean="0">
                                  <a:solidFill>
                                    <a:srgbClr val="C00000"/>
                                  </a:solidFill>
                                  <a:latin typeface="Cambria Math" panose="02040503050406030204" pitchFamily="18" charset="0"/>
                                </a:rPr>
                              </m:ctrlPr>
                            </m:sSupPr>
                            <m:e>
                              <m:r>
                                <m:rPr>
                                  <m:sty m:val="p"/>
                                </m:rPr>
                                <a:rPr lang="en-US" altLang="zh-CN" sz="2800" b="0" i="0" smtClean="0">
                                  <a:solidFill>
                                    <a:srgbClr val="C00000"/>
                                  </a:solidFill>
                                  <a:latin typeface="Cambria Math" panose="02040503050406030204" pitchFamily="18" charset="0"/>
                                </a:rPr>
                                <m:t>sin</m:t>
                              </m:r>
                            </m:e>
                            <m:sup>
                              <m:r>
                                <a:rPr lang="en-US" altLang="zh-CN" sz="2800" b="0" i="0" smtClean="0">
                                  <a:solidFill>
                                    <a:srgbClr val="C00000"/>
                                  </a:solidFill>
                                  <a:latin typeface="Cambria Math" panose="02040503050406030204" pitchFamily="18" charset="0"/>
                                </a:rPr>
                                <m:t>4</m:t>
                              </m:r>
                            </m:sup>
                          </m:sSup>
                        </m:fName>
                        <m:e>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𝜃</m:t>
                              </m:r>
                            </m:num>
                            <m:den>
                              <m:r>
                                <a:rPr lang="en-US" altLang="zh-CN" sz="2800" b="0" i="1" smtClean="0">
                                  <a:solidFill>
                                    <a:srgbClr val="C00000"/>
                                  </a:solidFill>
                                  <a:latin typeface="Cambria Math" panose="02040503050406030204" pitchFamily="18" charset="0"/>
                                </a:rPr>
                                <m:t>2</m:t>
                              </m:r>
                            </m:den>
                          </m:f>
                        </m:e>
                      </m:func>
                      <m:r>
                        <a:rPr lang="en-US" altLang="zh-CN" sz="2800" b="0" i="1" smtClean="0">
                          <a:solidFill>
                            <a:srgbClr val="C00000"/>
                          </a:solidFill>
                          <a:latin typeface="Cambria Math" panose="02040503050406030204" pitchFamily="18" charset="0"/>
                        </a:rPr>
                        <m:t>=</m:t>
                      </m:r>
                      <m:sSup>
                        <m:sSupPr>
                          <m:ctrlPr>
                            <a:rPr lang="en-US" altLang="zh-CN" sz="2800" b="0" i="1" smtClean="0">
                              <a:solidFill>
                                <a:srgbClr val="C00000"/>
                              </a:solidFill>
                              <a:latin typeface="Cambria Math" panose="02040503050406030204" pitchFamily="18" charset="0"/>
                            </a:rPr>
                          </m:ctrlPr>
                        </m:sSupPr>
                        <m:e>
                          <m:d>
                            <m:dPr>
                              <m:ctrlPr>
                                <a:rPr lang="en-US" altLang="zh-CN" sz="2800" b="0" i="1" smtClean="0">
                                  <a:solidFill>
                                    <a:srgbClr val="C00000"/>
                                  </a:solidFill>
                                  <a:latin typeface="Cambria Math" panose="02040503050406030204" pitchFamily="18" charset="0"/>
                                </a:rPr>
                              </m:ctrlPr>
                            </m:dPr>
                            <m:e>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𝑎</m:t>
                                  </m:r>
                                </m:num>
                                <m:den>
                                  <m:r>
                                    <a:rPr lang="en-US" altLang="zh-CN" sz="2800" b="0" i="1" smtClean="0">
                                      <a:solidFill>
                                        <a:srgbClr val="C00000"/>
                                      </a:solidFill>
                                      <a:latin typeface="Cambria Math" panose="02040503050406030204" pitchFamily="18" charset="0"/>
                                    </a:rPr>
                                    <m:t>4</m:t>
                                  </m:r>
                                </m:den>
                              </m:f>
                            </m:e>
                          </m:d>
                        </m:e>
                        <m:sup>
                          <m:r>
                            <a:rPr lang="en-US" altLang="zh-CN" sz="2800" b="0" i="1" smtClean="0">
                              <a:solidFill>
                                <a:srgbClr val="C00000"/>
                              </a:solidFill>
                              <a:latin typeface="Cambria Math" panose="02040503050406030204" pitchFamily="18" charset="0"/>
                            </a:rPr>
                            <m:t>2</m:t>
                          </m:r>
                        </m:sup>
                      </m:sSup>
                      <m:r>
                        <a:rPr lang="en-US" altLang="zh-CN" sz="2800" b="0" i="1" smtClean="0">
                          <a:solidFill>
                            <a:schemeClr val="tx1"/>
                          </a:solidFill>
                          <a:latin typeface="Cambria Math" panose="02040503050406030204" pitchFamily="18" charset="0"/>
                        </a:rPr>
                        <m:t>𝑁𝑛𝑡</m:t>
                      </m:r>
                      <m:r>
                        <a:rPr lang="en-US" altLang="zh-CN" sz="2800" b="0" i="1" smtClean="0">
                          <a:solidFill>
                            <a:srgbClr val="C00000"/>
                          </a:solidFill>
                          <a:latin typeface="Cambria Math" panose="02040503050406030204" pitchFamily="18" charset="0"/>
                        </a:rPr>
                        <m:t>,  </m:t>
                      </m:r>
                      <m:r>
                        <a:rPr lang="en-US" altLang="zh-CN" sz="2800" b="0" i="1" smtClean="0">
                          <a:solidFill>
                            <a:srgbClr val="C00000"/>
                          </a:solidFill>
                          <a:latin typeface="Cambria Math" panose="02040503050406030204" pitchFamily="18" charset="0"/>
                        </a:rPr>
                        <m:t>𝑎</m:t>
                      </m:r>
                      <m:r>
                        <a:rPr lang="en-US" altLang="zh-CN" sz="2800" b="0" i="1" smtClean="0">
                          <a:solidFill>
                            <a:srgbClr val="C00000"/>
                          </a:solidFill>
                          <a:latin typeface="Cambria Math" panose="02040503050406030204" pitchFamily="18" charset="0"/>
                        </a:rPr>
                        <m:t>=</m:t>
                      </m:r>
                      <m:f>
                        <m:fPr>
                          <m:ctrlPr>
                            <a:rPr lang="en-US" altLang="zh-CN" sz="2800" b="0" i="1" smtClean="0">
                              <a:solidFill>
                                <a:srgbClr val="C00000"/>
                              </a:solidFill>
                              <a:latin typeface="Cambria Math" panose="02040503050406030204" pitchFamily="18" charset="0"/>
                            </a:rPr>
                          </m:ctrlPr>
                        </m:fPr>
                        <m:num>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𝑍</m:t>
                              </m:r>
                            </m:e>
                            <m:sub>
                              <m:r>
                                <a:rPr lang="en-US" altLang="zh-CN" sz="2800" b="0" i="1" smtClean="0">
                                  <a:solidFill>
                                    <a:schemeClr val="tx1"/>
                                  </a:solidFill>
                                  <a:latin typeface="Cambria Math" panose="02040503050406030204" pitchFamily="18" charset="0"/>
                                </a:rPr>
                                <m:t>1</m:t>
                              </m:r>
                            </m:sub>
                          </m:sSub>
                          <m:sSub>
                            <m:sSubPr>
                              <m:ctrlPr>
                                <a:rPr lang="en-US" altLang="zh-CN" sz="2800" b="0" i="1" smtClean="0">
                                  <a:solidFill>
                                    <a:srgbClr val="C00000"/>
                                  </a:solidFill>
                                  <a:latin typeface="Cambria Math" panose="02040503050406030204" pitchFamily="18" charset="0"/>
                                </a:rPr>
                              </m:ctrlPr>
                            </m:sSubPr>
                            <m:e>
                              <m:r>
                                <a:rPr lang="en-US" altLang="zh-CN" sz="2800" b="0" i="1" smtClean="0">
                                  <a:solidFill>
                                    <a:srgbClr val="C00000"/>
                                  </a:solidFill>
                                  <a:latin typeface="Cambria Math" panose="02040503050406030204" pitchFamily="18" charset="0"/>
                                </a:rPr>
                                <m:t>𝑍</m:t>
                              </m:r>
                            </m:e>
                            <m:sub>
                              <m:r>
                                <a:rPr lang="en-US" altLang="zh-CN" sz="2800" b="0" i="1" smtClean="0">
                                  <a:solidFill>
                                    <a:srgbClr val="C00000"/>
                                  </a:solidFill>
                                  <a:latin typeface="Cambria Math" panose="02040503050406030204" pitchFamily="18" charset="0"/>
                                </a:rPr>
                                <m:t>2</m:t>
                              </m:r>
                            </m:sub>
                          </m:sSub>
                          <m:sSup>
                            <m:sSupPr>
                              <m:ctrlPr>
                                <a:rPr lang="en-US" altLang="zh-CN" sz="2800" b="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𝑒</m:t>
                              </m:r>
                            </m:e>
                            <m:sup>
                              <m:r>
                                <a:rPr lang="en-US" altLang="zh-CN" sz="2800" b="0" i="1" smtClean="0">
                                  <a:solidFill>
                                    <a:schemeClr val="tx1"/>
                                  </a:solidFill>
                                  <a:latin typeface="Cambria Math" panose="02040503050406030204" pitchFamily="18" charset="0"/>
                                </a:rPr>
                                <m:t>2</m:t>
                              </m:r>
                            </m:sup>
                          </m:sSup>
                        </m:num>
                        <m:den>
                          <m:r>
                            <a:rPr lang="en-US" altLang="zh-CN" sz="2800" b="0" i="1" smtClean="0">
                              <a:solidFill>
                                <a:schemeClr val="tx1"/>
                              </a:solidFill>
                              <a:latin typeface="Cambria Math" panose="02040503050406030204" pitchFamily="18" charset="0"/>
                            </a:rPr>
                            <m:t>4</m:t>
                          </m:r>
                          <m:r>
                            <a:rPr lang="en-US" altLang="zh-CN" sz="2800" b="0" i="1" smtClean="0">
                              <a:solidFill>
                                <a:schemeClr val="tx1"/>
                              </a:solidFill>
                              <a:latin typeface="Cambria Math" panose="02040503050406030204" pitchFamily="18" charset="0"/>
                            </a:rPr>
                            <m:t>𝜋</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𝜀</m:t>
                              </m:r>
                            </m:e>
                            <m:sub>
                              <m:r>
                                <a:rPr lang="en-US" altLang="zh-CN" sz="2800" b="0" i="1" smtClean="0">
                                  <a:solidFill>
                                    <a:schemeClr val="tx1"/>
                                  </a:solidFill>
                                  <a:latin typeface="Cambria Math" panose="02040503050406030204" pitchFamily="18" charset="0"/>
                                </a:rPr>
                                <m:t>0</m:t>
                              </m:r>
                            </m:sub>
                          </m:sSub>
                          <m:r>
                            <a:rPr lang="en-US" altLang="zh-CN" sz="2800" b="0" i="1" smtClean="0">
                              <a:solidFill>
                                <a:srgbClr val="C00000"/>
                              </a:solidFill>
                              <a:latin typeface="Cambria Math" panose="02040503050406030204" pitchFamily="18" charset="0"/>
                            </a:rPr>
                            <m:t>𝐸</m:t>
                          </m:r>
                        </m:den>
                      </m:f>
                    </m:oMath>
                  </m:oMathPara>
                </a14:m>
                <a:endParaRPr lang="en-US" altLang="zh-CN" sz="2800" dirty="0" smtClean="0">
                  <a:solidFill>
                    <a:schemeClr val="folHlink"/>
                  </a:solidFill>
                  <a:latin typeface="+mn-ea"/>
                </a:endParaRPr>
              </a:p>
              <a:p>
                <a:pPr>
                  <a:lnSpc>
                    <a:spcPct val="110000"/>
                  </a:lnSpc>
                </a:pPr>
                <a:r>
                  <a:rPr lang="en-US" altLang="zh-CN" sz="2800" dirty="0" smtClean="0">
                    <a:solidFill>
                      <a:schemeClr val="folHlink"/>
                    </a:solidFill>
                    <a:latin typeface="+mn-ea"/>
                  </a:rPr>
                  <a:t>A.</a:t>
                </a:r>
                <a:r>
                  <a:rPr lang="en-US" altLang="zh-CN" sz="2800" dirty="0" smtClean="0">
                    <a:latin typeface="+mn-ea"/>
                  </a:rPr>
                  <a:t> </a:t>
                </a:r>
                <a:r>
                  <a:rPr lang="zh-CN" altLang="en-US" sz="2800" dirty="0" smtClean="0">
                    <a:latin typeface="+mn-ea"/>
                  </a:rPr>
                  <a:t>在同一</a:t>
                </a:r>
                <a14:m>
                  <m:oMath xmlns:m="http://schemas.openxmlformats.org/officeDocument/2006/math">
                    <m:r>
                      <a:rPr lang="en-US" altLang="zh-CN" sz="2800" i="1" dirty="0" smtClean="0">
                        <a:latin typeface="Cambria Math" panose="02040503050406030204" pitchFamily="18" charset="0"/>
                      </a:rPr>
                      <m:t>𝛼</m:t>
                    </m:r>
                  </m:oMath>
                </a14:m>
                <a:r>
                  <a:rPr lang="zh-CN" altLang="en-US" sz="2800" dirty="0" smtClean="0">
                    <a:latin typeface="+mn-ea"/>
                  </a:rPr>
                  <a:t>粒子源和同一散射体的情况下，</a:t>
                </a:r>
                <a14:m>
                  <m:oMath xmlns:m="http://schemas.openxmlformats.org/officeDocument/2006/math">
                    <m:r>
                      <a:rPr lang="en-US" altLang="zh-CN" sz="2800" i="1" dirty="0" smtClean="0">
                        <a:latin typeface="Cambria Math" panose="02040503050406030204" pitchFamily="18" charset="0"/>
                      </a:rPr>
                      <m:t>𝑑𝑁</m:t>
                    </m:r>
                  </m:oMath>
                </a14:m>
                <a:r>
                  <a:rPr lang="zh-CN" altLang="en-US" sz="2800" dirty="0" smtClean="0">
                    <a:latin typeface="+mn-ea"/>
                  </a:rPr>
                  <a:t>与</a:t>
                </a:r>
                <a14:m>
                  <m:oMath xmlns:m="http://schemas.openxmlformats.org/officeDocument/2006/math">
                    <m:r>
                      <m:rPr>
                        <m:sty m:val="p"/>
                      </m:rPr>
                      <a:rPr lang="en-US" altLang="zh-CN" sz="2800" i="1" dirty="0" smtClean="0">
                        <a:latin typeface="Cambria Math" panose="02040503050406030204" pitchFamily="18" charset="0"/>
                      </a:rPr>
                      <m:t>sin</m:t>
                    </m:r>
                    <m:r>
                      <a:rPr lang="en-US" altLang="zh-CN" sz="2800" i="1" baseline="30000" dirty="0" smtClean="0">
                        <a:latin typeface="Cambria Math" panose="02040503050406030204" pitchFamily="18" charset="0"/>
                      </a:rPr>
                      <m:t>4</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𝜃</m:t>
                    </m:r>
                    <m:r>
                      <a:rPr lang="en-US" altLang="zh-CN" sz="2800" i="1" dirty="0" smtClean="0">
                        <a:latin typeface="Cambria Math" panose="02040503050406030204" pitchFamily="18" charset="0"/>
                      </a:rPr>
                      <m:t>/2) </m:t>
                    </m:r>
                  </m:oMath>
                </a14:m>
                <a:r>
                  <a:rPr lang="zh-CN" altLang="en-US" sz="2800" dirty="0" smtClean="0">
                    <a:latin typeface="+mn-ea"/>
                  </a:rPr>
                  <a:t>成反比，即</a:t>
                </a:r>
                <a14:m>
                  <m:oMath xmlns:m="http://schemas.openxmlformats.org/officeDocument/2006/math">
                    <m:r>
                      <a:rPr lang="en-US" altLang="zh-CN" sz="2800" i="1" dirty="0" smtClean="0">
                        <a:solidFill>
                          <a:schemeClr val="hlink"/>
                        </a:solidFill>
                        <a:latin typeface="Cambria Math" panose="02040503050406030204" pitchFamily="18" charset="0"/>
                      </a:rPr>
                      <m:t>𝑑𝑁</m:t>
                    </m:r>
                    <m:r>
                      <a:rPr lang="en-US" altLang="zh-CN" sz="2800" i="1" dirty="0" smtClean="0">
                        <a:solidFill>
                          <a:schemeClr val="hlink"/>
                        </a:solidFill>
                        <a:latin typeface="Cambria Math" panose="02040503050406030204" pitchFamily="18" charset="0"/>
                      </a:rPr>
                      <m:t>·</m:t>
                    </m:r>
                    <m:r>
                      <m:rPr>
                        <m:sty m:val="p"/>
                      </m:rPr>
                      <a:rPr lang="en-US" altLang="zh-CN" sz="2800" i="1" dirty="0" smtClean="0">
                        <a:solidFill>
                          <a:schemeClr val="hlink"/>
                        </a:solidFill>
                        <a:latin typeface="Cambria Math" panose="02040503050406030204" pitchFamily="18" charset="0"/>
                      </a:rPr>
                      <m:t>sin</m:t>
                    </m:r>
                    <m:r>
                      <a:rPr lang="en-US" altLang="zh-CN" sz="2800" i="1" baseline="30000" dirty="0" smtClean="0">
                        <a:solidFill>
                          <a:schemeClr val="hlink"/>
                        </a:solidFill>
                        <a:latin typeface="Cambria Math" panose="02040503050406030204" pitchFamily="18" charset="0"/>
                      </a:rPr>
                      <m:t>4</m:t>
                    </m:r>
                    <m:r>
                      <a:rPr lang="en-US" altLang="zh-CN" sz="2800" i="1" dirty="0" smtClean="0">
                        <a:solidFill>
                          <a:schemeClr val="hlink"/>
                        </a:solidFill>
                        <a:latin typeface="Cambria Math" panose="02040503050406030204" pitchFamily="18" charset="0"/>
                      </a:rPr>
                      <m:t>(</m:t>
                    </m:r>
                    <m:r>
                      <a:rPr lang="en-US" altLang="zh-CN" sz="2800" i="1" dirty="0" smtClean="0">
                        <a:solidFill>
                          <a:schemeClr val="hlink"/>
                        </a:solidFill>
                        <a:latin typeface="Cambria Math" panose="02040503050406030204" pitchFamily="18" charset="0"/>
                      </a:rPr>
                      <m:t>𝜃</m:t>
                    </m:r>
                    <m:r>
                      <a:rPr lang="en-US" altLang="zh-CN" sz="2800" i="1" dirty="0" smtClean="0">
                        <a:solidFill>
                          <a:schemeClr val="hlink"/>
                        </a:solidFill>
                        <a:latin typeface="Cambria Math" panose="02040503050406030204" pitchFamily="18" charset="0"/>
                      </a:rPr>
                      <m:t>/2) </m:t>
                    </m:r>
                  </m:oMath>
                </a14:m>
                <a:r>
                  <a:rPr lang="en-US" altLang="zh-CN" sz="2800" dirty="0" smtClean="0">
                    <a:solidFill>
                      <a:schemeClr val="hlink"/>
                    </a:solidFill>
                    <a:latin typeface="+mn-ea"/>
                  </a:rPr>
                  <a:t>=</a:t>
                </a:r>
                <a:r>
                  <a:rPr lang="zh-CN" altLang="en-US" sz="2800" dirty="0" smtClean="0">
                    <a:solidFill>
                      <a:schemeClr val="hlink"/>
                    </a:solidFill>
                    <a:latin typeface="+mn-ea"/>
                  </a:rPr>
                  <a:t>常数</a:t>
                </a:r>
                <a:r>
                  <a:rPr lang="zh-CN" altLang="en-US" sz="2800" dirty="0" smtClean="0">
                    <a:latin typeface="+mn-ea"/>
                  </a:rPr>
                  <a:t>；</a:t>
                </a:r>
                <a:endParaRPr lang="en-US" altLang="zh-CN" sz="2800" dirty="0" smtClean="0">
                  <a:latin typeface="+mn-ea"/>
                </a:endParaRPr>
              </a:p>
              <a:p>
                <a:pPr>
                  <a:lnSpc>
                    <a:spcPct val="110000"/>
                  </a:lnSpc>
                </a:pPr>
                <a:r>
                  <a:rPr lang="en-US" altLang="zh-CN" sz="2800" dirty="0" smtClean="0">
                    <a:solidFill>
                      <a:schemeClr val="folHlink"/>
                    </a:solidFill>
                    <a:latin typeface="+mn-ea"/>
                  </a:rPr>
                  <a:t>B.</a:t>
                </a:r>
                <a:r>
                  <a:rPr lang="en-US" altLang="zh-CN" sz="2800" dirty="0" smtClean="0">
                    <a:latin typeface="+mn-ea"/>
                  </a:rPr>
                  <a:t> </a:t>
                </a:r>
                <a:r>
                  <a:rPr lang="zh-CN" altLang="en-US" sz="2800" dirty="0" smtClean="0">
                    <a:latin typeface="+mn-ea"/>
                  </a:rPr>
                  <a:t>用同一</a:t>
                </a:r>
                <a14:m>
                  <m:oMath xmlns:m="http://schemas.openxmlformats.org/officeDocument/2006/math">
                    <m:r>
                      <a:rPr lang="en-US" altLang="zh-CN" sz="2800" i="1" dirty="0" smtClean="0">
                        <a:latin typeface="Cambria Math" panose="02040503050406030204" pitchFamily="18" charset="0"/>
                      </a:rPr>
                      <m:t>𝛼</m:t>
                    </m:r>
                  </m:oMath>
                </a14:m>
                <a:r>
                  <a:rPr lang="zh-CN" altLang="en-US" sz="2800" dirty="0" smtClean="0">
                    <a:latin typeface="+mn-ea"/>
                  </a:rPr>
                  <a:t>粒子源和同一种材料的散射体，在同一散射角，</a:t>
                </a:r>
                <a14:m>
                  <m:oMath xmlns:m="http://schemas.openxmlformats.org/officeDocument/2006/math">
                    <m:r>
                      <a:rPr lang="en-US" altLang="zh-CN" sz="2800" i="1" dirty="0" smtClean="0">
                        <a:solidFill>
                          <a:schemeClr val="hlink"/>
                        </a:solidFill>
                        <a:latin typeface="Cambria Math" panose="02040503050406030204" pitchFamily="18" charset="0"/>
                      </a:rPr>
                      <m:t>𝑑𝑁</m:t>
                    </m:r>
                  </m:oMath>
                </a14:m>
                <a:r>
                  <a:rPr lang="zh-CN" altLang="en-US" sz="2800" dirty="0" smtClean="0">
                    <a:solidFill>
                      <a:schemeClr val="hlink"/>
                    </a:solidFill>
                    <a:latin typeface="+mn-ea"/>
                  </a:rPr>
                  <a:t>与散射体的厚度</a:t>
                </a:r>
                <a:r>
                  <a:rPr lang="en-US" altLang="zh-CN" sz="2800" dirty="0" smtClean="0">
                    <a:solidFill>
                      <a:schemeClr val="hlink"/>
                    </a:solidFill>
                    <a:latin typeface="+mn-ea"/>
                  </a:rPr>
                  <a:t>t</a:t>
                </a:r>
                <a:r>
                  <a:rPr lang="zh-CN" altLang="en-US" sz="2800" dirty="0" smtClean="0">
                    <a:solidFill>
                      <a:schemeClr val="hlink"/>
                    </a:solidFill>
                    <a:latin typeface="+mn-ea"/>
                  </a:rPr>
                  <a:t>成正比</a:t>
                </a:r>
                <a:r>
                  <a:rPr lang="zh-CN" altLang="en-US" sz="2800" dirty="0" smtClean="0">
                    <a:latin typeface="+mn-ea"/>
                  </a:rPr>
                  <a:t>；</a:t>
                </a:r>
                <a:endParaRPr lang="en-US" altLang="zh-CN" sz="2800" dirty="0" smtClean="0">
                  <a:latin typeface="+mn-ea"/>
                </a:endParaRPr>
              </a:p>
              <a:p>
                <a:pPr>
                  <a:lnSpc>
                    <a:spcPct val="110000"/>
                  </a:lnSpc>
                </a:pPr>
                <a:r>
                  <a:rPr lang="en-US" altLang="zh-CN" sz="2800" dirty="0" smtClean="0">
                    <a:solidFill>
                      <a:schemeClr val="folHlink"/>
                    </a:solidFill>
                    <a:latin typeface="+mn-ea"/>
                  </a:rPr>
                  <a:t>C.</a:t>
                </a:r>
                <a:r>
                  <a:rPr lang="en-US" altLang="zh-CN" sz="2800" dirty="0" smtClean="0">
                    <a:latin typeface="+mn-ea"/>
                  </a:rPr>
                  <a:t> </a:t>
                </a:r>
                <a:r>
                  <a:rPr lang="zh-CN" altLang="en-US" sz="2800" dirty="0" smtClean="0">
                    <a:latin typeface="+mn-ea"/>
                  </a:rPr>
                  <a:t>用同一散射物，在同一散射角，</a:t>
                </a:r>
                <a14:m>
                  <m:oMath xmlns:m="http://schemas.openxmlformats.org/officeDocument/2006/math">
                    <m:r>
                      <a:rPr lang="en-US" altLang="zh-CN" sz="2800" i="1" dirty="0" smtClean="0">
                        <a:latin typeface="Cambria Math" panose="02040503050406030204" pitchFamily="18" charset="0"/>
                      </a:rPr>
                      <m:t>𝑑𝑁</m:t>
                    </m:r>
                  </m:oMath>
                </a14:m>
                <a:r>
                  <a:rPr lang="zh-CN" altLang="en-US" sz="2800" dirty="0" smtClean="0">
                    <a:latin typeface="+mn-ea"/>
                  </a:rPr>
                  <a:t>与</a:t>
                </a:r>
                <a14:m>
                  <m:oMath xmlns:m="http://schemas.openxmlformats.org/officeDocument/2006/math">
                    <m:r>
                      <a:rPr lang="en-US" altLang="zh-CN" sz="2800" i="1" dirty="0" smtClean="0">
                        <a:latin typeface="Cambria Math" panose="02040503050406030204" pitchFamily="18" charset="0"/>
                      </a:rPr>
                      <m:t>𝐸</m:t>
                    </m:r>
                    <m:r>
                      <a:rPr lang="en-US" altLang="zh-CN" sz="2800" i="1" baseline="30000" dirty="0" smtClean="0">
                        <a:latin typeface="Cambria Math" panose="02040503050406030204" pitchFamily="18" charset="0"/>
                      </a:rPr>
                      <m:t>2</m:t>
                    </m:r>
                  </m:oMath>
                </a14:m>
                <a:r>
                  <a:rPr lang="zh-CN" altLang="en-US" sz="2800" dirty="0" smtClean="0">
                    <a:latin typeface="+mn-ea"/>
                  </a:rPr>
                  <a:t>成反比，即</a:t>
                </a:r>
                <a14:m>
                  <m:oMath xmlns:m="http://schemas.openxmlformats.org/officeDocument/2006/math">
                    <m:r>
                      <a:rPr lang="en-US" altLang="zh-CN" sz="2800" i="1" dirty="0" smtClean="0">
                        <a:solidFill>
                          <a:schemeClr val="hlink"/>
                        </a:solidFill>
                        <a:latin typeface="Cambria Math" panose="02040503050406030204" pitchFamily="18" charset="0"/>
                      </a:rPr>
                      <m:t>𝑑𝑁</m:t>
                    </m:r>
                    <m:r>
                      <a:rPr lang="en-US" altLang="zh-CN" sz="2800" i="1" dirty="0" smtClean="0">
                        <a:solidFill>
                          <a:schemeClr val="hlink"/>
                        </a:solidFill>
                        <a:latin typeface="Cambria Math" panose="02040503050406030204" pitchFamily="18" charset="0"/>
                      </a:rPr>
                      <m:t>·</m:t>
                    </m:r>
                    <m:r>
                      <a:rPr lang="en-US" altLang="zh-CN" sz="2800" i="1" dirty="0" smtClean="0">
                        <a:solidFill>
                          <a:schemeClr val="hlink"/>
                        </a:solidFill>
                        <a:latin typeface="Cambria Math" panose="02040503050406030204" pitchFamily="18" charset="0"/>
                      </a:rPr>
                      <m:t>𝐸</m:t>
                    </m:r>
                    <m:r>
                      <a:rPr lang="en-US" altLang="zh-CN" sz="2800" i="1" baseline="30000" dirty="0" smtClean="0">
                        <a:solidFill>
                          <a:schemeClr val="hlink"/>
                        </a:solidFill>
                        <a:latin typeface="Cambria Math" panose="02040503050406030204" pitchFamily="18" charset="0"/>
                      </a:rPr>
                      <m:t>2</m:t>
                    </m:r>
                  </m:oMath>
                </a14:m>
                <a:r>
                  <a:rPr lang="en-US" altLang="zh-CN" sz="2800" dirty="0" smtClean="0">
                    <a:solidFill>
                      <a:schemeClr val="hlink"/>
                    </a:solidFill>
                    <a:latin typeface="+mn-ea"/>
                  </a:rPr>
                  <a:t>=</a:t>
                </a:r>
                <a:r>
                  <a:rPr lang="zh-CN" altLang="en-US" sz="2800" dirty="0" smtClean="0">
                    <a:solidFill>
                      <a:schemeClr val="hlink"/>
                    </a:solidFill>
                    <a:latin typeface="+mn-ea"/>
                  </a:rPr>
                  <a:t>常数，或</a:t>
                </a:r>
                <a14:m>
                  <m:oMath xmlns:m="http://schemas.openxmlformats.org/officeDocument/2006/math">
                    <m:r>
                      <a:rPr lang="en-US" altLang="zh-CN" sz="2800" i="1" dirty="0" smtClean="0">
                        <a:solidFill>
                          <a:schemeClr val="hlink"/>
                        </a:solidFill>
                        <a:latin typeface="Cambria Math" panose="02040503050406030204" pitchFamily="18" charset="0"/>
                      </a:rPr>
                      <m:t>𝑑𝑁</m:t>
                    </m:r>
                    <m:r>
                      <a:rPr lang="en-US" altLang="zh-CN" sz="2800" i="1" dirty="0" smtClean="0">
                        <a:solidFill>
                          <a:schemeClr val="hlink"/>
                        </a:solidFill>
                        <a:latin typeface="Cambria Math" panose="02040503050406030204" pitchFamily="18" charset="0"/>
                      </a:rPr>
                      <m:t>·</m:t>
                    </m:r>
                    <m:r>
                      <a:rPr lang="en-US" altLang="zh-CN" sz="2800" i="1" dirty="0" smtClean="0">
                        <a:solidFill>
                          <a:schemeClr val="hlink"/>
                        </a:solidFill>
                        <a:latin typeface="Cambria Math" panose="02040503050406030204" pitchFamily="18" charset="0"/>
                      </a:rPr>
                      <m:t>𝑣</m:t>
                    </m:r>
                    <m:r>
                      <a:rPr lang="en-US" altLang="zh-CN" sz="2800" i="1" baseline="30000" dirty="0" smtClean="0">
                        <a:solidFill>
                          <a:schemeClr val="hlink"/>
                        </a:solidFill>
                        <a:latin typeface="Cambria Math" panose="02040503050406030204" pitchFamily="18" charset="0"/>
                      </a:rPr>
                      <m:t>4</m:t>
                    </m:r>
                  </m:oMath>
                </a14:m>
                <a:r>
                  <a:rPr lang="en-US" altLang="zh-CN" sz="2800" dirty="0" smtClean="0">
                    <a:solidFill>
                      <a:schemeClr val="hlink"/>
                    </a:solidFill>
                    <a:latin typeface="+mn-ea"/>
                  </a:rPr>
                  <a:t>=</a:t>
                </a:r>
                <a:r>
                  <a:rPr lang="zh-CN" altLang="en-US" sz="2800" dirty="0" smtClean="0">
                    <a:solidFill>
                      <a:schemeClr val="hlink"/>
                    </a:solidFill>
                    <a:latin typeface="+mn-ea"/>
                  </a:rPr>
                  <a:t>常数</a:t>
                </a:r>
                <a:r>
                  <a:rPr lang="zh-CN" altLang="en-US" sz="2800" dirty="0" smtClean="0">
                    <a:latin typeface="+mn-ea"/>
                  </a:rPr>
                  <a:t>；</a:t>
                </a:r>
              </a:p>
              <a:p>
                <a:pPr>
                  <a:lnSpc>
                    <a:spcPct val="110000"/>
                  </a:lnSpc>
                </a:pPr>
                <a:r>
                  <a:rPr lang="en-US" altLang="zh-CN" sz="2800" dirty="0" smtClean="0">
                    <a:solidFill>
                      <a:schemeClr val="folHlink"/>
                    </a:solidFill>
                    <a:latin typeface="+mn-ea"/>
                  </a:rPr>
                  <a:t>D.</a:t>
                </a:r>
                <a:r>
                  <a:rPr lang="en-US" altLang="zh-CN" sz="2800" dirty="0" smtClean="0">
                    <a:latin typeface="+mn-ea"/>
                  </a:rPr>
                  <a:t> </a:t>
                </a:r>
                <a:r>
                  <a:rPr lang="zh-CN" altLang="en-US" sz="2800" dirty="0" smtClean="0">
                    <a:latin typeface="+mn-ea"/>
                  </a:rPr>
                  <a:t>用同一</a:t>
                </a:r>
                <a14:m>
                  <m:oMath xmlns:m="http://schemas.openxmlformats.org/officeDocument/2006/math">
                    <m:r>
                      <a:rPr lang="en-US" altLang="zh-CN" sz="2800" i="1" dirty="0" smtClean="0">
                        <a:latin typeface="Cambria Math" panose="02040503050406030204" pitchFamily="18" charset="0"/>
                      </a:rPr>
                      <m:t>𝛼</m:t>
                    </m:r>
                  </m:oMath>
                </a14:m>
                <a:r>
                  <a:rPr lang="zh-CN" altLang="en-US" sz="2800" dirty="0" smtClean="0">
                    <a:latin typeface="+mn-ea"/>
                  </a:rPr>
                  <a:t>粒子源，在同一散射角，对同一</a:t>
                </a:r>
                <a14:m>
                  <m:oMath xmlns:m="http://schemas.openxmlformats.org/officeDocument/2006/math">
                    <m:r>
                      <a:rPr lang="en-US" altLang="zh-CN" sz="2800" i="1" dirty="0" smtClean="0">
                        <a:latin typeface="Cambria Math" panose="02040503050406030204" pitchFamily="18" charset="0"/>
                      </a:rPr>
                      <m:t>𝑛𝑡</m:t>
                    </m:r>
                  </m:oMath>
                </a14:m>
                <a:r>
                  <a:rPr lang="zh-CN" altLang="en-US" sz="2800" dirty="0" smtClean="0">
                    <a:latin typeface="+mn-ea"/>
                  </a:rPr>
                  <a:t>值，</a:t>
                </a:r>
                <a14:m>
                  <m:oMath xmlns:m="http://schemas.openxmlformats.org/officeDocument/2006/math">
                    <m:r>
                      <a:rPr lang="en-US" altLang="zh-CN" sz="2800" i="1" dirty="0" smtClean="0">
                        <a:solidFill>
                          <a:schemeClr val="hlink"/>
                        </a:solidFill>
                        <a:latin typeface="Cambria Math" panose="02040503050406030204" pitchFamily="18" charset="0"/>
                      </a:rPr>
                      <m:t>𝑑𝑁</m:t>
                    </m:r>
                  </m:oMath>
                </a14:m>
                <a:r>
                  <a:rPr lang="zh-CN" altLang="en-US" sz="2800" dirty="0" smtClean="0">
                    <a:solidFill>
                      <a:schemeClr val="hlink"/>
                    </a:solidFill>
                    <a:latin typeface="+mn-ea"/>
                  </a:rPr>
                  <a:t>与</a:t>
                </a:r>
                <a14:m>
                  <m:oMath xmlns:m="http://schemas.openxmlformats.org/officeDocument/2006/math">
                    <m:r>
                      <a:rPr lang="en-US" altLang="zh-CN" sz="2800" i="1" dirty="0" smtClean="0">
                        <a:solidFill>
                          <a:schemeClr val="hlink"/>
                        </a:solidFill>
                        <a:latin typeface="Cambria Math" panose="02040503050406030204" pitchFamily="18" charset="0"/>
                      </a:rPr>
                      <m:t>𝑍</m:t>
                    </m:r>
                    <m:r>
                      <a:rPr lang="en-US" altLang="zh-CN" sz="2800" i="1" baseline="30000" dirty="0" smtClean="0">
                        <a:solidFill>
                          <a:schemeClr val="hlink"/>
                        </a:solidFill>
                        <a:latin typeface="Cambria Math" panose="02040503050406030204" pitchFamily="18" charset="0"/>
                      </a:rPr>
                      <m:t>2</m:t>
                    </m:r>
                  </m:oMath>
                </a14:m>
                <a:r>
                  <a:rPr lang="zh-CN" altLang="en-US" sz="2800" dirty="0" smtClean="0">
                    <a:solidFill>
                      <a:schemeClr val="hlink"/>
                    </a:solidFill>
                    <a:latin typeface="+mn-ea"/>
                  </a:rPr>
                  <a:t>成正比</a:t>
                </a:r>
                <a:r>
                  <a:rPr lang="zh-CN" altLang="en-US" sz="2800" dirty="0" smtClean="0">
                    <a:latin typeface="+mn-ea"/>
                  </a:rPr>
                  <a:t>。</a:t>
                </a:r>
              </a:p>
            </p:txBody>
          </p:sp>
        </mc:Choice>
        <mc:Fallback xmlns="">
          <p:sp>
            <p:nvSpPr>
              <p:cNvPr id="7" name="Rectangle 3"/>
              <p:cNvSpPr>
                <a:spLocks noGrp="1" noRot="1" noChangeAspect="1" noMove="1" noResize="1" noEditPoints="1" noAdjustHandles="1" noChangeArrowheads="1" noChangeShapeType="1" noTextEdit="1"/>
              </p:cNvSpPr>
              <p:nvPr>
                <p:ph idx="1"/>
              </p:nvPr>
            </p:nvSpPr>
            <p:spPr>
              <a:xfrm>
                <a:off x="457200" y="1196752"/>
                <a:ext cx="8229600" cy="4896544"/>
              </a:xfrm>
              <a:blipFill rotWithShape="0">
                <a:blip r:embed="rId2"/>
                <a:stretch>
                  <a:fillRect r="-5852" b="-472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322177"/>
            <a:ext cx="6589199" cy="788666"/>
          </a:xfrm>
        </p:spPr>
        <p:txBody>
          <a:bodyPr>
            <a:normAutofit/>
          </a:bodyPr>
          <a:lstStyle/>
          <a:p>
            <a:r>
              <a:rPr lang="zh-CN" altLang="en-US" sz="2800" dirty="0"/>
              <a:t>双电子原子</a:t>
            </a:r>
            <a:r>
              <a:rPr lang="en-US" altLang="zh-CN" sz="2800" dirty="0" smtClean="0"/>
              <a:t>L-S</a:t>
            </a:r>
            <a:r>
              <a:rPr lang="zh-CN" altLang="en-US" sz="2800" dirty="0" smtClean="0"/>
              <a:t>耦合</a:t>
            </a:r>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114600"/>
                <a:ext cx="7704856" cy="5626767"/>
              </a:xfrm>
            </p:spPr>
            <p:txBody>
              <a:bodyPr/>
              <a:lstStyle/>
              <a:p>
                <a:pPr marL="457200" indent="-457200">
                  <a:buSzPct val="100000"/>
                  <a:buFont typeface="+mj-lt"/>
                  <a:buAutoNum type="arabicPeriod"/>
                </a:pPr>
                <a:r>
                  <a:rPr kumimoji="1" lang="zh-CN" altLang="en-US" sz="2400" dirty="0" smtClean="0">
                    <a:solidFill>
                      <a:srgbClr val="C00000"/>
                    </a:solidFill>
                    <a:latin typeface="+mn-ea"/>
                  </a:rPr>
                  <a:t>根据两个单电子的状态写出电子组态和角动量：</a:t>
                </a:r>
                <a:endParaRPr kumimoji="1" lang="en-US" altLang="zh-CN" sz="2400" dirty="0" smtClean="0">
                  <a:solidFill>
                    <a:srgbClr val="C00000"/>
                  </a:solidFill>
                  <a:latin typeface="+mn-ea"/>
                </a:endParaRPr>
              </a:p>
              <a:p>
                <a:pPr marL="400050" lvl="1" indent="0">
                  <a:buSzPct val="100000"/>
                  <a:buNone/>
                </a:pPr>
                <a:r>
                  <a:rPr kumimoji="1" lang="zh-CN" altLang="en-US" sz="2400" dirty="0" smtClean="0">
                    <a:solidFill>
                      <a:srgbClr val="0070C0"/>
                    </a:solidFill>
                    <a:latin typeface="+mn-ea"/>
                  </a:rPr>
                  <a:t>如</a:t>
                </a:r>
                <a:r>
                  <a:rPr kumimoji="1" lang="en-US" altLang="zh-CN" sz="2400" dirty="0" smtClean="0">
                    <a:solidFill>
                      <a:srgbClr val="0070C0"/>
                    </a:solidFill>
                    <a:latin typeface="+mn-ea"/>
                  </a:rPr>
                  <a:t>1s2p</a:t>
                </a:r>
                <a:r>
                  <a:rPr kumimoji="1" lang="zh-CN" altLang="en-US" sz="2400" dirty="0" smtClean="0">
                    <a:solidFill>
                      <a:srgbClr val="0070C0"/>
                    </a:solidFill>
                    <a:latin typeface="+mn-ea"/>
                  </a:rPr>
                  <a:t>或者</a:t>
                </a:r>
                <a:r>
                  <a:rPr kumimoji="1" lang="en-US" altLang="zh-CN" sz="2400" dirty="0" err="1" smtClean="0">
                    <a:solidFill>
                      <a:srgbClr val="0070C0"/>
                    </a:solidFill>
                    <a:latin typeface="+mn-ea"/>
                  </a:rPr>
                  <a:t>sp</a:t>
                </a:r>
                <a:r>
                  <a:rPr kumimoji="1" lang="zh-CN" altLang="en-US" sz="2400" dirty="0" smtClean="0">
                    <a:solidFill>
                      <a:srgbClr val="0070C0"/>
                    </a:solidFill>
                    <a:latin typeface="+mn-ea"/>
                  </a:rPr>
                  <a:t>组态，</a:t>
                </a:r>
                <a14:m>
                  <m:oMath xmlns:m="http://schemas.openxmlformats.org/officeDocument/2006/math">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=0,</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𝑠</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m:t>
                    </m:r>
                    <m:f>
                      <m:fPr>
                        <m:ctrlPr>
                          <a:rPr kumimoji="1" lang="en-US" altLang="zh-CN" sz="2400" i="1" smtClean="0">
                            <a:solidFill>
                              <a:srgbClr val="0070C0"/>
                            </a:solidFill>
                            <a:latin typeface="Cambria Math" panose="02040503050406030204" pitchFamily="18" charset="0"/>
                          </a:rPr>
                        </m:ctrlPr>
                      </m:fPr>
                      <m:num>
                        <m:r>
                          <a:rPr kumimoji="1" lang="en-US" altLang="zh-CN" sz="2400" b="0" i="1" smtClean="0">
                            <a:solidFill>
                              <a:srgbClr val="0070C0"/>
                            </a:solidFill>
                            <a:latin typeface="Cambria Math" panose="02040503050406030204" pitchFamily="18" charset="0"/>
                          </a:rPr>
                          <m:t>1</m:t>
                        </m:r>
                      </m:num>
                      <m:den>
                        <m:r>
                          <a:rPr kumimoji="1" lang="en-US" altLang="zh-CN" sz="2400" b="0" i="1" smtClean="0">
                            <a:solidFill>
                              <a:srgbClr val="0070C0"/>
                            </a:solidFill>
                            <a:latin typeface="Cambria Math" panose="02040503050406030204" pitchFamily="18" charset="0"/>
                          </a:rPr>
                          <m:t>2</m:t>
                        </m:r>
                      </m:den>
                    </m:f>
                  </m:oMath>
                </a14:m>
                <a:endParaRPr kumimoji="1" lang="en-US" altLang="zh-CN" sz="2400" dirty="0" smtClean="0">
                  <a:solidFill>
                    <a:srgbClr val="0070C0"/>
                  </a:solidFill>
                  <a:latin typeface="+mn-ea"/>
                </a:endParaRPr>
              </a:p>
              <a:p>
                <a:pPr marL="457200" indent="-457200">
                  <a:buSzPct val="100000"/>
                  <a:buFont typeface="+mj-lt"/>
                  <a:buAutoNum type="arabicPeriod"/>
                </a:pPr>
                <a:r>
                  <a:rPr kumimoji="1" lang="zh-CN" altLang="en-US" sz="2400" dirty="0" smtClean="0">
                    <a:solidFill>
                      <a:srgbClr val="C00000"/>
                    </a:solidFill>
                    <a:latin typeface="+mn-ea"/>
                  </a:rPr>
                  <a:t>根据角动量量子数耦合规则写出可能的总轨道角动量子数以及可能的总自旋角动量：</a:t>
                </a:r>
                <a:endParaRPr kumimoji="1" lang="en-US" altLang="zh-CN" sz="2400" dirty="0" smtClean="0">
                  <a:solidFill>
                    <a:srgbClr val="C00000"/>
                  </a:solidFill>
                  <a:latin typeface="+mn-ea"/>
                </a:endParaRPr>
              </a:p>
              <a:p>
                <a:pPr marL="400050" lvl="1" indent="0">
                  <a:buSzPct val="100000"/>
                  <a:buNone/>
                </a:pPr>
                <a:r>
                  <a:rPr kumimoji="1" lang="zh-CN" altLang="en-US" sz="2400" dirty="0" smtClean="0">
                    <a:solidFill>
                      <a:srgbClr val="0070C0"/>
                    </a:solidFill>
                    <a:latin typeface="+mn-ea"/>
                  </a:rPr>
                  <a:t>电子自旋都是</a:t>
                </a:r>
                <a:r>
                  <a:rPr kumimoji="1" lang="en-US" altLang="zh-CN" sz="2400" dirty="0" smtClean="0">
                    <a:solidFill>
                      <a:srgbClr val="0070C0"/>
                    </a:solidFill>
                    <a:latin typeface="+mn-ea"/>
                  </a:rPr>
                  <a:t>1/2</a:t>
                </a:r>
                <a:r>
                  <a:rPr kumimoji="1" lang="zh-CN" altLang="en-US" sz="2400" dirty="0" smtClean="0">
                    <a:solidFill>
                      <a:srgbClr val="0070C0"/>
                    </a:solidFill>
                    <a:latin typeface="+mn-ea"/>
                  </a:rPr>
                  <a:t>，</a:t>
                </a:r>
                <a14:m>
                  <m:oMath xmlns:m="http://schemas.openxmlformats.org/officeDocument/2006/math">
                    <m:r>
                      <a:rPr kumimoji="1" lang="en-US" altLang="zh-CN" sz="2400" b="0" i="1" dirty="0" smtClean="0">
                        <a:solidFill>
                          <a:srgbClr val="0070C0"/>
                        </a:solidFill>
                        <a:latin typeface="Cambria Math" panose="02040503050406030204" pitchFamily="18" charset="0"/>
                      </a:rPr>
                      <m:t>𝑆</m:t>
                    </m:r>
                    <m:r>
                      <a:rPr kumimoji="1" lang="en-US" altLang="zh-CN" sz="2400" b="0" i="1" dirty="0" smtClean="0">
                        <a:solidFill>
                          <a:srgbClr val="0070C0"/>
                        </a:solidFill>
                        <a:latin typeface="Cambria Math" panose="02040503050406030204" pitchFamily="18" charset="0"/>
                      </a:rPr>
                      <m:t>=</m:t>
                    </m:r>
                    <m:d>
                      <m:dPr>
                        <m:begChr m:val="|"/>
                        <m:endChr m:val="|"/>
                        <m:ctrlPr>
                          <a:rPr kumimoji="1" lang="en-US" altLang="zh-CN" sz="2400" i="1" dirty="0" smtClean="0">
                            <a:solidFill>
                              <a:srgbClr val="0070C0"/>
                            </a:solidFill>
                            <a:latin typeface="Cambria Math" panose="02040503050406030204" pitchFamily="18" charset="0"/>
                          </a:rPr>
                        </m:ctrlPr>
                      </m:dPr>
                      <m:e>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e>
                    </m:d>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1</m:t>
                        </m:r>
                      </m:sub>
                    </m:sSub>
                    <m:r>
                      <a:rPr kumimoji="1" lang="en-US" altLang="zh-CN" sz="2400" b="0" i="1" dirty="0" smtClean="0">
                        <a:solidFill>
                          <a:srgbClr val="0070C0"/>
                        </a:solidFill>
                        <a:latin typeface="Cambria Math" panose="02040503050406030204" pitchFamily="18" charset="0"/>
                      </a:rPr>
                      <m:t>+</m:t>
                    </m:r>
                    <m:sSub>
                      <m:sSubPr>
                        <m:ctrlPr>
                          <a:rPr kumimoji="1" lang="en-US" altLang="zh-CN" sz="2400" i="1" dirty="0" smtClean="0">
                            <a:solidFill>
                              <a:srgbClr val="0070C0"/>
                            </a:solidFill>
                            <a:latin typeface="Cambria Math" panose="02040503050406030204" pitchFamily="18" charset="0"/>
                          </a:rPr>
                        </m:ctrlPr>
                      </m:sSubPr>
                      <m:e>
                        <m:r>
                          <a:rPr kumimoji="1" lang="en-US" altLang="zh-CN" sz="2400" b="0" i="1" dirty="0" smtClean="0">
                            <a:solidFill>
                              <a:srgbClr val="0070C0"/>
                            </a:solidFill>
                            <a:latin typeface="Cambria Math" panose="02040503050406030204" pitchFamily="18" charset="0"/>
                          </a:rPr>
                          <m:t>𝑠</m:t>
                        </m:r>
                      </m:e>
                      <m:sub>
                        <m:r>
                          <a:rPr kumimoji="1" lang="en-US" altLang="zh-CN" sz="2400" b="0" i="1" dirty="0" smtClean="0">
                            <a:solidFill>
                              <a:srgbClr val="0070C0"/>
                            </a:solidFill>
                            <a:latin typeface="Cambria Math" panose="02040503050406030204" pitchFamily="18" charset="0"/>
                          </a:rPr>
                          <m:t>2</m:t>
                        </m:r>
                      </m:sub>
                    </m:sSub>
                    <m:r>
                      <a:rPr kumimoji="1" lang="en-US" altLang="zh-CN" sz="2400" b="0" i="1" dirty="0" smtClean="0">
                        <a:solidFill>
                          <a:srgbClr val="0070C0"/>
                        </a:solidFill>
                        <a:latin typeface="Cambria Math" panose="02040503050406030204" pitchFamily="18" charset="0"/>
                      </a:rPr>
                      <m:t>=0,1</m:t>
                    </m:r>
                  </m:oMath>
                </a14:m>
                <a:endParaRPr kumimoji="1" lang="en-US" altLang="zh-CN" sz="2400" dirty="0" smtClean="0">
                  <a:solidFill>
                    <a:srgbClr val="0070C0"/>
                  </a:solidFill>
                  <a:latin typeface="+mn-ea"/>
                </a:endParaRPr>
              </a:p>
              <a:p>
                <a:pPr marL="400050" lvl="1" indent="0">
                  <a:buSzPct val="100000"/>
                  <a:buNone/>
                </a:pPr>
                <a:r>
                  <a:rPr kumimoji="1" lang="zh-CN" altLang="en-US" sz="2400" dirty="0" smtClean="0">
                    <a:solidFill>
                      <a:srgbClr val="0070C0"/>
                    </a:solidFill>
                    <a:latin typeface="+mn-ea"/>
                  </a:rPr>
                  <a:t>轨道则为</a:t>
                </a:r>
                <a14:m>
                  <m:oMath xmlns:m="http://schemas.openxmlformats.org/officeDocument/2006/math">
                    <m:r>
                      <a:rPr kumimoji="1" lang="en-US" altLang="zh-CN" sz="2400" b="0" i="1" smtClean="0">
                        <a:solidFill>
                          <a:srgbClr val="0070C0"/>
                        </a:solidFill>
                        <a:latin typeface="Cambria Math" panose="02040503050406030204" pitchFamily="18" charset="0"/>
                      </a:rPr>
                      <m:t>𝐿</m:t>
                    </m:r>
                    <m:r>
                      <a:rPr kumimoji="1" lang="en-US" altLang="zh-CN" sz="2400" b="0" i="1" smtClean="0">
                        <a:solidFill>
                          <a:srgbClr val="0070C0"/>
                        </a:solidFill>
                        <a:latin typeface="Cambria Math" panose="02040503050406030204" pitchFamily="18" charset="0"/>
                      </a:rPr>
                      <m:t>=</m:t>
                    </m:r>
                    <m:d>
                      <m:dPr>
                        <m:begChr m:val="|"/>
                        <m:endChr m:val="|"/>
                        <m:ctrlPr>
                          <a:rPr kumimoji="1" lang="en-US" altLang="zh-CN" sz="2400" i="1" smtClean="0">
                            <a:solidFill>
                              <a:srgbClr val="0070C0"/>
                            </a:solidFill>
                            <a:latin typeface="Cambria Math" panose="02040503050406030204" pitchFamily="18" charset="0"/>
                          </a:rPr>
                        </m:ctrlPr>
                      </m:dPr>
                      <m:e>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e>
                    </m:d>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en-US" altLang="zh-CN" sz="2400" b="0" i="1" smtClean="0">
                        <a:solidFill>
                          <a:srgbClr val="0070C0"/>
                        </a:solidFill>
                        <a:latin typeface="Cambria Math" panose="02040503050406030204" pitchFamily="18" charset="0"/>
                      </a:rPr>
                      <m:t>=1</m:t>
                    </m:r>
                  </m:oMath>
                </a14:m>
                <a:endParaRPr kumimoji="1" lang="en-US" altLang="zh-CN" sz="2400" dirty="0" smtClean="0">
                  <a:solidFill>
                    <a:srgbClr val="0070C0"/>
                  </a:solidFill>
                  <a:latin typeface="+mn-ea"/>
                </a:endParaRPr>
              </a:p>
              <a:p>
                <a:pPr marL="457200" indent="-457200">
                  <a:buSzPct val="100000"/>
                  <a:buFont typeface="+mj-lt"/>
                  <a:buAutoNum type="arabicPeriod"/>
                </a:pPr>
                <a:r>
                  <a:rPr kumimoji="1" lang="zh-CN" altLang="en-US" sz="2400" dirty="0">
                    <a:solidFill>
                      <a:srgbClr val="C00000"/>
                    </a:solidFill>
                    <a:latin typeface="+mn-ea"/>
                  </a:rPr>
                  <a:t>根据角动量量子数耦合规则写出可能的</a:t>
                </a:r>
                <a:r>
                  <a:rPr kumimoji="1" lang="zh-CN" altLang="en-US" sz="2400" dirty="0" smtClean="0">
                    <a:solidFill>
                      <a:srgbClr val="C00000"/>
                    </a:solidFill>
                    <a:latin typeface="+mn-ea"/>
                  </a:rPr>
                  <a:t>总角动量</a:t>
                </a:r>
                <a:r>
                  <a:rPr kumimoji="1" lang="zh-CN" altLang="en-US" sz="2400" dirty="0">
                    <a:solidFill>
                      <a:srgbClr val="C00000"/>
                    </a:solidFill>
                    <a:latin typeface="+mn-ea"/>
                  </a:rPr>
                  <a:t>子</a:t>
                </a:r>
                <a:r>
                  <a:rPr kumimoji="1" lang="zh-CN" altLang="en-US" sz="2400" dirty="0" smtClean="0">
                    <a:solidFill>
                      <a:srgbClr val="C00000"/>
                    </a:solidFill>
                    <a:latin typeface="+mn-ea"/>
                  </a:rPr>
                  <a:t>数</a:t>
                </a:r>
                <a:endParaRPr kumimoji="1" lang="en-US" altLang="zh-CN" sz="2400" dirty="0" smtClean="0">
                  <a:solidFill>
                    <a:srgbClr val="C00000"/>
                  </a:solidFill>
                  <a:latin typeface="+mn-ea"/>
                </a:endParaRPr>
              </a:p>
              <a:p>
                <a:pPr marL="400050" lvl="1" indent="0">
                  <a:buSzPct val="100000"/>
                  <a:buNone/>
                </a:pPr>
                <a:r>
                  <a:rPr lang="zh-CN" altLang="en-US" sz="2400" dirty="0" smtClean="0">
                    <a:solidFill>
                      <a:srgbClr val="0070C0"/>
                    </a:solidFill>
                    <a:latin typeface="+mn-ea"/>
                  </a:rPr>
                  <a:t>对</a:t>
                </a:r>
                <a14:m>
                  <m:oMath xmlns:m="http://schemas.openxmlformats.org/officeDocument/2006/math">
                    <m:r>
                      <a:rPr lang="en-US" altLang="zh-CN" sz="2400" b="0" i="1" smtClean="0">
                        <a:solidFill>
                          <a:srgbClr val="0070C0"/>
                        </a:solidFill>
                        <a:latin typeface="Cambria Math" panose="02040503050406030204" pitchFamily="18" charset="0"/>
                      </a:rPr>
                      <m:t>𝑆</m:t>
                    </m:r>
                    <m:r>
                      <a:rPr lang="en-US" altLang="zh-CN" sz="2400" b="0" i="1" smtClean="0">
                        <a:solidFill>
                          <a:srgbClr val="0070C0"/>
                        </a:solidFill>
                        <a:latin typeface="Cambria Math" panose="02040503050406030204" pitchFamily="18" charset="0"/>
                      </a:rPr>
                      <m:t>=0, </m:t>
                    </m:r>
                    <m:r>
                      <a:rPr lang="en-US" altLang="zh-CN" sz="2400" b="0" i="1" smtClean="0">
                        <a:solidFill>
                          <a:srgbClr val="0070C0"/>
                        </a:solidFill>
                        <a:latin typeface="Cambria Math" panose="02040503050406030204" pitchFamily="18" charset="0"/>
                      </a:rPr>
                      <m:t>𝐿</m:t>
                    </m:r>
                    <m:r>
                      <a:rPr lang="en-US" altLang="zh-CN" sz="2400" b="0" i="1" smtClean="0">
                        <a:solidFill>
                          <a:srgbClr val="0070C0"/>
                        </a:solidFill>
                        <a:latin typeface="Cambria Math" panose="02040503050406030204" pitchFamily="18" charset="0"/>
                      </a:rPr>
                      <m:t>=1,</m:t>
                    </m:r>
                  </m:oMath>
                </a14:m>
                <a:r>
                  <a:rPr lang="en-US" altLang="zh-CN" sz="2400" dirty="0" smtClean="0">
                    <a:solidFill>
                      <a:srgbClr val="0070C0"/>
                    </a:solidFill>
                    <a:latin typeface="+mn-ea"/>
                  </a:rPr>
                  <a:t> </a:t>
                </a:r>
                <a14:m>
                  <m:oMath xmlns:m="http://schemas.openxmlformats.org/officeDocument/2006/math">
                    <m:r>
                      <a:rPr lang="en-US" altLang="zh-CN" sz="2400" b="0" i="1" dirty="0" smtClean="0">
                        <a:solidFill>
                          <a:srgbClr val="0070C0"/>
                        </a:solidFill>
                        <a:latin typeface="Cambria Math" panose="02040503050406030204" pitchFamily="18" charset="0"/>
                      </a:rPr>
                      <m:t>𝐽</m:t>
                    </m:r>
                    <m:r>
                      <a:rPr lang="en-US" altLang="zh-CN" sz="2400" b="0" i="1" dirty="0" smtClean="0">
                        <a:solidFill>
                          <a:srgbClr val="0070C0"/>
                        </a:solidFill>
                        <a:latin typeface="Cambria Math" panose="02040503050406030204" pitchFamily="18" charset="0"/>
                      </a:rPr>
                      <m:t>=</m:t>
                    </m:r>
                    <m:d>
                      <m:dPr>
                        <m:begChr m:val="|"/>
                        <m:endChr m:val="|"/>
                        <m:ctrlPr>
                          <a:rPr lang="en-US" altLang="zh-CN" sz="2400" b="0" i="1" dirty="0" smtClean="0">
                            <a:solidFill>
                              <a:srgbClr val="0070C0"/>
                            </a:solidFill>
                            <a:latin typeface="Cambria Math" panose="02040503050406030204" pitchFamily="18" charset="0"/>
                          </a:rPr>
                        </m:ctrlPr>
                      </m:dPr>
                      <m:e>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e>
                    </m:d>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𝐿</m:t>
                    </m:r>
                    <m:r>
                      <a:rPr lang="en-US" altLang="zh-CN" sz="2400" b="0" i="1" dirty="0" smtClean="0">
                        <a:solidFill>
                          <a:srgbClr val="0070C0"/>
                        </a:solidFill>
                        <a:latin typeface="Cambria Math" panose="02040503050406030204" pitchFamily="18" charset="0"/>
                      </a:rPr>
                      <m:t>+</m:t>
                    </m:r>
                    <m:r>
                      <a:rPr lang="en-US" altLang="zh-CN" sz="2400" b="0" i="1" dirty="0" smtClean="0">
                        <a:solidFill>
                          <a:srgbClr val="0070C0"/>
                        </a:solidFill>
                        <a:latin typeface="Cambria Math" panose="02040503050406030204" pitchFamily="18" charset="0"/>
                      </a:rPr>
                      <m:t>𝑆</m:t>
                    </m:r>
                    <m:r>
                      <a:rPr lang="en-US" altLang="zh-CN" sz="2400" b="0" i="1" dirty="0" smtClean="0">
                        <a:solidFill>
                          <a:srgbClr val="0070C0"/>
                        </a:solidFill>
                        <a:latin typeface="Cambria Math" panose="02040503050406030204" pitchFamily="18" charset="0"/>
                      </a:rPr>
                      <m:t>=1</m:t>
                    </m:r>
                  </m:oMath>
                </a14:m>
                <a:endParaRPr lang="en-US" altLang="zh-CN" sz="2400" dirty="0" smtClean="0">
                  <a:solidFill>
                    <a:srgbClr val="C00000"/>
                  </a:solidFill>
                </a:endParaRPr>
              </a:p>
              <a:p>
                <a:pPr marL="400050" lvl="1" indent="0">
                  <a:buSzPct val="100000"/>
                  <a:buNone/>
                </a:pPr>
                <a:r>
                  <a:rPr lang="zh-CN" altLang="en-US" sz="2400" dirty="0">
                    <a:solidFill>
                      <a:srgbClr val="0070C0"/>
                    </a:solidFill>
                    <a:latin typeface="+mn-ea"/>
                  </a:rPr>
                  <a:t>对</a:t>
                </a:r>
                <a14:m>
                  <m:oMath xmlns:m="http://schemas.openxmlformats.org/officeDocument/2006/math">
                    <m:r>
                      <a:rPr lang="en-US" altLang="zh-CN" sz="2400" i="1">
                        <a:solidFill>
                          <a:srgbClr val="0070C0"/>
                        </a:solidFill>
                        <a:latin typeface="Cambria Math" panose="02040503050406030204" pitchFamily="18" charset="0"/>
                      </a:rPr>
                      <m:t>𝑆</m:t>
                    </m:r>
                    <m:r>
                      <a:rPr lang="en-US" altLang="zh-CN" sz="2400" i="1">
                        <a:solidFill>
                          <a:srgbClr val="0070C0"/>
                        </a:solidFill>
                        <a:latin typeface="Cambria Math" panose="02040503050406030204" pitchFamily="18" charset="0"/>
                      </a:rPr>
                      <m:t>=1, </m:t>
                    </m:r>
                    <m:r>
                      <a:rPr lang="en-US" altLang="zh-CN" sz="2400" i="1">
                        <a:solidFill>
                          <a:srgbClr val="0070C0"/>
                        </a:solidFill>
                        <a:latin typeface="Cambria Math" panose="02040503050406030204" pitchFamily="18" charset="0"/>
                      </a:rPr>
                      <m:t>𝐿</m:t>
                    </m:r>
                    <m:r>
                      <a:rPr lang="en-US" altLang="zh-CN" sz="2400" i="1">
                        <a:solidFill>
                          <a:srgbClr val="0070C0"/>
                        </a:solidFill>
                        <a:latin typeface="Cambria Math" panose="02040503050406030204" pitchFamily="18" charset="0"/>
                      </a:rPr>
                      <m:t>=1,</m:t>
                    </m:r>
                  </m:oMath>
                </a14:m>
                <a:r>
                  <a:rPr lang="en-US" altLang="zh-CN" sz="2400" dirty="0">
                    <a:solidFill>
                      <a:srgbClr val="0070C0"/>
                    </a:solidFill>
                    <a:latin typeface="+mn-ea"/>
                  </a:rPr>
                  <a:t> </a:t>
                </a:r>
                <a14:m>
                  <m:oMath xmlns:m="http://schemas.openxmlformats.org/officeDocument/2006/math">
                    <m:r>
                      <a:rPr lang="en-US" altLang="zh-CN" sz="2400" i="1" dirty="0">
                        <a:solidFill>
                          <a:srgbClr val="0070C0"/>
                        </a:solidFill>
                        <a:latin typeface="Cambria Math" panose="02040503050406030204" pitchFamily="18" charset="0"/>
                      </a:rPr>
                      <m:t>𝐽</m:t>
                    </m:r>
                    <m:r>
                      <a:rPr lang="en-US" altLang="zh-CN" sz="2400" i="1" dirty="0">
                        <a:solidFill>
                          <a:srgbClr val="0070C0"/>
                        </a:solidFill>
                        <a:latin typeface="Cambria Math" panose="02040503050406030204" pitchFamily="18" charset="0"/>
                      </a:rPr>
                      <m:t>=</m:t>
                    </m:r>
                    <m:d>
                      <m:dPr>
                        <m:begChr m:val="|"/>
                        <m:endChr m:val="|"/>
                        <m:ctrlPr>
                          <a:rPr lang="en-US" altLang="zh-CN" sz="2400" i="1" dirty="0">
                            <a:solidFill>
                              <a:srgbClr val="0070C0"/>
                            </a:solidFill>
                            <a:latin typeface="Cambria Math" panose="02040503050406030204" pitchFamily="18" charset="0"/>
                          </a:rPr>
                        </m:ctrlPr>
                      </m:dPr>
                      <m:e>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e>
                    </m:d>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𝐿</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𝑆</m:t>
                    </m:r>
                    <m:r>
                      <a:rPr lang="en-US" altLang="zh-CN" sz="2400" i="1" dirty="0">
                        <a:solidFill>
                          <a:srgbClr val="0070C0"/>
                        </a:solidFill>
                        <a:latin typeface="Cambria Math" panose="02040503050406030204" pitchFamily="18" charset="0"/>
                      </a:rPr>
                      <m:t>=0,1,2</m:t>
                    </m:r>
                  </m:oMath>
                </a14:m>
                <a:endParaRPr lang="en-US" altLang="zh-CN" sz="2400" dirty="0" smtClean="0">
                  <a:solidFill>
                    <a:srgbClr val="C00000"/>
                  </a:solidFill>
                </a:endParaRPr>
              </a:p>
              <a:p>
                <a:pPr marL="457200" indent="-457200">
                  <a:buSzPct val="100000"/>
                  <a:buFont typeface="+mj-lt"/>
                  <a:buAutoNum type="arabicPeriod"/>
                </a:pPr>
                <a:r>
                  <a:rPr lang="zh-CN" altLang="en-US" sz="2400" dirty="0" smtClean="0">
                    <a:solidFill>
                      <a:srgbClr val="C00000"/>
                    </a:solidFill>
                  </a:rPr>
                  <a:t>按照原子符号的写法写出可能的原子态</a:t>
                </a:r>
                <a:endParaRPr lang="en-US" altLang="zh-CN" sz="2400" dirty="0" smtClean="0">
                  <a:solidFill>
                    <a:srgbClr val="C00000"/>
                  </a:solidFill>
                </a:endParaRPr>
              </a:p>
              <a:p>
                <a:pPr marL="400050" lvl="1" indent="0">
                  <a:buSzPct val="100000"/>
                  <a:buNone/>
                </a:pPr>
                <a14:m>
                  <m:oMath xmlns:m="http://schemas.openxmlformats.org/officeDocument/2006/math">
                    <m:sSub>
                      <m:sSubPr>
                        <m:ctrlPr>
                          <a:rPr lang="en-US" altLang="zh-CN" sz="2400" b="0" i="1" smtClean="0">
                            <a:solidFill>
                              <a:srgbClr val="0070C0"/>
                            </a:solidFill>
                            <a:latin typeface="Cambria Math" panose="02040503050406030204" pitchFamily="18" charset="0"/>
                          </a:rPr>
                        </m:ctrlPr>
                      </m:sSubPr>
                      <m:e>
                        <m:sPre>
                          <m:sPrePr>
                            <m:ctrlPr>
                              <a:rPr lang="en-US" altLang="zh-CN" sz="2400" b="0" i="1" smtClean="0">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1</m:t>
                            </m:r>
                          </m:sup>
                          <m:e>
                            <m:r>
                              <a:rPr lang="en-US" altLang="zh-CN" sz="2400" i="1" smtClean="0">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0</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smtClean="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b="0" i="1" smtClean="0">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b="0" i="1" smtClean="0">
                            <a:solidFill>
                              <a:srgbClr val="0070C0"/>
                            </a:solidFill>
                            <a:latin typeface="Cambria Math" panose="02040503050406030204" pitchFamily="18" charset="0"/>
                          </a:rPr>
                          <m:t>2</m:t>
                        </m:r>
                      </m:sub>
                    </m:sSub>
                  </m:oMath>
                </a14:m>
                <a:endParaRPr lang="zh-CN" altLang="en-US" sz="2400" dirty="0">
                  <a:solidFill>
                    <a:srgbClr val="0070C0"/>
                  </a:solidFill>
                </a:endParaRPr>
              </a:p>
              <a:p>
                <a:pPr marL="400050" lvl="1" indent="0">
                  <a:buSzPct val="100000"/>
                  <a:buNone/>
                </a:pPr>
                <a:endParaRPr lang="zh-CN" altLang="en-US" sz="2400"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114600"/>
                <a:ext cx="7704856" cy="5626767"/>
              </a:xfrm>
              <a:blipFill rotWithShape="0">
                <a:blip r:embed="rId2"/>
                <a:stretch>
                  <a:fillRect l="-1899" t="-867" r="-554"/>
                </a:stretch>
              </a:blipFill>
            </p:spPr>
            <p:txBody>
              <a:bodyPr/>
              <a:lstStyle/>
              <a:p>
                <a:r>
                  <a:rPr lang="zh-CN" altLang="en-US">
                    <a:noFill/>
                  </a:rPr>
                  <a:t> </a:t>
                </a:r>
              </a:p>
            </p:txBody>
          </p:sp>
        </mc:Fallback>
      </mc:AlternateContent>
      <p:sp>
        <p:nvSpPr>
          <p:cNvPr id="4" name="Oval 5"/>
          <p:cNvSpPr>
            <a:spLocks noChangeArrowheads="1"/>
          </p:cNvSpPr>
          <p:nvPr/>
        </p:nvSpPr>
        <p:spPr bwMode="auto">
          <a:xfrm rot="21494913">
            <a:off x="2712490" y="3119211"/>
            <a:ext cx="2074750" cy="1608137"/>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WordArt 6"/>
          <p:cNvSpPr>
            <a:spLocks noChangeArrowheads="1" noChangeShapeType="1" noTextEdit="1"/>
          </p:cNvSpPr>
          <p:nvPr/>
        </p:nvSpPr>
        <p:spPr bwMode="auto">
          <a:xfrm rot="21594551">
            <a:off x="3060802" y="3286101"/>
            <a:ext cx="1410084" cy="122396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kern="10" dirty="0" smtClean="0">
                <a:ln w="9525">
                  <a:solidFill>
                    <a:srgbClr val="FF0000"/>
                  </a:solidFill>
                  <a:round/>
                  <a:headEnd/>
                  <a:tailEnd/>
                </a:ln>
                <a:solidFill>
                  <a:srgbClr val="FF0000"/>
                </a:solidFill>
                <a:latin typeface="隶书" panose="02010509060101010101" pitchFamily="49" charset="-122"/>
                <a:ea typeface="隶书" panose="02010509060101010101" pitchFamily="49" charset="-122"/>
              </a:rPr>
              <a:t>非同科电子</a:t>
            </a:r>
            <a:endParaRPr lang="zh-CN" altLang="en-US" sz="3600" kern="10" dirty="0">
              <a:ln w="9525">
                <a:solidFill>
                  <a:srgbClr val="FF0000"/>
                </a:solidFill>
                <a:round/>
                <a:headEnd/>
                <a:tailEnd/>
              </a:ln>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64109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偶数</a:t>
            </a:r>
            <a:r>
              <a:rPr lang="zh-CN" altLang="en-US" sz="2800" dirty="0" smtClean="0"/>
              <a:t>法则</a:t>
            </a:r>
            <a:r>
              <a:rPr lang="en-US" altLang="zh-CN" sz="2800" dirty="0" smtClean="0"/>
              <a:t>——</a:t>
            </a:r>
            <a:r>
              <a:rPr lang="zh-CN" altLang="en-US" sz="2800" dirty="0" smtClean="0"/>
              <a:t>两个电子的同科组态</a:t>
            </a:r>
            <a:endParaRPr lang="zh-CN" altLang="en-US" sz="2800" dirty="0"/>
          </a:p>
        </p:txBody>
      </p:sp>
      <p:sp>
        <p:nvSpPr>
          <p:cNvPr id="3" name="内容占位符 2"/>
          <p:cNvSpPr>
            <a:spLocks noGrp="1"/>
          </p:cNvSpPr>
          <p:nvPr>
            <p:ph idx="1"/>
          </p:nvPr>
        </p:nvSpPr>
        <p:spPr>
          <a:xfrm>
            <a:off x="457200" y="1268760"/>
            <a:ext cx="8229600" cy="4525962"/>
          </a:xfrm>
        </p:spPr>
        <p:txBody>
          <a:bodyPr/>
          <a:lstStyle/>
          <a:p>
            <a:pPr>
              <a:lnSpc>
                <a:spcPct val="120000"/>
              </a:lnSpc>
              <a:defRPr/>
            </a:pPr>
            <a:r>
              <a:rPr kumimoji="1" lang="zh-CN" altLang="en-US" sz="2400" dirty="0" smtClean="0">
                <a:latin typeface="Times New Roman" panose="02020603050405020304" pitchFamily="18" charset="0"/>
                <a:cs typeface="Times New Roman" panose="02020603050405020304" pitchFamily="18" charset="0"/>
              </a:rPr>
              <a:t>例如</a:t>
            </a:r>
            <a:r>
              <a:rPr kumimoji="1" lang="zh-CN" altLang="en-US" sz="2400" dirty="0">
                <a:latin typeface="Times New Roman" panose="02020603050405020304" pitchFamily="18" charset="0"/>
                <a:cs typeface="Times New Roman" panose="02020603050405020304" pitchFamily="18" charset="0"/>
              </a:rPr>
              <a:t>，两个</a:t>
            </a:r>
            <a:r>
              <a:rPr kumimoji="1" lang="en-US" altLang="zh-CN" sz="2400" dirty="0">
                <a:latin typeface="Times New Roman" panose="02020603050405020304" pitchFamily="18" charset="0"/>
                <a:cs typeface="Times New Roman" panose="02020603050405020304" pitchFamily="18" charset="0"/>
              </a:rPr>
              <a:t>p</a:t>
            </a:r>
            <a:r>
              <a:rPr kumimoji="1" lang="zh-CN" altLang="en-US" sz="2400" dirty="0">
                <a:latin typeface="Times New Roman" panose="02020603050405020304" pitchFamily="18" charset="0"/>
                <a:cs typeface="Times New Roman" panose="02020603050405020304" pitchFamily="18" charset="0"/>
              </a:rPr>
              <a:t>电子，又有相同的</a:t>
            </a:r>
            <a:r>
              <a:rPr kumimoji="1" lang="en-US" altLang="zh-CN" sz="2400" i="1" dirty="0">
                <a:latin typeface="Times New Roman" panose="02020603050405020304" pitchFamily="18" charset="0"/>
                <a:cs typeface="Times New Roman" panose="02020603050405020304" pitchFamily="18" charset="0"/>
              </a:rPr>
              <a:t>n</a:t>
            </a:r>
            <a:r>
              <a:rPr kumimoji="1" lang="zh-CN" altLang="en-US" sz="2400" dirty="0">
                <a:latin typeface="Times New Roman" panose="02020603050405020304" pitchFamily="18" charset="0"/>
                <a:cs typeface="Times New Roman" panose="02020603050405020304" pitchFamily="18" charset="0"/>
              </a:rPr>
              <a:t>，即</a:t>
            </a:r>
            <a:r>
              <a:rPr kumimoji="1" lang="en-US" altLang="zh-CN" sz="2400" i="1" dirty="0">
                <a:latin typeface="Times New Roman" panose="02020603050405020304" pitchFamily="18" charset="0"/>
                <a:cs typeface="Times New Roman" panose="02020603050405020304" pitchFamily="18" charset="0"/>
              </a:rPr>
              <a:t>n</a:t>
            </a:r>
            <a:r>
              <a:rPr kumimoji="1" lang="en-US" altLang="zh-CN" sz="2400" dirty="0">
                <a:latin typeface="Times New Roman" panose="02020603050405020304" pitchFamily="18" charset="0"/>
                <a:cs typeface="Times New Roman" panose="02020603050405020304" pitchFamily="18" charset="0"/>
              </a:rPr>
              <a:t>p</a:t>
            </a:r>
            <a:r>
              <a:rPr kumimoji="1" lang="en-US" altLang="zh-CN" sz="2400" baseline="30000" dirty="0">
                <a:latin typeface="Times New Roman" panose="02020603050405020304" pitchFamily="18" charset="0"/>
                <a:cs typeface="Times New Roman" panose="02020603050405020304" pitchFamily="18" charset="0"/>
              </a:rPr>
              <a:t>2</a:t>
            </a:r>
            <a:r>
              <a:rPr kumimoji="1" lang="zh-CN" altLang="en-US" sz="2400" dirty="0">
                <a:latin typeface="Times New Roman" panose="02020603050405020304" pitchFamily="18" charset="0"/>
                <a:cs typeface="Times New Roman" panose="02020603050405020304" pitchFamily="18" charset="0"/>
              </a:rPr>
              <a:t>。首先，假设这是两个非同科</a:t>
            </a:r>
            <a:r>
              <a:rPr kumimoji="1" lang="en-US" altLang="zh-CN" sz="2400" dirty="0">
                <a:latin typeface="Times New Roman" panose="02020603050405020304" pitchFamily="18" charset="0"/>
                <a:cs typeface="Times New Roman" panose="02020603050405020304" pitchFamily="18" charset="0"/>
              </a:rPr>
              <a:t>p</a:t>
            </a:r>
            <a:r>
              <a:rPr kumimoji="1" lang="zh-CN" altLang="en-US" sz="2400" dirty="0">
                <a:latin typeface="Times New Roman" panose="02020603050405020304" pitchFamily="18" charset="0"/>
                <a:cs typeface="Times New Roman" panose="02020603050405020304" pitchFamily="18" charset="0"/>
              </a:rPr>
              <a:t>电子，按照</a:t>
            </a:r>
            <a:r>
              <a:rPr kumimoji="1" lang="en-US" altLang="zh-CN" sz="2400" dirty="0">
                <a:solidFill>
                  <a:schemeClr val="folHlink"/>
                </a:solidFill>
                <a:latin typeface="Times New Roman" panose="02020603050405020304" pitchFamily="18" charset="0"/>
                <a:cs typeface="Times New Roman" panose="02020603050405020304" pitchFamily="18" charset="0"/>
              </a:rPr>
              <a:t>L-S</a:t>
            </a:r>
            <a:r>
              <a:rPr kumimoji="1" lang="zh-CN" altLang="en-US" sz="2400" dirty="0">
                <a:solidFill>
                  <a:schemeClr val="folHlink"/>
                </a:solidFill>
                <a:latin typeface="Times New Roman" panose="02020603050405020304" pitchFamily="18" charset="0"/>
                <a:cs typeface="Times New Roman" panose="02020603050405020304" pitchFamily="18" charset="0"/>
              </a:rPr>
              <a:t>耦合法则</a:t>
            </a:r>
            <a:r>
              <a:rPr kumimoji="1" lang="zh-CN" altLang="en-US" sz="2400" dirty="0">
                <a:latin typeface="Times New Roman" panose="02020603050405020304" pitchFamily="18" charset="0"/>
                <a:cs typeface="Times New Roman" panose="02020603050405020304" pitchFamily="18" charset="0"/>
              </a:rPr>
              <a:t>，会形成</a:t>
            </a:r>
          </a:p>
          <a:p>
            <a:pPr marL="82153" indent="0">
              <a:lnSpc>
                <a:spcPct val="120000"/>
              </a:lnSpc>
              <a:buNone/>
              <a:defRPr/>
            </a:pPr>
            <a:r>
              <a:rPr kumimoji="1" lang="zh-CN" altLang="en-US" sz="2400" dirty="0">
                <a:solidFill>
                  <a:srgbClr val="CC0000"/>
                </a:solidFill>
                <a:latin typeface="Times New Roman" panose="02020603050405020304" pitchFamily="18" charset="0"/>
                <a:cs typeface="Times New Roman" panose="02020603050405020304" pitchFamily="18" charset="0"/>
              </a:rPr>
              <a:t>            </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1</a:t>
            </a:r>
            <a:r>
              <a:rPr kumimoji="1" lang="en-US" altLang="zh-CN" sz="2400" dirty="0">
                <a:solidFill>
                  <a:schemeClr val="folHlink"/>
                </a:solidFill>
                <a:latin typeface="Times New Roman" panose="02020603050405020304" pitchFamily="18" charset="0"/>
                <a:cs typeface="Times New Roman" panose="02020603050405020304" pitchFamily="18" charset="0"/>
              </a:rPr>
              <a:t>S</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1</a:t>
            </a:r>
            <a:r>
              <a:rPr kumimoji="1" lang="en-US" altLang="zh-CN" sz="2400" dirty="0">
                <a:solidFill>
                  <a:schemeClr val="folHlink"/>
                </a:solidFill>
                <a:latin typeface="Times New Roman" panose="02020603050405020304" pitchFamily="18" charset="0"/>
                <a:cs typeface="Times New Roman" panose="02020603050405020304" pitchFamily="18" charset="0"/>
              </a:rPr>
              <a:t>P</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1</a:t>
            </a:r>
            <a:r>
              <a:rPr kumimoji="1" lang="en-US" altLang="zh-CN" sz="2400" dirty="0">
                <a:solidFill>
                  <a:schemeClr val="folHlink"/>
                </a:solidFill>
                <a:latin typeface="Times New Roman" panose="02020603050405020304" pitchFamily="18" charset="0"/>
                <a:cs typeface="Times New Roman" panose="02020603050405020304" pitchFamily="18" charset="0"/>
              </a:rPr>
              <a:t>D</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3</a:t>
            </a:r>
            <a:r>
              <a:rPr kumimoji="1" lang="en-US" altLang="zh-CN" sz="2400" dirty="0">
                <a:solidFill>
                  <a:schemeClr val="folHlink"/>
                </a:solidFill>
                <a:latin typeface="Times New Roman" panose="02020603050405020304" pitchFamily="18" charset="0"/>
                <a:cs typeface="Times New Roman" panose="02020603050405020304" pitchFamily="18" charset="0"/>
              </a:rPr>
              <a:t>S</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3</a:t>
            </a:r>
            <a:r>
              <a:rPr kumimoji="1" lang="en-US" altLang="zh-CN" sz="2400" dirty="0">
                <a:solidFill>
                  <a:schemeClr val="folHlink"/>
                </a:solidFill>
                <a:latin typeface="Times New Roman" panose="02020603050405020304" pitchFamily="18" charset="0"/>
                <a:cs typeface="Times New Roman" panose="02020603050405020304" pitchFamily="18" charset="0"/>
              </a:rPr>
              <a:t>P</a:t>
            </a:r>
            <a:r>
              <a:rPr kumimoji="1" lang="zh-CN" altLang="en-US" sz="2400" dirty="0">
                <a:solidFill>
                  <a:schemeClr val="folHlink"/>
                </a:solidFill>
                <a:latin typeface="Times New Roman" panose="02020603050405020304" pitchFamily="18" charset="0"/>
                <a:cs typeface="Times New Roman" panose="02020603050405020304" pitchFamily="18" charset="0"/>
              </a:rPr>
              <a:t>，</a:t>
            </a:r>
            <a:r>
              <a:rPr kumimoji="1" lang="en-US" altLang="zh-CN" sz="2400" baseline="30000" dirty="0">
                <a:solidFill>
                  <a:schemeClr val="folHlink"/>
                </a:solidFill>
                <a:latin typeface="Times New Roman" panose="02020603050405020304" pitchFamily="18" charset="0"/>
                <a:cs typeface="Times New Roman" panose="02020603050405020304" pitchFamily="18" charset="0"/>
              </a:rPr>
              <a:t>3</a:t>
            </a:r>
            <a:r>
              <a:rPr kumimoji="1" lang="en-US" altLang="zh-CN" sz="2400" dirty="0">
                <a:solidFill>
                  <a:schemeClr val="folHlink"/>
                </a:solidFill>
                <a:latin typeface="Times New Roman" panose="02020603050405020304" pitchFamily="18" charset="0"/>
                <a:cs typeface="Times New Roman" panose="02020603050405020304" pitchFamily="18" charset="0"/>
              </a:rPr>
              <a:t>D</a:t>
            </a:r>
          </a:p>
          <a:p>
            <a:pPr>
              <a:lnSpc>
                <a:spcPct val="120000"/>
              </a:lnSpc>
              <a:defRPr/>
            </a:pPr>
            <a:r>
              <a:rPr kumimoji="1" lang="zh-CN" altLang="en-US" sz="2400" dirty="0" smtClean="0">
                <a:latin typeface="Times New Roman" panose="02020603050405020304" pitchFamily="18" charset="0"/>
                <a:cs typeface="Times New Roman" panose="02020603050405020304" pitchFamily="18" charset="0"/>
              </a:rPr>
              <a:t>利用</a:t>
            </a:r>
            <a:r>
              <a:rPr kumimoji="1" lang="zh-CN" altLang="en-US" sz="2400" dirty="0">
                <a:latin typeface="Times New Roman" panose="02020603050405020304" pitchFamily="18" charset="0"/>
                <a:cs typeface="Times New Roman" panose="02020603050405020304" pitchFamily="18" charset="0"/>
              </a:rPr>
              <a:t>偶数法则，只取</a:t>
            </a:r>
            <a:r>
              <a:rPr kumimoji="1" lang="en-US" altLang="zh-CN" sz="2400" u="sng" dirty="0">
                <a:solidFill>
                  <a:schemeClr val="hlink"/>
                </a:solidFill>
                <a:latin typeface="Times New Roman" panose="02020603050405020304" pitchFamily="18" charset="0"/>
                <a:cs typeface="Times New Roman" panose="02020603050405020304" pitchFamily="18" charset="0"/>
              </a:rPr>
              <a:t>L+S= even</a:t>
            </a:r>
            <a:r>
              <a:rPr kumimoji="1" lang="zh-CN" altLang="en-US" sz="2400" dirty="0">
                <a:latin typeface="Times New Roman" panose="02020603050405020304" pitchFamily="18" charset="0"/>
                <a:cs typeface="Times New Roman" panose="02020603050405020304" pitchFamily="18" charset="0"/>
              </a:rPr>
              <a:t>（偶数）的原子态为真实的原子态，即</a:t>
            </a:r>
          </a:p>
          <a:p>
            <a:pPr marL="82153" indent="0">
              <a:lnSpc>
                <a:spcPct val="120000"/>
              </a:lnSpc>
              <a:buNone/>
              <a:defRPr/>
            </a:pPr>
            <a:r>
              <a:rPr kumimoji="1" lang="zh-CN" altLang="en-US" sz="2400" dirty="0">
                <a:solidFill>
                  <a:schemeClr val="hlink"/>
                </a:solidFill>
                <a:latin typeface="Times New Roman" panose="02020603050405020304" pitchFamily="18" charset="0"/>
                <a:cs typeface="Times New Roman" panose="02020603050405020304" pitchFamily="18" charset="0"/>
              </a:rPr>
              <a:t>            </a:t>
            </a:r>
            <a:r>
              <a:rPr kumimoji="1" lang="en-US" altLang="zh-CN" sz="2400" baseline="30000" dirty="0">
                <a:solidFill>
                  <a:schemeClr val="hlink"/>
                </a:solidFill>
                <a:latin typeface="Times New Roman" panose="02020603050405020304" pitchFamily="18" charset="0"/>
                <a:cs typeface="Times New Roman" panose="02020603050405020304" pitchFamily="18" charset="0"/>
              </a:rPr>
              <a:t>1</a:t>
            </a:r>
            <a:r>
              <a:rPr kumimoji="1" lang="en-US" altLang="zh-CN" sz="2400" dirty="0">
                <a:solidFill>
                  <a:schemeClr val="hlink"/>
                </a:solidFill>
                <a:latin typeface="Times New Roman" panose="02020603050405020304" pitchFamily="18" charset="0"/>
                <a:cs typeface="Times New Roman" panose="02020603050405020304" pitchFamily="18" charset="0"/>
              </a:rPr>
              <a:t>S</a:t>
            </a:r>
            <a:r>
              <a:rPr kumimoji="1" lang="zh-CN" altLang="en-US" sz="2400" dirty="0">
                <a:solidFill>
                  <a:schemeClr val="hlink"/>
                </a:solidFill>
                <a:latin typeface="Times New Roman" panose="02020603050405020304" pitchFamily="18" charset="0"/>
                <a:cs typeface="Times New Roman" panose="02020603050405020304" pitchFamily="18" charset="0"/>
              </a:rPr>
              <a:t>，        </a:t>
            </a:r>
            <a:r>
              <a:rPr kumimoji="1" lang="en-US" altLang="zh-CN" sz="2400" baseline="30000" dirty="0">
                <a:solidFill>
                  <a:schemeClr val="hlink"/>
                </a:solidFill>
                <a:latin typeface="Times New Roman" panose="02020603050405020304" pitchFamily="18" charset="0"/>
                <a:cs typeface="Times New Roman" panose="02020603050405020304" pitchFamily="18" charset="0"/>
              </a:rPr>
              <a:t>1</a:t>
            </a:r>
            <a:r>
              <a:rPr kumimoji="1" lang="en-US" altLang="zh-CN" sz="2400" dirty="0">
                <a:solidFill>
                  <a:schemeClr val="hlink"/>
                </a:solidFill>
                <a:latin typeface="Times New Roman" panose="02020603050405020304" pitchFamily="18" charset="0"/>
                <a:cs typeface="Times New Roman" panose="02020603050405020304" pitchFamily="18" charset="0"/>
              </a:rPr>
              <a:t>D</a:t>
            </a:r>
            <a:r>
              <a:rPr kumimoji="1" lang="zh-CN" altLang="en-US" sz="2400" dirty="0">
                <a:solidFill>
                  <a:schemeClr val="hlink"/>
                </a:solidFill>
                <a:latin typeface="Times New Roman" panose="02020603050405020304" pitchFamily="18" charset="0"/>
                <a:cs typeface="Times New Roman" panose="02020603050405020304" pitchFamily="18" charset="0"/>
              </a:rPr>
              <a:t>，        </a:t>
            </a:r>
            <a:r>
              <a:rPr kumimoji="1" lang="en-US" altLang="zh-CN" sz="2400" baseline="30000" dirty="0">
                <a:solidFill>
                  <a:schemeClr val="hlink"/>
                </a:solidFill>
                <a:latin typeface="Times New Roman" panose="02020603050405020304" pitchFamily="18" charset="0"/>
                <a:cs typeface="Times New Roman" panose="02020603050405020304" pitchFamily="18" charset="0"/>
              </a:rPr>
              <a:t>3</a:t>
            </a:r>
            <a:r>
              <a:rPr kumimoji="1" lang="en-US" altLang="zh-CN" sz="2400" dirty="0">
                <a:solidFill>
                  <a:schemeClr val="hlink"/>
                </a:solidFill>
                <a:latin typeface="Times New Roman" panose="02020603050405020304" pitchFamily="18" charset="0"/>
                <a:cs typeface="Times New Roman" panose="02020603050405020304" pitchFamily="18" charset="0"/>
              </a:rPr>
              <a:t>P</a:t>
            </a:r>
          </a:p>
          <a:p>
            <a:pPr>
              <a:lnSpc>
                <a:spcPct val="120000"/>
              </a:lnSpc>
              <a:defRPr/>
            </a:pPr>
            <a:r>
              <a:rPr kumimoji="1" lang="zh-CN" altLang="en-US" sz="2400" dirty="0">
                <a:latin typeface="Times New Roman" panose="02020603050405020304" pitchFamily="18" charset="0"/>
                <a:cs typeface="Times New Roman" panose="02020603050405020304" pitchFamily="18" charset="0"/>
              </a:rPr>
              <a:t>而</a:t>
            </a:r>
            <a:r>
              <a:rPr kumimoji="1" lang="en-US" altLang="zh-CN" sz="2400" dirty="0">
                <a:latin typeface="Times New Roman" panose="02020603050405020304" pitchFamily="18" charset="0"/>
                <a:cs typeface="Times New Roman" panose="02020603050405020304" pitchFamily="18" charset="0"/>
              </a:rPr>
              <a:t>L+S=odd</a:t>
            </a:r>
            <a:r>
              <a:rPr kumimoji="1" lang="zh-CN" altLang="en-US" sz="2400" dirty="0">
                <a:latin typeface="Times New Roman" panose="02020603050405020304" pitchFamily="18" charset="0"/>
                <a:cs typeface="Times New Roman" panose="02020603050405020304" pitchFamily="18" charset="0"/>
              </a:rPr>
              <a:t>（奇数）的原子态由于泡利原理实际上是不存在的。但请</a:t>
            </a:r>
            <a:r>
              <a:rPr kumimoji="1" lang="zh-CN" altLang="en-US" sz="2400" dirty="0">
                <a:solidFill>
                  <a:srgbClr val="3399FF"/>
                </a:solidFill>
                <a:latin typeface="Times New Roman" panose="02020603050405020304" pitchFamily="18" charset="0"/>
                <a:cs typeface="Times New Roman" panose="02020603050405020304" pitchFamily="18" charset="0"/>
              </a:rPr>
              <a:t>注意</a:t>
            </a:r>
            <a:r>
              <a:rPr kumimoji="1" lang="zh-CN" altLang="en-US" sz="2400" dirty="0">
                <a:latin typeface="Times New Roman" panose="02020603050405020304" pitchFamily="18" charset="0"/>
                <a:cs typeface="Times New Roman" panose="02020603050405020304" pitchFamily="18" charset="0"/>
              </a:rPr>
              <a:t>，偶数法则仅对两个同科电子的组态适用。   </a:t>
            </a:r>
          </a:p>
          <a:p>
            <a:endParaRPr lang="zh-CN" altLang="en-US" sz="2400" dirty="0"/>
          </a:p>
        </p:txBody>
      </p:sp>
      <p:sp>
        <p:nvSpPr>
          <p:cNvPr id="4" name="Oval 5"/>
          <p:cNvSpPr>
            <a:spLocks noChangeArrowheads="1"/>
          </p:cNvSpPr>
          <p:nvPr/>
        </p:nvSpPr>
        <p:spPr bwMode="auto">
          <a:xfrm rot="21494913">
            <a:off x="2712488" y="3119212"/>
            <a:ext cx="2074751" cy="1608137"/>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WordArt 6"/>
          <p:cNvSpPr>
            <a:spLocks noChangeArrowheads="1" noChangeShapeType="1" noTextEdit="1"/>
          </p:cNvSpPr>
          <p:nvPr/>
        </p:nvSpPr>
        <p:spPr bwMode="auto">
          <a:xfrm rot="21594551">
            <a:off x="3060802" y="3260601"/>
            <a:ext cx="1410085" cy="122396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kern="10" dirty="0">
                <a:ln w="9525">
                  <a:solidFill>
                    <a:srgbClr val="FF0000"/>
                  </a:solidFill>
                  <a:round/>
                  <a:headEnd/>
                  <a:tailEnd/>
                </a:ln>
                <a:solidFill>
                  <a:srgbClr val="FF0000"/>
                </a:solidFill>
                <a:latin typeface="隶书" panose="02010509060101010101" pitchFamily="49" charset="-122"/>
                <a:ea typeface="隶书" panose="02010509060101010101" pitchFamily="49" charset="-122"/>
              </a:rPr>
              <a:t>俩</a:t>
            </a:r>
            <a:r>
              <a:rPr lang="zh-CN" altLang="en-US" sz="3600" kern="10" dirty="0" smtClean="0">
                <a:ln w="9525">
                  <a:solidFill>
                    <a:srgbClr val="FF0000"/>
                  </a:solidFill>
                  <a:round/>
                  <a:headEnd/>
                  <a:tailEnd/>
                </a:ln>
                <a:solidFill>
                  <a:srgbClr val="FF0000"/>
                </a:solidFill>
                <a:latin typeface="隶书" panose="02010509060101010101" pitchFamily="49" charset="-122"/>
                <a:ea typeface="隶书" panose="02010509060101010101" pitchFamily="49" charset="-122"/>
              </a:rPr>
              <a:t>同科电子</a:t>
            </a:r>
            <a:endParaRPr lang="zh-CN" altLang="en-US" sz="3600" kern="10" dirty="0">
              <a:ln w="9525">
                <a:solidFill>
                  <a:srgbClr val="FF0000"/>
                </a:solidFill>
                <a:round/>
                <a:headEnd/>
                <a:tailEnd/>
              </a:ln>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3508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ChangeArrowheads="1"/>
          </p:cNvSpPr>
          <p:nvPr/>
        </p:nvSpPr>
        <p:spPr bwMode="auto">
          <a:xfrm>
            <a:off x="2233613" y="2181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37891" name="Picture 5" descr="22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331464"/>
            <a:ext cx="9144000"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8"/>
          <p:cNvSpPr>
            <a:spLocks noChangeArrowheads="1"/>
          </p:cNvSpPr>
          <p:nvPr/>
        </p:nvSpPr>
        <p:spPr bwMode="auto">
          <a:xfrm>
            <a:off x="7035800" y="5661025"/>
            <a:ext cx="2092325" cy="45720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L=0</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S=0</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S</a:t>
            </a:r>
          </a:p>
        </p:txBody>
      </p:sp>
      <p:sp>
        <p:nvSpPr>
          <p:cNvPr id="37893" name="Rectangle 9"/>
          <p:cNvSpPr>
            <a:spLocks noChangeArrowheads="1"/>
          </p:cNvSpPr>
          <p:nvPr/>
        </p:nvSpPr>
        <p:spPr bwMode="auto">
          <a:xfrm>
            <a:off x="4787900" y="5661025"/>
            <a:ext cx="2108200" cy="4572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L=1</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S=1</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3</a:t>
            </a:r>
            <a:r>
              <a:rPr kumimoji="1" lang="en-US" altLang="zh-CN" sz="2400" b="1">
                <a:latin typeface="Times New Roman" panose="02020603050405020304" pitchFamily="18" charset="0"/>
                <a:ea typeface="楷体_GB2312" pitchFamily="49" charset="-122"/>
              </a:rPr>
              <a:t>P</a:t>
            </a:r>
          </a:p>
        </p:txBody>
      </p:sp>
      <p:sp>
        <p:nvSpPr>
          <p:cNvPr id="37894" name="Rectangle 10"/>
          <p:cNvSpPr>
            <a:spLocks noChangeArrowheads="1"/>
          </p:cNvSpPr>
          <p:nvPr/>
        </p:nvSpPr>
        <p:spPr bwMode="auto">
          <a:xfrm>
            <a:off x="2411413" y="5661025"/>
            <a:ext cx="2143125" cy="4572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L=2</a:t>
            </a:r>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S=0</a:t>
            </a:r>
            <a:r>
              <a:rPr kumimoji="1" lang="zh-CN" altLang="en-US" sz="2400" b="1">
                <a:latin typeface="Times New Roman" panose="02020603050405020304" pitchFamily="18" charset="0"/>
                <a:ea typeface="楷体_GB2312" pitchFamily="49" charset="-122"/>
              </a:rPr>
              <a:t>，</a:t>
            </a:r>
            <a:r>
              <a:rPr kumimoji="1" lang="en-US" altLang="zh-CN" sz="2400" b="1" baseline="30000">
                <a:latin typeface="Times New Roman" panose="02020603050405020304" pitchFamily="18" charset="0"/>
                <a:ea typeface="楷体_GB2312" pitchFamily="49" charset="-122"/>
              </a:rPr>
              <a:t>1</a:t>
            </a:r>
            <a:r>
              <a:rPr kumimoji="1" lang="en-US" altLang="zh-CN" sz="2400" b="1">
                <a:latin typeface="Times New Roman" panose="02020603050405020304" pitchFamily="18" charset="0"/>
                <a:ea typeface="楷体_GB2312" pitchFamily="49" charset="-122"/>
              </a:rPr>
              <a:t>D</a:t>
            </a:r>
          </a:p>
        </p:txBody>
      </p:sp>
      <p:sp>
        <p:nvSpPr>
          <p:cNvPr id="37895" name="Rectangle 11"/>
          <p:cNvSpPr>
            <a:spLocks noChangeArrowheads="1"/>
          </p:cNvSpPr>
          <p:nvPr/>
        </p:nvSpPr>
        <p:spPr bwMode="auto">
          <a:xfrm>
            <a:off x="0" y="5516563"/>
            <a:ext cx="2224088" cy="579437"/>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3200" b="1">
                <a:solidFill>
                  <a:schemeClr val="hlink"/>
                </a:solidFill>
                <a:ea typeface="楷体_GB2312" pitchFamily="49" charset="-122"/>
              </a:rPr>
              <a:t>斯莱特方法</a:t>
            </a:r>
          </a:p>
        </p:txBody>
      </p:sp>
      <p:sp>
        <p:nvSpPr>
          <p:cNvPr id="8" name="Oval 5"/>
          <p:cNvSpPr>
            <a:spLocks noChangeArrowheads="1"/>
          </p:cNvSpPr>
          <p:nvPr/>
        </p:nvSpPr>
        <p:spPr bwMode="auto">
          <a:xfrm rot="21494913">
            <a:off x="2712490" y="3119213"/>
            <a:ext cx="2074626" cy="1608137"/>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WordArt 6"/>
          <p:cNvSpPr>
            <a:spLocks noChangeArrowheads="1" noChangeShapeType="1" noTextEdit="1"/>
          </p:cNvSpPr>
          <p:nvPr/>
        </p:nvSpPr>
        <p:spPr bwMode="auto">
          <a:xfrm rot="21594551">
            <a:off x="3017014" y="3284041"/>
            <a:ext cx="1410000" cy="122396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kern="10" dirty="0">
                <a:ln w="9525">
                  <a:solidFill>
                    <a:srgbClr val="FF0000"/>
                  </a:solidFill>
                  <a:round/>
                  <a:headEnd/>
                  <a:tailEnd/>
                </a:ln>
                <a:solidFill>
                  <a:srgbClr val="FF0000"/>
                </a:solidFill>
                <a:latin typeface="隶书" panose="02010509060101010101" pitchFamily="49" charset="-122"/>
                <a:ea typeface="隶书" panose="02010509060101010101" pitchFamily="49" charset="-122"/>
              </a:rPr>
              <a:t>多</a:t>
            </a:r>
            <a:r>
              <a:rPr lang="zh-CN" altLang="en-US" sz="3600" kern="10" dirty="0" smtClean="0">
                <a:ln w="9525">
                  <a:solidFill>
                    <a:srgbClr val="FF0000"/>
                  </a:solidFill>
                  <a:round/>
                  <a:headEnd/>
                  <a:tailEnd/>
                </a:ln>
                <a:solidFill>
                  <a:srgbClr val="FF0000"/>
                </a:solidFill>
                <a:latin typeface="隶书" panose="02010509060101010101" pitchFamily="49" charset="-122"/>
                <a:ea typeface="隶书" panose="02010509060101010101" pitchFamily="49" charset="-122"/>
              </a:rPr>
              <a:t>同科电子</a:t>
            </a:r>
            <a:endParaRPr lang="zh-CN" altLang="en-US" sz="3600" kern="10" dirty="0">
              <a:ln w="9525">
                <a:solidFill>
                  <a:srgbClr val="FF0000"/>
                </a:solidFill>
                <a:round/>
                <a:headEnd/>
                <a:tailEnd/>
              </a:ln>
              <a:solidFill>
                <a:srgbClr val="FF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03321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6"/>
          <p:cNvGraphicFramePr>
            <a:graphicFrameLocks noGrp="1" noChangeAspect="1"/>
          </p:cNvGraphicFramePr>
          <p:nvPr>
            <p:ph/>
          </p:nvPr>
        </p:nvGraphicFramePr>
        <p:xfrm>
          <a:off x="827088" y="2997200"/>
          <a:ext cx="8315325" cy="3379788"/>
        </p:xfrm>
        <a:graphic>
          <a:graphicData uri="http://schemas.openxmlformats.org/presentationml/2006/ole">
            <mc:AlternateContent xmlns:mc="http://schemas.openxmlformats.org/markup-compatibility/2006">
              <mc:Choice xmlns:v="urn:schemas-microsoft-com:vml" Requires="v">
                <p:oleObj spid="_x0000_s330755" name="文档" r:id="rId3" imgW="5405390" imgH="2196625" progId="Word.Document.8">
                  <p:embed/>
                </p:oleObj>
              </mc:Choice>
              <mc:Fallback>
                <p:oleObj name="文档" r:id="rId3" imgW="5405390" imgH="2196625" progId="Word.Document.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997200"/>
                        <a:ext cx="8315325" cy="337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39" name="Rectangle 4"/>
          <p:cNvSpPr>
            <a:spLocks noChangeArrowheads="1"/>
          </p:cNvSpPr>
          <p:nvPr/>
        </p:nvSpPr>
        <p:spPr bwMode="auto">
          <a:xfrm>
            <a:off x="1187450" y="404813"/>
            <a:ext cx="6261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3600" b="1">
                <a:solidFill>
                  <a:schemeClr val="hlink"/>
                </a:solidFill>
                <a:latin typeface="Times New Roman" panose="02020603050405020304" pitchFamily="18" charset="0"/>
                <a:ea typeface="楷体_GB2312" pitchFamily="49" charset="-122"/>
              </a:rPr>
              <a:t>§5.4</a:t>
            </a:r>
            <a:r>
              <a:rPr kumimoji="1" lang="zh-CN" altLang="en-US" sz="3600" b="1">
                <a:solidFill>
                  <a:schemeClr val="hlink"/>
                </a:solidFill>
                <a:latin typeface="Times New Roman" panose="02020603050405020304" pitchFamily="18" charset="0"/>
                <a:ea typeface="楷体_GB2312" pitchFamily="49" charset="-122"/>
              </a:rPr>
              <a:t>复杂原子光谱的一般规律</a:t>
            </a:r>
          </a:p>
        </p:txBody>
      </p:sp>
      <p:sp>
        <p:nvSpPr>
          <p:cNvPr id="39940" name="Rectangle 5"/>
          <p:cNvSpPr>
            <a:spLocks noChangeArrowheads="1"/>
          </p:cNvSpPr>
          <p:nvPr/>
        </p:nvSpPr>
        <p:spPr bwMode="auto">
          <a:xfrm>
            <a:off x="755650" y="1341438"/>
            <a:ext cx="813752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400" b="1">
                <a:latin typeface="Times New Roman" panose="02020603050405020304" pitchFamily="18" charset="0"/>
                <a:ea typeface="楷体_GB2312" pitchFamily="49" charset="-122"/>
              </a:rPr>
              <a:t> </a:t>
            </a:r>
            <a:r>
              <a:rPr kumimoji="1" lang="en-US" altLang="zh-CN" sz="2800" b="1">
                <a:solidFill>
                  <a:schemeClr val="tx2"/>
                </a:solidFill>
                <a:latin typeface="Times New Roman" panose="02020603050405020304" pitchFamily="18" charset="0"/>
                <a:ea typeface="楷体_GB2312" pitchFamily="49" charset="-122"/>
              </a:rPr>
              <a:t>A.</a:t>
            </a:r>
            <a:r>
              <a:rPr kumimoji="1" lang="zh-CN" altLang="en-US" sz="2800" b="1">
                <a:solidFill>
                  <a:schemeClr val="tx2"/>
                </a:solidFill>
                <a:latin typeface="Times New Roman" panose="02020603050405020304" pitchFamily="18" charset="0"/>
                <a:ea typeface="楷体_GB2312" pitchFamily="49" charset="-122"/>
              </a:rPr>
              <a:t>光谱和能级的位移律</a:t>
            </a:r>
          </a:p>
          <a:p>
            <a:pPr algn="just"/>
            <a:r>
              <a:rPr kumimoji="1" lang="zh-CN" altLang="en-US" sz="2400" b="1">
                <a:latin typeface="Times New Roman" panose="02020603050405020304" pitchFamily="18" charset="0"/>
                <a:ea typeface="楷体_GB2312" pitchFamily="49" charset="-122"/>
              </a:rPr>
              <a:t>   具有原子序数</a:t>
            </a:r>
            <a:r>
              <a:rPr kumimoji="1" lang="en-US" altLang="zh-CN" sz="2400" b="1">
                <a:latin typeface="Times New Roman" panose="02020603050405020304" pitchFamily="18" charset="0"/>
                <a:ea typeface="楷体_GB2312" pitchFamily="49" charset="-122"/>
              </a:rPr>
              <a:t>Z</a:t>
            </a:r>
            <a:r>
              <a:rPr kumimoji="1" lang="zh-CN" altLang="en-US" sz="2400" b="1">
                <a:latin typeface="Times New Roman" panose="02020603050405020304" pitchFamily="18" charset="0"/>
                <a:ea typeface="楷体_GB2312" pitchFamily="49" charset="-122"/>
              </a:rPr>
              <a:t>的中性原子的光谱和能级，与具有原子序数</a:t>
            </a:r>
            <a:r>
              <a:rPr kumimoji="1" lang="en-US" altLang="zh-CN" sz="2400" b="1">
                <a:latin typeface="Times New Roman" panose="02020603050405020304" pitchFamily="18" charset="0"/>
                <a:ea typeface="楷体_GB2312" pitchFamily="49" charset="-122"/>
              </a:rPr>
              <a:t>Z+1</a:t>
            </a:r>
            <a:r>
              <a:rPr kumimoji="1" lang="zh-CN" altLang="en-US" sz="2400" b="1">
                <a:latin typeface="Times New Roman" panose="02020603050405020304" pitchFamily="18" charset="0"/>
                <a:ea typeface="楷体_GB2312" pitchFamily="49" charset="-122"/>
              </a:rPr>
              <a:t>的中性原子一次电离后的光谱和能级相似。</a:t>
            </a:r>
          </a:p>
          <a:p>
            <a:pPr algn="just"/>
            <a:r>
              <a:rPr kumimoji="1" lang="zh-CN" altLang="en-US" sz="2400" b="1">
                <a:latin typeface="Times New Roman" panose="02020603050405020304" pitchFamily="18" charset="0"/>
                <a:ea typeface="楷体_GB2312" pitchFamily="49" charset="-122"/>
              </a:rPr>
              <a:t> </a:t>
            </a:r>
            <a:r>
              <a:rPr kumimoji="1" lang="en-US" altLang="zh-CN" sz="2800" b="1">
                <a:solidFill>
                  <a:schemeClr val="tx2"/>
                </a:solidFill>
                <a:latin typeface="Times New Roman" panose="02020603050405020304" pitchFamily="18" charset="0"/>
                <a:ea typeface="楷体_GB2312" pitchFamily="49" charset="-122"/>
              </a:rPr>
              <a:t>B.</a:t>
            </a:r>
            <a:r>
              <a:rPr kumimoji="1" lang="zh-CN" altLang="en-US" sz="2800" b="1">
                <a:solidFill>
                  <a:schemeClr val="tx2"/>
                </a:solidFill>
                <a:latin typeface="Times New Roman" panose="02020603050405020304" pitchFamily="18" charset="0"/>
                <a:ea typeface="楷体_GB2312" pitchFamily="49" charset="-122"/>
              </a:rPr>
              <a:t>多重性的交替律</a:t>
            </a:r>
            <a:endParaRPr kumimoji="1" lang="zh-CN" altLang="en-US" sz="2400" b="1">
              <a:latin typeface="Times New Roman" panose="02020603050405020304" pitchFamily="18" charset="0"/>
              <a:ea typeface="楷体_GB2312" pitchFamily="49" charset="-122"/>
            </a:endParaRPr>
          </a:p>
        </p:txBody>
      </p:sp>
      <p:sp>
        <p:nvSpPr>
          <p:cNvPr id="39941" name="Rectangle 8"/>
          <p:cNvSpPr>
            <a:spLocks noChangeArrowheads="1"/>
          </p:cNvSpPr>
          <p:nvPr/>
        </p:nvSpPr>
        <p:spPr bwMode="auto">
          <a:xfrm>
            <a:off x="539750" y="5805488"/>
            <a:ext cx="7991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kumimoji="1" lang="en-US" altLang="zh-CN" sz="2800" b="1">
                <a:solidFill>
                  <a:schemeClr val="tx2"/>
                </a:solidFill>
                <a:latin typeface="Times New Roman" panose="02020603050405020304" pitchFamily="18" charset="0"/>
                <a:ea typeface="楷体_GB2312" pitchFamily="49" charset="-122"/>
              </a:rPr>
              <a:t>    C.</a:t>
            </a:r>
            <a:r>
              <a:rPr kumimoji="1" lang="zh-CN" altLang="en-US" sz="2800" b="1">
                <a:solidFill>
                  <a:schemeClr val="tx2"/>
                </a:solidFill>
                <a:latin typeface="Times New Roman" panose="02020603050405020304" pitchFamily="18" charset="0"/>
                <a:ea typeface="楷体_GB2312" pitchFamily="49" charset="-122"/>
              </a:rPr>
              <a:t>三个或三个以上价电子的原子态的推导</a:t>
            </a:r>
            <a:endParaRPr kumimoji="1" lang="zh-CN" altLang="en-US" sz="2400" b="1">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9211992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988722" y="1124744"/>
            <a:ext cx="5979592" cy="2679950"/>
          </a:xfrm>
          <a:prstGeom prst="rect">
            <a:avLst/>
          </a:prstGeom>
        </p:spPr>
      </p:pic>
      <mc:AlternateContent xmlns:mc="http://schemas.openxmlformats.org/markup-compatibility/2006" xmlns:a14="http://schemas.microsoft.com/office/drawing/2010/main">
        <mc:Choice Requires="a14">
          <p:graphicFrame>
            <p:nvGraphicFramePr>
              <p:cNvPr id="5" name="图示 4"/>
              <p:cNvGraphicFramePr/>
              <p:nvPr>
                <p:extLst/>
              </p:nvPr>
            </p:nvGraphicFramePr>
            <p:xfrm>
              <a:off x="827584" y="3717032"/>
              <a:ext cx="7488832" cy="2365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图示 4"/>
              <p:cNvGraphicFramePr/>
              <p:nvPr>
                <p:extLst>
                  <p:ext uri="{D42A27DB-BD31-4B8C-83A1-F6EECF244321}">
                    <p14:modId xmlns:p14="http://schemas.microsoft.com/office/powerpoint/2010/main" val="1248195865"/>
                  </p:ext>
                </p:extLst>
              </p:nvPr>
            </p:nvGraphicFramePr>
            <p:xfrm>
              <a:off x="827584" y="3717032"/>
              <a:ext cx="7488832" cy="23654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标题 2"/>
          <p:cNvSpPr>
            <a:spLocks noGrp="1"/>
          </p:cNvSpPr>
          <p:nvPr>
            <p:ph type="title"/>
          </p:nvPr>
        </p:nvSpPr>
        <p:spPr/>
        <p:txBody>
          <a:bodyPr>
            <a:normAutofit/>
          </a:bodyPr>
          <a:lstStyle/>
          <a:p>
            <a:r>
              <a:rPr lang="zh-CN" altLang="en-US" sz="2800" dirty="0"/>
              <a:t>跃迁选择定则</a:t>
            </a:r>
            <a:r>
              <a:rPr lang="en-US" altLang="zh-CN" sz="2800" dirty="0"/>
              <a:t>——</a:t>
            </a:r>
            <a:r>
              <a:rPr lang="zh-CN" altLang="en-US" sz="2800" dirty="0"/>
              <a:t>电偶极辐射的规律</a:t>
            </a:r>
          </a:p>
        </p:txBody>
      </p:sp>
    </p:spTree>
    <p:extLst>
      <p:ext uri="{BB962C8B-B14F-4D97-AF65-F5344CB8AC3E}">
        <p14:creationId xmlns:p14="http://schemas.microsoft.com/office/powerpoint/2010/main" val="421028997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1121322"/>
                <a:ext cx="8208912" cy="5626767"/>
              </a:xfrm>
            </p:spPr>
            <p:txBody>
              <a:bodyPr/>
              <a:lstStyle/>
              <a:p>
                <a:pPr marL="457200" indent="-457200">
                  <a:buFont typeface="+mj-lt"/>
                  <a:buAutoNum type="arabicPeriod"/>
                </a:pPr>
                <a:r>
                  <a:rPr kumimoji="1" lang="zh-CN" altLang="en-US" sz="2400" dirty="0" smtClean="0">
                    <a:solidFill>
                      <a:srgbClr val="C00000"/>
                    </a:solidFill>
                    <a:latin typeface="+mn-ea"/>
                  </a:rPr>
                  <a:t>根据两单电子态写出初末</a:t>
                </a:r>
                <a:r>
                  <a:rPr kumimoji="1" lang="zh-CN" altLang="en-US" sz="2400" b="1" dirty="0" smtClean="0">
                    <a:solidFill>
                      <a:schemeClr val="accent6">
                        <a:lumMod val="50000"/>
                      </a:schemeClr>
                    </a:solidFill>
                    <a:latin typeface="+mn-ea"/>
                  </a:rPr>
                  <a:t>电子组态</a:t>
                </a:r>
                <a:r>
                  <a:rPr kumimoji="1" lang="zh-CN" altLang="en-US" sz="2400" dirty="0" smtClean="0">
                    <a:solidFill>
                      <a:srgbClr val="C00000"/>
                    </a:solidFill>
                    <a:latin typeface="+mn-ea"/>
                  </a:rPr>
                  <a:t>，判断是否满足宇称</a:t>
                </a:r>
                <a:r>
                  <a:rPr kumimoji="1" lang="zh-CN" altLang="en-US" sz="2400" dirty="0" smtClean="0">
                    <a:solidFill>
                      <a:srgbClr val="0070C0"/>
                    </a:solidFill>
                    <a:latin typeface="+mn-ea"/>
                  </a:rPr>
                  <a:t>如初态</a:t>
                </a:r>
                <a:r>
                  <a:rPr kumimoji="1" lang="en-US" altLang="zh-CN" sz="2400" dirty="0" smtClean="0">
                    <a:solidFill>
                      <a:srgbClr val="0070C0"/>
                    </a:solidFill>
                    <a:latin typeface="+mn-ea"/>
                  </a:rPr>
                  <a:t>1s2p</a:t>
                </a:r>
                <a:r>
                  <a:rPr kumimoji="1" lang="zh-CN" altLang="en-US" sz="2400" dirty="0" smtClean="0">
                    <a:solidFill>
                      <a:srgbClr val="0070C0"/>
                    </a:solidFill>
                    <a:latin typeface="+mn-ea"/>
                  </a:rPr>
                  <a:t>或</a:t>
                </a:r>
                <a:r>
                  <a:rPr kumimoji="1" lang="en-US" altLang="zh-CN" sz="2400" dirty="0" err="1" smtClean="0">
                    <a:solidFill>
                      <a:srgbClr val="0070C0"/>
                    </a:solidFill>
                    <a:latin typeface="+mn-ea"/>
                  </a:rPr>
                  <a:t>sp</a:t>
                </a:r>
                <a:r>
                  <a:rPr kumimoji="1" lang="zh-CN" altLang="en-US" sz="2400" dirty="0" smtClean="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m:t>
                    </m:r>
                    <m:r>
                      <a:rPr kumimoji="1" lang="en-US" altLang="zh-CN" sz="2400" i="1" smtClean="0">
                        <a:solidFill>
                          <a:srgbClr val="0070C0"/>
                        </a:solidFill>
                        <a:latin typeface="Cambria Math" panose="02040503050406030204" pitchFamily="18" charset="0"/>
                      </a:rPr>
                      <m:t>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=1</m:t>
                    </m:r>
                    <m:r>
                      <a:rPr kumimoji="1" lang="en-US" altLang="zh-CN" sz="2400" b="0" i="0" smtClean="0">
                        <a:solidFill>
                          <a:srgbClr val="0070C0"/>
                        </a:solidFill>
                        <a:latin typeface="Cambria Math" panose="02040503050406030204" pitchFamily="18" charset="0"/>
                      </a:rPr>
                      <m:t>, </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r>
                      <a:rPr kumimoji="1" lang="zh-CN" altLang="en-US" sz="2400" i="1">
                        <a:solidFill>
                          <a:srgbClr val="0070C0"/>
                        </a:solidFill>
                        <a:latin typeface="Cambria Math" panose="02040503050406030204" pitchFamily="18" charset="0"/>
                      </a:rPr>
                      <m:t>奇</m:t>
                    </m:r>
                  </m:oMath>
                </a14:m>
                <a:endParaRPr lang="zh-CN" altLang="en-US" sz="2400" dirty="0">
                  <a:solidFill>
                    <a:srgbClr val="0070C0"/>
                  </a:solidFill>
                </a:endParaRPr>
              </a:p>
              <a:p>
                <a:pPr marL="400050" lvl="1" indent="0">
                  <a:buNone/>
                </a:pPr>
                <a:r>
                  <a:rPr lang="zh-CN" altLang="en-US" sz="2400" dirty="0" smtClean="0">
                    <a:solidFill>
                      <a:srgbClr val="0070C0"/>
                    </a:solidFill>
                  </a:rPr>
                  <a:t>末态</a:t>
                </a:r>
                <a:r>
                  <a:rPr kumimoji="1" lang="en-US" altLang="zh-CN" sz="2400" dirty="0" smtClean="0">
                    <a:solidFill>
                      <a:srgbClr val="0070C0"/>
                    </a:solidFill>
                    <a:latin typeface="+mn-ea"/>
                  </a:rPr>
                  <a:t>1s1s(</a:t>
                </a:r>
                <a14:m>
                  <m:oMath xmlns:m="http://schemas.openxmlformats.org/officeDocument/2006/math">
                    <m:r>
                      <a:rPr kumimoji="1" lang="en-US" altLang="zh-CN" sz="2400" i="1" dirty="0" smtClean="0">
                        <a:solidFill>
                          <a:srgbClr val="0070C0"/>
                        </a:solidFill>
                        <a:latin typeface="Cambria Math" panose="02040503050406030204" pitchFamily="18" charset="0"/>
                      </a:rPr>
                      <m:t>1</m:t>
                    </m:r>
                    <m:sSup>
                      <m:sSupPr>
                        <m:ctrlPr>
                          <a:rPr kumimoji="1" lang="en-US" altLang="zh-CN" sz="2400" i="1" dirty="0" smtClean="0">
                            <a:solidFill>
                              <a:srgbClr val="0070C0"/>
                            </a:solidFill>
                            <a:latin typeface="Cambria Math" panose="02040503050406030204" pitchFamily="18" charset="0"/>
                          </a:rPr>
                        </m:ctrlPr>
                      </m:sSupPr>
                      <m:e>
                        <m:r>
                          <a:rPr kumimoji="1" lang="en-US" altLang="zh-CN" sz="2400" i="1" dirty="0" smtClean="0">
                            <a:solidFill>
                              <a:srgbClr val="0070C0"/>
                            </a:solidFill>
                            <a:latin typeface="Cambria Math" panose="02040503050406030204" pitchFamily="18" charset="0"/>
                          </a:rPr>
                          <m:t>𝑠</m:t>
                        </m:r>
                      </m:e>
                      <m:sup>
                        <m:r>
                          <a:rPr kumimoji="1" lang="en-US" altLang="zh-CN" sz="2400" i="1" dirty="0" smtClean="0">
                            <a:solidFill>
                              <a:srgbClr val="0070C0"/>
                            </a:solidFill>
                            <a:latin typeface="Cambria Math" panose="02040503050406030204" pitchFamily="18" charset="0"/>
                          </a:rPr>
                          <m:t>2</m:t>
                        </m:r>
                      </m:sup>
                    </m:sSup>
                  </m:oMath>
                </a14:m>
                <a:r>
                  <a:rPr kumimoji="1" lang="en-US" altLang="zh-CN" sz="2400" dirty="0" smtClean="0">
                    <a:solidFill>
                      <a:srgbClr val="0070C0"/>
                    </a:solidFill>
                    <a:latin typeface="+mn-ea"/>
                  </a:rPr>
                  <a:t>)</a:t>
                </a:r>
                <a:r>
                  <a:rPr kumimoji="1" lang="zh-CN" altLang="en-US" sz="2400" dirty="0" smtClean="0">
                    <a:solidFill>
                      <a:srgbClr val="0070C0"/>
                    </a:solidFill>
                    <a:latin typeface="+mn-ea"/>
                  </a:rPr>
                  <a:t>或</a:t>
                </a:r>
                <a:r>
                  <a:rPr kumimoji="1" lang="en-US" altLang="zh-CN" sz="2400" dirty="0" err="1" smtClean="0">
                    <a:solidFill>
                      <a:srgbClr val="0070C0"/>
                    </a:solidFill>
                    <a:latin typeface="+mn-ea"/>
                  </a:rPr>
                  <a:t>ss</a:t>
                </a:r>
                <a:r>
                  <a:rPr kumimoji="1" lang="zh-CN" altLang="en-US" sz="2400" dirty="0" smtClean="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m:t>
                    </m:r>
                    <m:r>
                      <a:rPr kumimoji="1" lang="en-US" altLang="zh-CN" sz="2400" b="0" i="1" smtClean="0">
                        <a:solidFill>
                          <a:srgbClr val="0070C0"/>
                        </a:solidFill>
                        <a:latin typeface="Cambria Math" panose="02040503050406030204" pitchFamily="18" charset="0"/>
                      </a:rPr>
                      <m:t>0, </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1</m:t>
                        </m:r>
                      </m:sub>
                    </m:sSub>
                    <m:r>
                      <a:rPr kumimoji="1" lang="en-US" altLang="zh-CN" sz="2400" b="0" i="1" smtClean="0">
                        <a:solidFill>
                          <a:srgbClr val="0070C0"/>
                        </a:solidFill>
                        <a:latin typeface="Cambria Math" panose="02040503050406030204" pitchFamily="18" charset="0"/>
                      </a:rPr>
                      <m:t>+</m:t>
                    </m:r>
                    <m:sSub>
                      <m:sSubPr>
                        <m:ctrlPr>
                          <a:rPr kumimoji="1" lang="en-US" altLang="zh-CN" sz="2400" b="0" i="1" smtClean="0">
                            <a:solidFill>
                              <a:srgbClr val="0070C0"/>
                            </a:solidFill>
                            <a:latin typeface="Cambria Math" panose="02040503050406030204" pitchFamily="18" charset="0"/>
                          </a:rPr>
                        </m:ctrlPr>
                      </m:sSubPr>
                      <m:e>
                        <m:r>
                          <a:rPr kumimoji="1" lang="en-US" altLang="zh-CN" sz="2400" b="0" i="1" smtClean="0">
                            <a:solidFill>
                              <a:srgbClr val="0070C0"/>
                            </a:solidFill>
                            <a:latin typeface="Cambria Math" panose="02040503050406030204" pitchFamily="18" charset="0"/>
                          </a:rPr>
                          <m:t>𝑙</m:t>
                        </m:r>
                      </m:e>
                      <m:sub>
                        <m:r>
                          <a:rPr kumimoji="1" lang="en-US" altLang="zh-CN" sz="2400" b="0" i="1" smtClean="0">
                            <a:solidFill>
                              <a:srgbClr val="0070C0"/>
                            </a:solidFill>
                            <a:latin typeface="Cambria Math" panose="02040503050406030204" pitchFamily="18" charset="0"/>
                          </a:rPr>
                          <m:t>2</m:t>
                        </m:r>
                      </m:sub>
                    </m:sSub>
                  </m:oMath>
                </a14:m>
                <a:r>
                  <a:rPr lang="zh-CN" altLang="en-US" sz="2400" b="0" i="0" dirty="0" smtClean="0">
                    <a:solidFill>
                      <a:srgbClr val="0070C0"/>
                    </a:solidFill>
                    <a:latin typeface="+mj-lt"/>
                  </a:rPr>
                  <a:t>偶，可跃迁</a:t>
                </a:r>
                <a:endParaRPr lang="en-US" altLang="zh-CN" sz="2400" b="0" i="0" dirty="0" smtClean="0">
                  <a:solidFill>
                    <a:srgbClr val="0070C0"/>
                  </a:solidFill>
                  <a:latin typeface="+mj-lt"/>
                </a:endParaRPr>
              </a:p>
              <a:p>
                <a:pPr marL="400050" lvl="1" indent="0">
                  <a:buNone/>
                </a:pPr>
                <a:r>
                  <a:rPr lang="zh-CN" altLang="en-US" sz="2400" b="0" i="0" dirty="0" smtClean="0">
                    <a:solidFill>
                      <a:srgbClr val="0070C0"/>
                    </a:solidFill>
                    <a:latin typeface="+mj-lt"/>
                  </a:rPr>
                  <a:t>如初态为</a:t>
                </a:r>
                <a14:m>
                  <m:oMath xmlns:m="http://schemas.openxmlformats.org/officeDocument/2006/math">
                    <m:r>
                      <a:rPr lang="en-US" altLang="zh-CN" sz="2400" dirty="0">
                        <a:solidFill>
                          <a:srgbClr val="0070C0"/>
                        </a:solidFill>
                        <a:latin typeface="Cambria Math" panose="02040503050406030204" pitchFamily="18" charset="0"/>
                      </a:rPr>
                      <m:t>2</m:t>
                    </m:r>
                  </m:oMath>
                </a14:m>
                <a:r>
                  <a:rPr lang="en-US" altLang="zh-CN" sz="2400" b="0" i="0" dirty="0" smtClean="0">
                    <a:solidFill>
                      <a:srgbClr val="0070C0"/>
                    </a:solidFill>
                    <a:latin typeface="+mn-ea"/>
                  </a:rPr>
                  <a:t>p3p</a:t>
                </a:r>
                <a:r>
                  <a:rPr lang="zh-CN" altLang="en-US" sz="2400" b="0" i="0" dirty="0" smtClean="0">
                    <a:solidFill>
                      <a:srgbClr val="0070C0"/>
                    </a:solidFill>
                    <a:latin typeface="+mn-ea"/>
                  </a:rPr>
                  <a:t>或</a:t>
                </a:r>
                <a:r>
                  <a:rPr lang="en-US" altLang="zh-CN" sz="2400" b="0" i="0" dirty="0" smtClean="0">
                    <a:solidFill>
                      <a:srgbClr val="0070C0"/>
                    </a:solidFill>
                    <a:latin typeface="+mn-ea"/>
                  </a:rPr>
                  <a:t>pp</a:t>
                </a:r>
                <a:r>
                  <a:rPr lang="zh-CN" altLang="en-US" sz="2400" b="0" i="0" dirty="0" smtClean="0">
                    <a:solidFill>
                      <a:srgbClr val="0070C0"/>
                    </a:solidFill>
                    <a:latin typeface="+mn-ea"/>
                  </a:rPr>
                  <a:t>组态</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=1,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=1</m:t>
                    </m:r>
                    <m:r>
                      <a:rPr kumimoji="1" lang="en-US" altLang="zh-CN" sz="2400">
                        <a:solidFill>
                          <a:srgbClr val="0070C0"/>
                        </a:solidFill>
                        <a:latin typeface="Cambria Math" panose="02040503050406030204" pitchFamily="18" charset="0"/>
                      </a:rPr>
                      <m:t>,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zh-CN" altLang="en-US" sz="2400" i="1" smtClean="0">
                        <a:solidFill>
                          <a:srgbClr val="0070C0"/>
                        </a:solidFill>
                        <a:latin typeface="Cambria Math" panose="02040503050406030204" pitchFamily="18" charset="0"/>
                      </a:rPr>
                      <m:t>偶</m:t>
                    </m:r>
                  </m:oMath>
                </a14:m>
                <a:r>
                  <a:rPr lang="zh-CN" altLang="en-US" sz="2400" b="0" i="0" dirty="0" smtClean="0">
                    <a:solidFill>
                      <a:srgbClr val="0070C0"/>
                    </a:solidFill>
                    <a:latin typeface="+mn-ea"/>
                  </a:rPr>
                  <a:t>，不可跃迁 </a:t>
                </a:r>
                <a:endParaRPr lang="en-US" altLang="zh-CN" sz="2400" b="0" i="0" dirty="0" smtClean="0">
                  <a:solidFill>
                    <a:srgbClr val="0070C0"/>
                  </a:solidFill>
                  <a:latin typeface="+mn-ea"/>
                </a:endParaRPr>
              </a:p>
              <a:p>
                <a:pPr marL="457200" indent="-457200">
                  <a:buFont typeface="+mj-lt"/>
                  <a:buAutoNum type="arabicPeriod"/>
                </a:pPr>
                <a:r>
                  <a:rPr kumimoji="1" lang="zh-CN" altLang="en-US" sz="2400" dirty="0">
                    <a:solidFill>
                      <a:srgbClr val="C00000"/>
                    </a:solidFill>
                    <a:latin typeface="+mn-ea"/>
                  </a:rPr>
                  <a:t>如</a:t>
                </a:r>
                <a:r>
                  <a:rPr kumimoji="1" lang="zh-CN" altLang="en-US" sz="2400" dirty="0" smtClean="0">
                    <a:solidFill>
                      <a:srgbClr val="C00000"/>
                    </a:solidFill>
                    <a:latin typeface="+mn-ea"/>
                  </a:rPr>
                  <a:t>满足，根据</a:t>
                </a:r>
                <a:r>
                  <a:rPr kumimoji="1" lang="zh-CN" altLang="en-US" sz="2400" dirty="0">
                    <a:solidFill>
                      <a:srgbClr val="C00000"/>
                    </a:solidFill>
                    <a:latin typeface="+mn-ea"/>
                  </a:rPr>
                  <a:t>两单电子态写出初末态电子组态和</a:t>
                </a:r>
                <a:r>
                  <a:rPr lang="zh-CN" altLang="en-US" sz="2400" dirty="0">
                    <a:solidFill>
                      <a:srgbClr val="C00000"/>
                    </a:solidFill>
                  </a:rPr>
                  <a:t>可能的原子</a:t>
                </a:r>
                <a:r>
                  <a:rPr lang="zh-CN" altLang="en-US" sz="2400" dirty="0" smtClean="0">
                    <a:solidFill>
                      <a:srgbClr val="C00000"/>
                    </a:solidFill>
                  </a:rPr>
                  <a:t>态</a:t>
                </a:r>
                <a:r>
                  <a:rPr lang="en-US" altLang="zh-CN" sz="2400" dirty="0" smtClean="0">
                    <a:solidFill>
                      <a:srgbClr val="C00000"/>
                    </a:solidFill>
                  </a:rPr>
                  <a:t>(</a:t>
                </a:r>
                <a:r>
                  <a:rPr lang="zh-CN" altLang="en-US" sz="2400" dirty="0" smtClean="0">
                    <a:solidFill>
                      <a:srgbClr val="C00000"/>
                    </a:solidFill>
                  </a:rPr>
                  <a:t>同科根据泡利不相容原理，用</a:t>
                </a:r>
                <a:r>
                  <a:rPr lang="en-US" altLang="zh-CN" sz="2400" dirty="0" err="1" smtClean="0">
                    <a:solidFill>
                      <a:srgbClr val="C00000"/>
                    </a:solidFill>
                  </a:rPr>
                  <a:t>slatter</a:t>
                </a:r>
                <a:r>
                  <a:rPr lang="zh-CN" altLang="en-US" sz="2400" dirty="0" smtClean="0">
                    <a:solidFill>
                      <a:srgbClr val="C00000"/>
                    </a:solidFill>
                  </a:rPr>
                  <a:t>方法和偶数法则</a:t>
                </a:r>
                <a:r>
                  <a:rPr lang="en-US" altLang="zh-CN" sz="2400" dirty="0" smtClean="0">
                    <a:solidFill>
                      <a:srgbClr val="C00000"/>
                    </a:solidFill>
                  </a:rPr>
                  <a:t>)</a:t>
                </a:r>
                <a:endParaRPr lang="en-US" altLang="zh-CN" sz="2400" dirty="0">
                  <a:solidFill>
                    <a:srgbClr val="C00000"/>
                  </a:solidFill>
                </a:endParaRPr>
              </a:p>
              <a:p>
                <a:pPr marL="400050" lvl="1" indent="0">
                  <a:buNone/>
                </a:pPr>
                <a:r>
                  <a:rPr kumimoji="1" lang="zh-CN" altLang="en-US" sz="2400" dirty="0">
                    <a:solidFill>
                      <a:srgbClr val="0070C0"/>
                    </a:solidFill>
                    <a:latin typeface="+mn-ea"/>
                  </a:rPr>
                  <a:t>如初态</a:t>
                </a:r>
                <a:r>
                  <a:rPr kumimoji="1" lang="en-US" altLang="zh-CN" sz="2400" dirty="0">
                    <a:solidFill>
                      <a:srgbClr val="0070C0"/>
                    </a:solidFill>
                    <a:latin typeface="+mn-ea"/>
                  </a:rPr>
                  <a:t>1s2p</a:t>
                </a:r>
                <a:r>
                  <a:rPr kumimoji="1" lang="zh-CN" altLang="en-US" sz="2400" dirty="0">
                    <a:solidFill>
                      <a:srgbClr val="0070C0"/>
                    </a:solidFill>
                    <a:latin typeface="+mn-ea"/>
                  </a:rPr>
                  <a:t>或</a:t>
                </a:r>
                <a:r>
                  <a:rPr kumimoji="1" lang="en-US" altLang="zh-CN" sz="2400" dirty="0" err="1">
                    <a:solidFill>
                      <a:srgbClr val="0070C0"/>
                    </a:solidFill>
                    <a:latin typeface="+mn-ea"/>
                  </a:rPr>
                  <a:t>sp</a:t>
                </a:r>
                <a:r>
                  <a:rPr kumimoji="1" lang="zh-CN" altLang="en-US" sz="2400" dirty="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=1:</m:t>
                    </m:r>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0</m:t>
                        </m:r>
                      </m:sub>
                    </m:sSub>
                  </m:oMath>
                </a14:m>
                <a:r>
                  <a:rPr lang="en-US" altLang="zh-CN" sz="2400" dirty="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oMath>
                </a14:m>
                <a:r>
                  <a:rPr lang="en-US" altLang="zh-CN" sz="2400" dirty="0">
                    <a:solidFill>
                      <a:srgbClr val="0070C0"/>
                    </a:solidFill>
                  </a:rPr>
                  <a:t>, </a:t>
                </a:r>
                <a14:m>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3</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2</m:t>
                        </m:r>
                      </m:sub>
                    </m:sSub>
                  </m:oMath>
                </a14:m>
                <a:endParaRPr lang="zh-CN" altLang="en-US" sz="2400" dirty="0">
                  <a:solidFill>
                    <a:srgbClr val="0070C0"/>
                  </a:solidFill>
                </a:endParaRPr>
              </a:p>
              <a:p>
                <a:pPr marL="400050" lvl="1" indent="0">
                  <a:buNone/>
                </a:pPr>
                <a:r>
                  <a:rPr lang="zh-CN" altLang="en-US" sz="2400" dirty="0">
                    <a:solidFill>
                      <a:srgbClr val="0070C0"/>
                    </a:solidFill>
                  </a:rPr>
                  <a:t>末态</a:t>
                </a:r>
                <a:r>
                  <a:rPr kumimoji="1" lang="en-US" altLang="zh-CN" sz="2400" dirty="0">
                    <a:solidFill>
                      <a:srgbClr val="0070C0"/>
                    </a:solidFill>
                    <a:latin typeface="+mn-ea"/>
                  </a:rPr>
                  <a:t>1s1s(</a:t>
                </a:r>
                <a14:m>
                  <m:oMath xmlns:m="http://schemas.openxmlformats.org/officeDocument/2006/math">
                    <m:r>
                      <a:rPr kumimoji="1" lang="en-US" altLang="zh-CN" sz="2400" i="1" dirty="0">
                        <a:solidFill>
                          <a:srgbClr val="0070C0"/>
                        </a:solidFill>
                        <a:latin typeface="Cambria Math" panose="02040503050406030204" pitchFamily="18" charset="0"/>
                      </a:rPr>
                      <m:t>1</m:t>
                    </m:r>
                    <m:sSup>
                      <m:sSupPr>
                        <m:ctrlPr>
                          <a:rPr kumimoji="1" lang="en-US" altLang="zh-CN" sz="2400" i="1" dirty="0">
                            <a:solidFill>
                              <a:srgbClr val="0070C0"/>
                            </a:solidFill>
                            <a:latin typeface="Cambria Math" panose="02040503050406030204" pitchFamily="18" charset="0"/>
                          </a:rPr>
                        </m:ctrlPr>
                      </m:sSupPr>
                      <m:e>
                        <m:r>
                          <a:rPr kumimoji="1" lang="en-US" altLang="zh-CN" sz="2400" i="1" dirty="0">
                            <a:solidFill>
                              <a:srgbClr val="0070C0"/>
                            </a:solidFill>
                            <a:latin typeface="Cambria Math" panose="02040503050406030204" pitchFamily="18" charset="0"/>
                          </a:rPr>
                          <m:t>𝑠</m:t>
                        </m:r>
                      </m:e>
                      <m:sup>
                        <m:r>
                          <a:rPr kumimoji="1" lang="en-US" altLang="zh-CN" sz="2400" i="1" dirty="0">
                            <a:solidFill>
                              <a:srgbClr val="0070C0"/>
                            </a:solidFill>
                            <a:latin typeface="Cambria Math" panose="02040503050406030204" pitchFamily="18" charset="0"/>
                          </a:rPr>
                          <m:t>2</m:t>
                        </m:r>
                      </m:sup>
                    </m:sSup>
                  </m:oMath>
                </a14:m>
                <a:r>
                  <a:rPr kumimoji="1" lang="en-US" altLang="zh-CN" sz="2400" dirty="0">
                    <a:solidFill>
                      <a:srgbClr val="0070C0"/>
                    </a:solidFill>
                    <a:latin typeface="+mn-ea"/>
                  </a:rPr>
                  <a:t>)</a:t>
                </a:r>
                <a:r>
                  <a:rPr kumimoji="1" lang="zh-CN" altLang="en-US" sz="2400" dirty="0">
                    <a:solidFill>
                      <a:srgbClr val="0070C0"/>
                    </a:solidFill>
                    <a:latin typeface="+mn-ea"/>
                  </a:rPr>
                  <a:t>或</a:t>
                </a:r>
                <a:r>
                  <a:rPr kumimoji="1" lang="en-US" altLang="zh-CN" sz="2400" dirty="0" err="1">
                    <a:solidFill>
                      <a:srgbClr val="0070C0"/>
                    </a:solidFill>
                    <a:latin typeface="+mn-ea"/>
                  </a:rPr>
                  <a:t>ss</a:t>
                </a:r>
                <a:r>
                  <a:rPr kumimoji="1" lang="zh-CN" altLang="en-US" sz="2400" dirty="0">
                    <a:solidFill>
                      <a:srgbClr val="0070C0"/>
                    </a:solidFill>
                    <a:latin typeface="+mn-ea"/>
                  </a:rPr>
                  <a:t>组态 </a:t>
                </a:r>
                <a14:m>
                  <m:oMath xmlns:m="http://schemas.openxmlformats.org/officeDocument/2006/math">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1</m:t>
                        </m:r>
                      </m:sub>
                    </m:sSub>
                    <m:r>
                      <a:rPr kumimoji="1" lang="en-US" altLang="zh-CN" sz="2400" i="1">
                        <a:solidFill>
                          <a:srgbClr val="0070C0"/>
                        </a:solidFill>
                        <a:latin typeface="Cambria Math" panose="02040503050406030204" pitchFamily="18" charset="0"/>
                      </a:rPr>
                      <m:t>=0, </m:t>
                    </m:r>
                    <m:sSub>
                      <m:sSubPr>
                        <m:ctrlPr>
                          <a:rPr kumimoji="1" lang="en-US" altLang="zh-CN" sz="2400" i="1">
                            <a:solidFill>
                              <a:srgbClr val="0070C0"/>
                            </a:solidFill>
                            <a:latin typeface="Cambria Math" panose="02040503050406030204" pitchFamily="18" charset="0"/>
                          </a:rPr>
                        </m:ctrlPr>
                      </m:sSubPr>
                      <m:e>
                        <m:r>
                          <a:rPr kumimoji="1" lang="en-US" altLang="zh-CN" sz="2400" i="1">
                            <a:solidFill>
                              <a:srgbClr val="0070C0"/>
                            </a:solidFill>
                            <a:latin typeface="Cambria Math" panose="02040503050406030204" pitchFamily="18" charset="0"/>
                          </a:rPr>
                          <m:t>𝑙</m:t>
                        </m:r>
                      </m:e>
                      <m:sub>
                        <m:r>
                          <a:rPr kumimoji="1" lang="en-US" altLang="zh-CN" sz="2400" i="1">
                            <a:solidFill>
                              <a:srgbClr val="0070C0"/>
                            </a:solidFill>
                            <a:latin typeface="Cambria Math" panose="02040503050406030204" pitchFamily="18" charset="0"/>
                          </a:rPr>
                          <m:t>2</m:t>
                        </m:r>
                      </m:sub>
                    </m:sSub>
                    <m:r>
                      <a:rPr kumimoji="1" lang="en-US" altLang="zh-CN" sz="2400" i="1">
                        <a:solidFill>
                          <a:srgbClr val="0070C0"/>
                        </a:solidFill>
                        <a:latin typeface="Cambria Math" panose="02040503050406030204" pitchFamily="18" charset="0"/>
                      </a:rPr>
                      <m:t>=0:</m:t>
                    </m:r>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𝑆</m:t>
                            </m:r>
                          </m:e>
                        </m:sPre>
                      </m:e>
                      <m:sub>
                        <m:r>
                          <a:rPr lang="en-US" altLang="zh-CN" sz="2400" i="1">
                            <a:solidFill>
                              <a:srgbClr val="0070C0"/>
                            </a:solidFill>
                            <a:latin typeface="Cambria Math" panose="02040503050406030204" pitchFamily="18" charset="0"/>
                          </a:rPr>
                          <m:t>0</m:t>
                        </m:r>
                      </m:sub>
                    </m:sSub>
                  </m:oMath>
                </a14:m>
                <a:r>
                  <a:rPr lang="en-US" altLang="zh-CN" sz="2400" dirty="0">
                    <a:solidFill>
                      <a:srgbClr val="0070C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sPre>
                          <m:sPrePr>
                            <m:ctrlPr>
                              <a:rPr lang="en-US" altLang="zh-CN" sz="2400" i="1">
                                <a:solidFill>
                                  <a:srgbClr val="7030A0"/>
                                </a:solidFill>
                                <a:latin typeface="Cambria Math" panose="02040503050406030204" pitchFamily="18" charset="0"/>
                              </a:rPr>
                            </m:ctrlPr>
                          </m:sPrePr>
                          <m:sub/>
                          <m:sup>
                            <m:r>
                              <a:rPr lang="en-US" altLang="zh-CN" sz="2400" i="1">
                                <a:solidFill>
                                  <a:srgbClr val="7030A0"/>
                                </a:solidFill>
                                <a:latin typeface="Cambria Math" panose="02040503050406030204" pitchFamily="18" charset="0"/>
                              </a:rPr>
                              <m:t>3</m:t>
                            </m:r>
                          </m:sup>
                          <m:e>
                            <m:r>
                              <a:rPr lang="en-US" altLang="zh-CN" sz="2400" i="1">
                                <a:solidFill>
                                  <a:srgbClr val="7030A0"/>
                                </a:solidFill>
                                <a:latin typeface="Cambria Math" panose="02040503050406030204" pitchFamily="18" charset="0"/>
                              </a:rPr>
                              <m:t>𝑆</m:t>
                            </m:r>
                          </m:e>
                        </m:sPre>
                      </m:e>
                      <m:sub>
                        <m:r>
                          <a:rPr lang="en-US" altLang="zh-CN" sz="2400" i="1">
                            <a:solidFill>
                              <a:srgbClr val="7030A0"/>
                            </a:solidFill>
                            <a:latin typeface="Cambria Math" panose="02040503050406030204" pitchFamily="18" charset="0"/>
                          </a:rPr>
                          <m:t>1</m:t>
                        </m:r>
                      </m:sub>
                    </m:sSub>
                  </m:oMath>
                </a14:m>
                <a:r>
                  <a:rPr lang="en-US" altLang="zh-CN" sz="2400" dirty="0" smtClean="0">
                    <a:solidFill>
                      <a:srgbClr val="7030A0"/>
                    </a:solidFill>
                  </a:rPr>
                  <a:t>(</a:t>
                </a:r>
                <a:r>
                  <a:rPr lang="zh-CN" altLang="en-US" sz="2400" dirty="0" smtClean="0">
                    <a:solidFill>
                      <a:srgbClr val="7030A0"/>
                    </a:solidFill>
                  </a:rPr>
                  <a:t>对于</a:t>
                </a:r>
                <a14:m>
                  <m:oMath xmlns:m="http://schemas.openxmlformats.org/officeDocument/2006/math">
                    <m:r>
                      <a:rPr lang="en-US" altLang="zh-CN" sz="2400" i="1" dirty="0" smtClean="0">
                        <a:solidFill>
                          <a:srgbClr val="7030A0"/>
                        </a:solidFill>
                        <a:latin typeface="Cambria Math" panose="02040503050406030204" pitchFamily="18" charset="0"/>
                      </a:rPr>
                      <m:t>1</m:t>
                    </m:r>
                    <m:sSup>
                      <m:sSupPr>
                        <m:ctrlPr>
                          <a:rPr lang="en-US" altLang="zh-CN" sz="2400" b="0" i="1" dirty="0" smtClean="0">
                            <a:solidFill>
                              <a:srgbClr val="7030A0"/>
                            </a:solidFill>
                            <a:latin typeface="Cambria Math" panose="02040503050406030204" pitchFamily="18" charset="0"/>
                          </a:rPr>
                        </m:ctrlPr>
                      </m:sSupPr>
                      <m:e>
                        <m:r>
                          <a:rPr lang="en-US" altLang="zh-CN" sz="2400" i="1" dirty="0" smtClean="0">
                            <a:solidFill>
                              <a:srgbClr val="7030A0"/>
                            </a:solidFill>
                            <a:latin typeface="Cambria Math" panose="02040503050406030204" pitchFamily="18" charset="0"/>
                          </a:rPr>
                          <m:t>𝑠</m:t>
                        </m:r>
                      </m:e>
                      <m:sup>
                        <m:r>
                          <a:rPr lang="en-US" altLang="zh-CN" sz="2400" b="0" i="1" dirty="0" smtClean="0">
                            <a:solidFill>
                              <a:srgbClr val="7030A0"/>
                            </a:solidFill>
                            <a:latin typeface="Cambria Math" panose="02040503050406030204" pitchFamily="18" charset="0"/>
                          </a:rPr>
                          <m:t>2</m:t>
                        </m:r>
                      </m:sup>
                    </m:sSup>
                  </m:oMath>
                </a14:m>
                <a:r>
                  <a:rPr lang="zh-CN" altLang="en-US" sz="2400" dirty="0" smtClean="0">
                    <a:solidFill>
                      <a:srgbClr val="7030A0"/>
                    </a:solidFill>
                  </a:rPr>
                  <a:t>不存在</a:t>
                </a:r>
                <a:r>
                  <a:rPr lang="en-US" altLang="zh-CN" sz="2400" dirty="0" smtClean="0">
                    <a:solidFill>
                      <a:srgbClr val="7030A0"/>
                    </a:solidFill>
                  </a:rPr>
                  <a:t>)</a:t>
                </a:r>
              </a:p>
              <a:p>
                <a:pPr marL="457200" indent="-457200">
                  <a:buFont typeface="+mj-lt"/>
                  <a:buAutoNum type="arabicPeriod"/>
                </a:pPr>
                <a:r>
                  <a:rPr lang="zh-CN" altLang="en-US" sz="2400" dirty="0" smtClean="0">
                    <a:solidFill>
                      <a:srgbClr val="C00000"/>
                    </a:solidFill>
                  </a:rPr>
                  <a:t>按照跃迁选择定则写出（画出）所有可能跃迁</a:t>
                </a:r>
                <a:endParaRPr lang="en-US" altLang="zh-CN" sz="2400" dirty="0" smtClean="0">
                  <a:solidFill>
                    <a:srgbClr val="C00000"/>
                  </a:solidFill>
                </a:endParaRPr>
              </a:p>
              <a:p>
                <a:pPr marL="400050" lvl="1" indent="0">
                  <a:buNone/>
                </a:pPr>
                <a14:m>
                  <m:oMathPara xmlns:m="http://schemas.openxmlformats.org/officeDocument/2006/math">
                    <m:oMathParaPr>
                      <m:jc m:val="centerGroup"/>
                    </m:oMathParaPr>
                    <m:oMath xmlns:m="http://schemas.openxmlformats.org/officeDocument/2006/math">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𝑃</m:t>
                              </m:r>
                            </m:e>
                          </m:sPre>
                        </m:e>
                        <m:sub>
                          <m:r>
                            <a:rPr lang="en-US" altLang="zh-CN" sz="2400" i="1">
                              <a:solidFill>
                                <a:srgbClr val="0070C0"/>
                              </a:solidFill>
                              <a:latin typeface="Cambria Math" panose="02040503050406030204" pitchFamily="18" charset="0"/>
                            </a:rPr>
                            <m:t>1</m:t>
                          </m:r>
                        </m:sub>
                      </m:sSub>
                      <m:r>
                        <a:rPr lang="en-US" altLang="zh-CN" sz="2400" b="0" i="1" smtClean="0">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sPre>
                            <m:sPrePr>
                              <m:ctrlPr>
                                <a:rPr lang="en-US" altLang="zh-CN" sz="2400" i="1">
                                  <a:solidFill>
                                    <a:srgbClr val="0070C0"/>
                                  </a:solidFill>
                                  <a:latin typeface="Cambria Math" panose="02040503050406030204" pitchFamily="18" charset="0"/>
                                </a:rPr>
                              </m:ctrlPr>
                            </m:sPrePr>
                            <m:sub/>
                            <m:sup>
                              <m:r>
                                <a:rPr lang="en-US" altLang="zh-CN" sz="2400" i="1">
                                  <a:solidFill>
                                    <a:srgbClr val="0070C0"/>
                                  </a:solidFill>
                                  <a:latin typeface="Cambria Math" panose="02040503050406030204" pitchFamily="18" charset="0"/>
                                </a:rPr>
                                <m:t>1</m:t>
                              </m:r>
                            </m:sup>
                            <m:e>
                              <m:r>
                                <a:rPr lang="en-US" altLang="zh-CN" sz="2400" i="1">
                                  <a:solidFill>
                                    <a:srgbClr val="0070C0"/>
                                  </a:solidFill>
                                  <a:latin typeface="Cambria Math" panose="02040503050406030204" pitchFamily="18" charset="0"/>
                                </a:rPr>
                                <m:t>𝑆</m:t>
                              </m:r>
                            </m:e>
                          </m:sPre>
                        </m:e>
                        <m:sub>
                          <m:r>
                            <a:rPr lang="en-US" altLang="zh-CN" sz="2400" i="1">
                              <a:solidFill>
                                <a:srgbClr val="0070C0"/>
                              </a:solidFill>
                              <a:latin typeface="Cambria Math" panose="02040503050406030204" pitchFamily="18" charset="0"/>
                            </a:rPr>
                            <m:t>0</m:t>
                          </m:r>
                        </m:sub>
                      </m:sSub>
                    </m:oMath>
                  </m:oMathPara>
                </a14:m>
                <a:endParaRPr lang="en-US" altLang="zh-CN" sz="2400"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536" y="1121322"/>
                <a:ext cx="8208912" cy="5626767"/>
              </a:xfrm>
              <a:blipFill rotWithShape="0">
                <a:blip r:embed="rId2"/>
                <a:stretch>
                  <a:fillRect l="-892" t="-867" r="-297"/>
                </a:stretch>
              </a:blipFill>
            </p:spPr>
            <p:txBody>
              <a:bodyPr/>
              <a:lstStyle/>
              <a:p>
                <a:r>
                  <a:rPr lang="zh-CN" altLang="en-US">
                    <a:noFill/>
                  </a:rPr>
                  <a:t> </a:t>
                </a:r>
              </a:p>
            </p:txBody>
          </p:sp>
        </mc:Fallback>
      </mc:AlternateContent>
      <p:sp>
        <p:nvSpPr>
          <p:cNvPr id="2" name="标题 1"/>
          <p:cNvSpPr>
            <a:spLocks noGrp="1"/>
          </p:cNvSpPr>
          <p:nvPr>
            <p:ph type="title"/>
          </p:nvPr>
        </p:nvSpPr>
        <p:spPr>
          <a:xfrm>
            <a:off x="971600" y="310281"/>
            <a:ext cx="6589199" cy="788666"/>
          </a:xfrm>
        </p:spPr>
        <p:txBody>
          <a:bodyPr>
            <a:normAutofit/>
          </a:bodyPr>
          <a:lstStyle/>
          <a:p>
            <a:r>
              <a:rPr lang="zh-CN" altLang="en-US" sz="2800" dirty="0" smtClean="0"/>
              <a:t>双原子电子跃迁</a:t>
            </a:r>
            <a:endParaRPr lang="zh-CN" altLang="en-US" sz="2800" dirty="0"/>
          </a:p>
        </p:txBody>
      </p:sp>
    </p:spTree>
    <p:extLst>
      <p:ext uri="{BB962C8B-B14F-4D97-AF65-F5344CB8AC3E}">
        <p14:creationId xmlns:p14="http://schemas.microsoft.com/office/powerpoint/2010/main" val="123505216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ChangeArrowheads="1"/>
          </p:cNvSpPr>
          <p:nvPr/>
        </p:nvSpPr>
        <p:spPr bwMode="auto">
          <a:xfrm>
            <a:off x="971550" y="404813"/>
            <a:ext cx="7178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3600" b="1">
                <a:solidFill>
                  <a:schemeClr val="hlink"/>
                </a:solidFill>
                <a:latin typeface="Times New Roman" panose="02020603050405020304" pitchFamily="18" charset="0"/>
                <a:ea typeface="楷体_GB2312" pitchFamily="49" charset="-122"/>
              </a:rPr>
              <a:t>§5.6</a:t>
            </a:r>
            <a:r>
              <a:rPr kumimoji="1" lang="zh-CN" altLang="en-US" sz="3600" b="1">
                <a:solidFill>
                  <a:schemeClr val="hlink"/>
                </a:solidFill>
                <a:latin typeface="Times New Roman" panose="02020603050405020304" pitchFamily="18" charset="0"/>
                <a:ea typeface="楷体_GB2312" pitchFamily="49" charset="-122"/>
              </a:rPr>
              <a:t>原子的壳层结构和元素周期系</a:t>
            </a:r>
          </a:p>
        </p:txBody>
      </p:sp>
      <p:sp>
        <p:nvSpPr>
          <p:cNvPr id="46083" name="Rectangle 5"/>
          <p:cNvSpPr>
            <a:spLocks noChangeArrowheads="1"/>
          </p:cNvSpPr>
          <p:nvPr/>
        </p:nvSpPr>
        <p:spPr bwMode="auto">
          <a:xfrm>
            <a:off x="467544" y="1268760"/>
            <a:ext cx="8351837"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pPr>
            <a:r>
              <a:rPr kumimoji="1" lang="en-US" altLang="zh-CN" sz="2800" b="1">
                <a:solidFill>
                  <a:schemeClr val="tx2"/>
                </a:solidFill>
                <a:latin typeface="Times New Roman" panose="02020603050405020304" pitchFamily="18" charset="0"/>
                <a:ea typeface="楷体_GB2312" pitchFamily="49" charset="-122"/>
              </a:rPr>
              <a:t>A.</a:t>
            </a:r>
            <a:r>
              <a:rPr kumimoji="1" lang="zh-CN" altLang="en-US" sz="2800" b="1">
                <a:solidFill>
                  <a:schemeClr val="tx2"/>
                </a:solidFill>
                <a:latin typeface="Times New Roman" panose="02020603050405020304" pitchFamily="18" charset="0"/>
                <a:ea typeface="楷体_GB2312" pitchFamily="49" charset="-122"/>
              </a:rPr>
              <a:t>元素性质的周期性</a:t>
            </a:r>
          </a:p>
          <a:p>
            <a:pPr algn="just" eaLnBrk="1" hangingPunct="1">
              <a:lnSpc>
                <a:spcPct val="130000"/>
              </a:lnSpc>
            </a:pPr>
            <a:r>
              <a:rPr kumimoji="1" lang="en-US" altLang="zh-CN" sz="2800" b="1">
                <a:solidFill>
                  <a:schemeClr val="tx2"/>
                </a:solidFill>
                <a:latin typeface="Times New Roman" panose="02020603050405020304" pitchFamily="18" charset="0"/>
                <a:ea typeface="楷体_GB2312" pitchFamily="49" charset="-122"/>
              </a:rPr>
              <a:t>B. </a:t>
            </a:r>
            <a:r>
              <a:rPr kumimoji="1" lang="zh-CN" altLang="en-US" sz="2800" b="1">
                <a:solidFill>
                  <a:schemeClr val="tx2"/>
                </a:solidFill>
                <a:latin typeface="Times New Roman" panose="02020603050405020304" pitchFamily="18" charset="0"/>
                <a:ea typeface="楷体_GB2312" pitchFamily="49" charset="-122"/>
              </a:rPr>
              <a:t>壳层中电子的数目</a:t>
            </a:r>
          </a:p>
        </p:txBody>
      </p:sp>
      <p:graphicFrame>
        <p:nvGraphicFramePr>
          <p:cNvPr id="39943" name="Object 7"/>
          <p:cNvGraphicFramePr>
            <a:graphicFrameLocks noChangeAspect="1"/>
          </p:cNvGraphicFramePr>
          <p:nvPr>
            <p:extLst/>
          </p:nvPr>
        </p:nvGraphicFramePr>
        <p:xfrm>
          <a:off x="4715694" y="2637185"/>
          <a:ext cx="3600450" cy="876300"/>
        </p:xfrm>
        <a:graphic>
          <a:graphicData uri="http://schemas.openxmlformats.org/presentationml/2006/ole">
            <mc:AlternateContent xmlns:mc="http://schemas.openxmlformats.org/markup-compatibility/2006">
              <mc:Choice xmlns:v="urn:schemas-microsoft-com:vml" Requires="v">
                <p:oleObj spid="_x0000_s331780" name="公式" r:id="rId3" imgW="939800" imgH="228600" progId="Equation.3">
                  <p:embed/>
                </p:oleObj>
              </mc:Choice>
              <mc:Fallback>
                <p:oleObj name="公式" r:id="rId3" imgW="939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694" y="2637185"/>
                        <a:ext cx="3600450" cy="8763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5" name="AutoShape 8"/>
          <p:cNvSpPr>
            <a:spLocks noChangeArrowheads="1"/>
          </p:cNvSpPr>
          <p:nvPr/>
        </p:nvSpPr>
        <p:spPr bwMode="auto">
          <a:xfrm>
            <a:off x="756469" y="2637185"/>
            <a:ext cx="3744912" cy="936625"/>
          </a:xfrm>
          <a:prstGeom prst="rightArrow">
            <a:avLst>
              <a:gd name="adj1" fmla="val 50000"/>
              <a:gd name="adj2" fmla="val 99958"/>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400" b="1">
                <a:ea typeface="楷体_GB2312" pitchFamily="49" charset="-122"/>
              </a:rPr>
              <a:t>原子中一个电子的状态</a:t>
            </a:r>
          </a:p>
        </p:txBody>
      </p:sp>
      <p:sp>
        <p:nvSpPr>
          <p:cNvPr id="39945" name="AutoShape 9"/>
          <p:cNvSpPr>
            <a:spLocks noChangeArrowheads="1"/>
          </p:cNvSpPr>
          <p:nvPr/>
        </p:nvSpPr>
        <p:spPr bwMode="auto">
          <a:xfrm>
            <a:off x="4788718" y="4148485"/>
            <a:ext cx="1583481" cy="692150"/>
          </a:xfrm>
          <a:prstGeom prst="wedgeRoundRectCallout">
            <a:avLst>
              <a:gd name="adj1" fmla="val -33787"/>
              <a:gd name="adj2" fmla="val -16995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b="1">
                <a:ea typeface="楷体_GB2312" pitchFamily="49" charset="-122"/>
              </a:rPr>
              <a:t>主量子数</a:t>
            </a:r>
          </a:p>
          <a:p>
            <a:pPr algn="ctr" eaLnBrk="1" hangingPunct="1"/>
            <a:r>
              <a:rPr kumimoji="1" lang="zh-CN" altLang="en-US" b="1">
                <a:ea typeface="楷体_GB2312" pitchFamily="49" charset="-122"/>
              </a:rPr>
              <a:t>壳层</a:t>
            </a:r>
          </a:p>
        </p:txBody>
      </p:sp>
      <p:sp>
        <p:nvSpPr>
          <p:cNvPr id="39946" name="AutoShape 10"/>
          <p:cNvSpPr>
            <a:spLocks noChangeArrowheads="1"/>
          </p:cNvSpPr>
          <p:nvPr/>
        </p:nvSpPr>
        <p:spPr bwMode="auto">
          <a:xfrm>
            <a:off x="6733406" y="4077048"/>
            <a:ext cx="1654175" cy="719137"/>
          </a:xfrm>
          <a:prstGeom prst="wedgeRoundRectCallout">
            <a:avLst>
              <a:gd name="adj1" fmla="val -115546"/>
              <a:gd name="adj2" fmla="val -15463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b="1">
                <a:ea typeface="楷体_GB2312" pitchFamily="49" charset="-122"/>
              </a:rPr>
              <a:t>角量子数干支壳层</a:t>
            </a:r>
          </a:p>
        </p:txBody>
      </p:sp>
      <p:graphicFrame>
        <p:nvGraphicFramePr>
          <p:cNvPr id="39947" name="Object 11"/>
          <p:cNvGraphicFramePr>
            <a:graphicFrameLocks noChangeAspect="1"/>
          </p:cNvGraphicFramePr>
          <p:nvPr>
            <p:extLst/>
          </p:nvPr>
        </p:nvGraphicFramePr>
        <p:xfrm>
          <a:off x="683444" y="5162898"/>
          <a:ext cx="7704137" cy="1260475"/>
        </p:xfrm>
        <a:graphic>
          <a:graphicData uri="http://schemas.openxmlformats.org/presentationml/2006/ole">
            <mc:AlternateContent xmlns:mc="http://schemas.openxmlformats.org/markup-compatibility/2006">
              <mc:Choice xmlns:v="urn:schemas-microsoft-com:vml" Requires="v">
                <p:oleObj spid="_x0000_s331781" name="公式" r:id="rId5" imgW="2794000" imgH="457200" progId="Equation.3">
                  <p:embed/>
                </p:oleObj>
              </mc:Choice>
              <mc:Fallback>
                <p:oleObj name="公式" r:id="rId5" imgW="27940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444" y="5162898"/>
                        <a:ext cx="7704137" cy="12604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60204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943"/>
                                        </p:tgtEl>
                                        <p:attrNameLst>
                                          <p:attrName>style.visibility</p:attrName>
                                        </p:attrNameLst>
                                      </p:cBhvr>
                                      <p:to>
                                        <p:strVal val="visible"/>
                                      </p:to>
                                    </p:set>
                                    <p:animEffect transition="in" filter="blinds(horizontal)">
                                      <p:cBhvr>
                                        <p:cTn id="7" dur="500"/>
                                        <p:tgtEl>
                                          <p:spTgt spid="399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945"/>
                                        </p:tgtEl>
                                        <p:attrNameLst>
                                          <p:attrName>style.visibility</p:attrName>
                                        </p:attrNameLst>
                                      </p:cBhvr>
                                      <p:to>
                                        <p:strVal val="visible"/>
                                      </p:to>
                                    </p:set>
                                    <p:animEffect transition="in" filter="wipe(up)">
                                      <p:cBhvr>
                                        <p:cTn id="12" dur="500"/>
                                        <p:tgtEl>
                                          <p:spTgt spid="399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946"/>
                                        </p:tgtEl>
                                        <p:attrNameLst>
                                          <p:attrName>style.visibility</p:attrName>
                                        </p:attrNameLst>
                                      </p:cBhvr>
                                      <p:to>
                                        <p:strVal val="visible"/>
                                      </p:to>
                                    </p:set>
                                    <p:animEffect transition="in" filter="wipe(up)">
                                      <p:cBhvr>
                                        <p:cTn id="17" dur="500"/>
                                        <p:tgtEl>
                                          <p:spTgt spid="399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9947"/>
                                        </p:tgtEl>
                                        <p:attrNameLst>
                                          <p:attrName>style.visibility</p:attrName>
                                        </p:attrNameLst>
                                      </p:cBhvr>
                                      <p:to>
                                        <p:strVal val="visible"/>
                                      </p:to>
                                    </p:set>
                                    <p:animEffect transition="in" filter="blinds(horizontal)">
                                      <p:cBhvr>
                                        <p:cTn id="22" dur="500"/>
                                        <p:tgtEl>
                                          <p:spTgt spid="39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animBg="1"/>
      <p:bldP spid="3994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ChangeArrowheads="1"/>
          </p:cNvSpPr>
          <p:nvPr/>
        </p:nvSpPr>
        <p:spPr bwMode="auto">
          <a:xfrm>
            <a:off x="3862388" y="3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47107" name="Object 4"/>
          <p:cNvGraphicFramePr>
            <a:graphicFrameLocks noChangeAspect="1"/>
          </p:cNvGraphicFramePr>
          <p:nvPr/>
        </p:nvGraphicFramePr>
        <p:xfrm>
          <a:off x="1476375" y="1412875"/>
          <a:ext cx="4175125" cy="1119188"/>
        </p:xfrm>
        <a:graphic>
          <a:graphicData uri="http://schemas.openxmlformats.org/presentationml/2006/ole">
            <mc:AlternateContent xmlns:mc="http://schemas.openxmlformats.org/markup-compatibility/2006">
              <mc:Choice xmlns:v="urn:schemas-microsoft-com:vml" Requires="v">
                <p:oleObj spid="_x0000_s332804" r:id="rId3" imgW="1993900" imgH="533400" progId="Equation.3">
                  <p:embed/>
                </p:oleObj>
              </mc:Choice>
              <mc:Fallback>
                <p:oleObj r:id="rId3" imgW="1993900"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412875"/>
                        <a:ext cx="4175125" cy="1119188"/>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8" name="Object 7"/>
          <p:cNvGraphicFramePr>
            <a:graphicFrameLocks noChangeAspect="1"/>
          </p:cNvGraphicFramePr>
          <p:nvPr/>
        </p:nvGraphicFramePr>
        <p:xfrm>
          <a:off x="0" y="3200400"/>
          <a:ext cx="9144000" cy="2803525"/>
        </p:xfrm>
        <a:graphic>
          <a:graphicData uri="http://schemas.openxmlformats.org/presentationml/2006/ole">
            <mc:AlternateContent xmlns:mc="http://schemas.openxmlformats.org/markup-compatibility/2006">
              <mc:Choice xmlns:v="urn:schemas-microsoft-com:vml" Requires="v">
                <p:oleObj spid="_x0000_s332805" name="文档" r:id="rId5" imgW="5405390" imgH="1660898" progId="Word.Document.8">
                  <p:embed/>
                </p:oleObj>
              </mc:Choice>
              <mc:Fallback>
                <p:oleObj name="文档" r:id="rId5" imgW="5405390" imgH="166089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00400"/>
                        <a:ext cx="9144000" cy="280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022960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468239" y="838101"/>
            <a:ext cx="914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800" b="1">
                <a:solidFill>
                  <a:schemeClr val="tx2"/>
                </a:solidFill>
                <a:latin typeface="Times New Roman" panose="02020603050405020304" pitchFamily="18" charset="0"/>
                <a:ea typeface="楷体_GB2312" pitchFamily="49" charset="-122"/>
              </a:rPr>
              <a:t>C. </a:t>
            </a:r>
            <a:r>
              <a:rPr kumimoji="1" lang="zh-CN" altLang="en-US" sz="2800" b="1">
                <a:solidFill>
                  <a:schemeClr val="tx2"/>
                </a:solidFill>
                <a:latin typeface="Times New Roman" panose="02020603050405020304" pitchFamily="18" charset="0"/>
                <a:ea typeface="楷体_GB2312" pitchFamily="49" charset="-122"/>
              </a:rPr>
              <a:t>电子组态的能量</a:t>
            </a:r>
            <a:r>
              <a:rPr kumimoji="1" lang="en-US" altLang="zh-CN" sz="2800" b="1">
                <a:solidFill>
                  <a:schemeClr val="tx2"/>
                </a:solidFill>
                <a:latin typeface="Times New Roman" panose="02020603050405020304" pitchFamily="18" charset="0"/>
                <a:ea typeface="楷体_GB2312" pitchFamily="49" charset="-122"/>
              </a:rPr>
              <a:t>—</a:t>
            </a:r>
            <a:r>
              <a:rPr kumimoji="1" lang="zh-CN" altLang="en-US" sz="2800" b="1">
                <a:solidFill>
                  <a:schemeClr val="tx2"/>
                </a:solidFill>
                <a:latin typeface="Times New Roman" panose="02020603050405020304" pitchFamily="18" charset="0"/>
                <a:ea typeface="楷体_GB2312" pitchFamily="49" charset="-122"/>
              </a:rPr>
              <a:t>壳层的次序</a:t>
            </a:r>
            <a:r>
              <a:rPr kumimoji="1" lang="zh-CN" altLang="en-US" sz="2800">
                <a:solidFill>
                  <a:schemeClr val="tx2"/>
                </a:solidFill>
                <a:latin typeface="Times New Roman" panose="02020603050405020304" pitchFamily="18" charset="0"/>
                <a:ea typeface="楷体_GB2312" pitchFamily="49" charset="-122"/>
              </a:rPr>
              <a:t> </a:t>
            </a:r>
          </a:p>
        </p:txBody>
      </p:sp>
      <p:pic>
        <p:nvPicPr>
          <p:cNvPr id="48131" name="Picture 8" descr="2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12776"/>
            <a:ext cx="43434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89" y="1341338"/>
            <a:ext cx="37560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296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49161"/>
                                        </p:tgtEl>
                                        <p:attrNameLst>
                                          <p:attrName>style.visibility</p:attrName>
                                        </p:attrNameLst>
                                      </p:cBhvr>
                                      <p:to>
                                        <p:strVal val="visible"/>
                                      </p:to>
                                    </p:set>
                                    <p:animEffect transition="in" filter="wedge">
                                      <p:cBhvr>
                                        <p:cTn id="7" dur="2000"/>
                                        <p:tgtEl>
                                          <p:spTgt spid="49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ChangeArrowheads="1"/>
          </p:cNvSpPr>
          <p:nvPr/>
        </p:nvSpPr>
        <p:spPr bwMode="auto">
          <a:xfrm>
            <a:off x="468313" y="1557338"/>
            <a:ext cx="8424862"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为了便于记忆，我们把电子填入壳层次序的经验规律总结于下表（极个别情况例外）。这里必须说明一下，下表中给出的是外层电子的逐一填充次序，不能理解为内层电子能级的次序。 </a:t>
            </a:r>
          </a:p>
        </p:txBody>
      </p:sp>
      <p:graphicFrame>
        <p:nvGraphicFramePr>
          <p:cNvPr id="49155" name="Object 8"/>
          <p:cNvGraphicFramePr>
            <a:graphicFrameLocks noChangeAspect="1"/>
          </p:cNvGraphicFramePr>
          <p:nvPr/>
        </p:nvGraphicFramePr>
        <p:xfrm>
          <a:off x="0" y="3429000"/>
          <a:ext cx="9067800" cy="2381250"/>
        </p:xfrm>
        <a:graphic>
          <a:graphicData uri="http://schemas.openxmlformats.org/presentationml/2006/ole">
            <mc:AlternateContent xmlns:mc="http://schemas.openxmlformats.org/markup-compatibility/2006">
              <mc:Choice xmlns:v="urn:schemas-microsoft-com:vml" Requires="v">
                <p:oleObj spid="_x0000_s333827" name="文档" r:id="rId3" imgW="5413105" imgH="1430528" progId="Word.Document.8">
                  <p:embed/>
                </p:oleObj>
              </mc:Choice>
              <mc:Fallback>
                <p:oleObj name="文档" r:id="rId3" imgW="5413105" imgH="143052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90678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76818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838200"/>
            <a:ext cx="8027987" cy="6019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7" name="AutoShape 9"/>
          <p:cNvSpPr>
            <a:spLocks noChangeArrowheads="1"/>
          </p:cNvSpPr>
          <p:nvPr/>
        </p:nvSpPr>
        <p:spPr bwMode="auto">
          <a:xfrm>
            <a:off x="1619746" y="1555974"/>
            <a:ext cx="2447925" cy="2160587"/>
          </a:xfrm>
          <a:prstGeom prst="rightArrow">
            <a:avLst>
              <a:gd name="adj1" fmla="val 74491"/>
              <a:gd name="adj2" fmla="val 30958"/>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3200" b="1" dirty="0">
                <a:solidFill>
                  <a:schemeClr val="folHlink"/>
                </a:solidFill>
                <a:ea typeface="楷体_GB2312" pitchFamily="49" charset="-122"/>
              </a:rPr>
              <a:t>电子如何</a:t>
            </a:r>
          </a:p>
          <a:p>
            <a:pPr algn="ctr" eaLnBrk="1" hangingPunct="1"/>
            <a:r>
              <a:rPr kumimoji="1" lang="zh-CN" altLang="en-US" sz="3200" b="1" dirty="0">
                <a:solidFill>
                  <a:schemeClr val="folHlink"/>
                </a:solidFill>
                <a:ea typeface="楷体_GB2312" pitchFamily="49" charset="-122"/>
              </a:rPr>
              <a:t>填充壳层</a:t>
            </a:r>
          </a:p>
          <a:p>
            <a:pPr algn="ctr" eaLnBrk="1" hangingPunct="1"/>
            <a:r>
              <a:rPr kumimoji="1" lang="zh-CN" altLang="en-US" sz="3200" b="1" dirty="0">
                <a:solidFill>
                  <a:schemeClr val="folHlink"/>
                </a:solidFill>
                <a:ea typeface="楷体_GB2312" pitchFamily="49" charset="-122"/>
              </a:rPr>
              <a:t>能量最低</a:t>
            </a:r>
            <a:endParaRPr lang="zh-CN" altLang="en-US" sz="3200" dirty="0">
              <a:solidFill>
                <a:schemeClr val="folHlink"/>
              </a:solidFill>
              <a:ea typeface="楷体_GB2312" pitchFamily="49" charset="-122"/>
            </a:endParaRPr>
          </a:p>
        </p:txBody>
      </p:sp>
      <p:sp>
        <p:nvSpPr>
          <p:cNvPr id="53258" name="AutoShape 10"/>
          <p:cNvSpPr>
            <a:spLocks noChangeArrowheads="1"/>
          </p:cNvSpPr>
          <p:nvPr/>
        </p:nvSpPr>
        <p:spPr bwMode="auto">
          <a:xfrm>
            <a:off x="4212134" y="1482949"/>
            <a:ext cx="1511300" cy="2233612"/>
          </a:xfrm>
          <a:prstGeom prst="rightArrow">
            <a:avLst>
              <a:gd name="adj1" fmla="val 72370"/>
              <a:gd name="adj2" fmla="val 24954"/>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3200" b="1">
                <a:solidFill>
                  <a:srgbClr val="CC0000"/>
                </a:solidFill>
                <a:ea typeface="楷体_GB2312" pitchFamily="49" charset="-122"/>
              </a:rPr>
              <a:t>基态</a:t>
            </a:r>
          </a:p>
          <a:p>
            <a:pPr algn="ctr" eaLnBrk="1" hangingPunct="1"/>
            <a:r>
              <a:rPr kumimoji="1" lang="zh-CN" altLang="en-US" sz="3200" b="1">
                <a:solidFill>
                  <a:srgbClr val="CC0000"/>
                </a:solidFill>
                <a:ea typeface="楷体_GB2312" pitchFamily="49" charset="-122"/>
              </a:rPr>
              <a:t>电子</a:t>
            </a:r>
          </a:p>
          <a:p>
            <a:pPr algn="ctr" eaLnBrk="1" hangingPunct="1"/>
            <a:r>
              <a:rPr kumimoji="1" lang="zh-CN" altLang="en-US" sz="3200" b="1">
                <a:solidFill>
                  <a:srgbClr val="CC0000"/>
                </a:solidFill>
                <a:ea typeface="楷体_GB2312" pitchFamily="49" charset="-122"/>
              </a:rPr>
              <a:t>组态</a:t>
            </a:r>
            <a:endParaRPr lang="zh-CN" altLang="en-US" sz="3200" b="1">
              <a:solidFill>
                <a:srgbClr val="CC0000"/>
              </a:solidFill>
              <a:ea typeface="楷体_GB2312" pitchFamily="49" charset="-122"/>
            </a:endParaRPr>
          </a:p>
        </p:txBody>
      </p:sp>
      <p:sp>
        <p:nvSpPr>
          <p:cNvPr id="53260" name="Oval 12"/>
          <p:cNvSpPr>
            <a:spLocks noChangeArrowheads="1"/>
          </p:cNvSpPr>
          <p:nvPr/>
        </p:nvSpPr>
        <p:spPr bwMode="auto">
          <a:xfrm>
            <a:off x="6012359" y="1698849"/>
            <a:ext cx="1655762" cy="1655762"/>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3600" b="1">
                <a:solidFill>
                  <a:schemeClr val="hlink"/>
                </a:solidFill>
                <a:ea typeface="楷体_GB2312" pitchFamily="49" charset="-122"/>
              </a:rPr>
              <a:t>原子态</a:t>
            </a:r>
            <a:endParaRPr lang="zh-CN" altLang="en-US" sz="3600" b="1">
              <a:solidFill>
                <a:schemeClr val="hlink"/>
              </a:solidFill>
              <a:ea typeface="楷体_GB2312" pitchFamily="49" charset="-122"/>
            </a:endParaRPr>
          </a:p>
        </p:txBody>
      </p:sp>
      <p:sp>
        <p:nvSpPr>
          <p:cNvPr id="53261" name="AutoShape 13"/>
          <p:cNvSpPr>
            <a:spLocks noChangeArrowheads="1"/>
          </p:cNvSpPr>
          <p:nvPr/>
        </p:nvSpPr>
        <p:spPr bwMode="auto">
          <a:xfrm>
            <a:off x="1116509" y="4005486"/>
            <a:ext cx="6335712" cy="2232025"/>
          </a:xfrm>
          <a:prstGeom prst="cloudCallout">
            <a:avLst>
              <a:gd name="adj1" fmla="val 36167"/>
              <a:gd name="adj2" fmla="val -82787"/>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800" b="1">
                <a:solidFill>
                  <a:schemeClr val="bg1"/>
                </a:solidFill>
                <a:latin typeface="Times New Roman" panose="02020603050405020304" pitchFamily="18" charset="0"/>
                <a:ea typeface="楷体_GB2312" pitchFamily="49" charset="-122"/>
              </a:rPr>
              <a:t>这些原子态的能量次序怎么样？如何排列？哪一个能量最低（基态）？</a:t>
            </a:r>
            <a:endParaRPr lang="zh-CN" altLang="en-US" sz="2800">
              <a:solidFill>
                <a:schemeClr val="bg1"/>
              </a:solidFill>
              <a:latin typeface="Times New Roman" panose="02020603050405020304" pitchFamily="18" charset="0"/>
              <a:ea typeface="楷体_GB2312" pitchFamily="49" charset="-122"/>
            </a:endParaRPr>
          </a:p>
        </p:txBody>
      </p:sp>
      <p:sp>
        <p:nvSpPr>
          <p:cNvPr id="50182" name="Rectangle 14"/>
          <p:cNvSpPr>
            <a:spLocks noChangeArrowheads="1"/>
          </p:cNvSpPr>
          <p:nvPr/>
        </p:nvSpPr>
        <p:spPr bwMode="auto">
          <a:xfrm>
            <a:off x="827584" y="1052736"/>
            <a:ext cx="2136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800">
                <a:solidFill>
                  <a:schemeClr val="tx2"/>
                </a:solidFill>
                <a:latin typeface="Times New Roman" panose="02020603050405020304" pitchFamily="18" charset="0"/>
                <a:ea typeface="楷体_GB2312" pitchFamily="49" charset="-122"/>
              </a:rPr>
              <a:t> </a:t>
            </a:r>
            <a:r>
              <a:rPr kumimoji="1" lang="en-US" altLang="zh-CN" sz="2800" b="1">
                <a:solidFill>
                  <a:schemeClr val="tx2"/>
                </a:solidFill>
                <a:latin typeface="Times New Roman" panose="02020603050405020304" pitchFamily="18" charset="0"/>
                <a:ea typeface="楷体_GB2312" pitchFamily="49" charset="-122"/>
              </a:rPr>
              <a:t>D. </a:t>
            </a:r>
            <a:r>
              <a:rPr kumimoji="1" lang="zh-CN" altLang="en-US" sz="2800" b="1">
                <a:solidFill>
                  <a:schemeClr val="tx2"/>
                </a:solidFill>
                <a:latin typeface="Times New Roman" panose="02020603050405020304" pitchFamily="18" charset="0"/>
                <a:ea typeface="楷体_GB2312" pitchFamily="49" charset="-122"/>
              </a:rPr>
              <a:t>原子基态</a:t>
            </a:r>
          </a:p>
        </p:txBody>
      </p:sp>
    </p:spTree>
    <p:extLst>
      <p:ext uri="{BB962C8B-B14F-4D97-AF65-F5344CB8AC3E}">
        <p14:creationId xmlns:p14="http://schemas.microsoft.com/office/powerpoint/2010/main" val="1488762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7"/>
                                        </p:tgtEl>
                                        <p:attrNameLst>
                                          <p:attrName>style.visibility</p:attrName>
                                        </p:attrNameLst>
                                      </p:cBhvr>
                                      <p:to>
                                        <p:strVal val="visible"/>
                                      </p:to>
                                    </p:set>
                                    <p:animEffect transition="in" filter="wipe(left)">
                                      <p:cBhvr>
                                        <p:cTn id="7" dur="500"/>
                                        <p:tgtEl>
                                          <p:spTgt spid="532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8"/>
                                        </p:tgtEl>
                                        <p:attrNameLst>
                                          <p:attrName>style.visibility</p:attrName>
                                        </p:attrNameLst>
                                      </p:cBhvr>
                                      <p:to>
                                        <p:strVal val="visible"/>
                                      </p:to>
                                    </p:set>
                                    <p:animEffect transition="in" filter="wipe(left)">
                                      <p:cBhvr>
                                        <p:cTn id="12" dur="500"/>
                                        <p:tgtEl>
                                          <p:spTgt spid="532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53260"/>
                                        </p:tgtEl>
                                        <p:attrNameLst>
                                          <p:attrName>style.visibility</p:attrName>
                                        </p:attrNameLst>
                                      </p:cBhvr>
                                      <p:to>
                                        <p:strVal val="visible"/>
                                      </p:to>
                                    </p:set>
                                    <p:animEffect transition="in" filter="circle(out)">
                                      <p:cBhvr>
                                        <p:cTn id="17" dur="1000"/>
                                        <p:tgtEl>
                                          <p:spTgt spid="532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3261"/>
                                        </p:tgtEl>
                                        <p:attrNameLst>
                                          <p:attrName>style.visibility</p:attrName>
                                        </p:attrNameLst>
                                      </p:cBhvr>
                                      <p:to>
                                        <p:strVal val="visible"/>
                                      </p:to>
                                    </p:set>
                                    <p:animEffect transition="in" filter="wipe(up)">
                                      <p:cBhvr>
                                        <p:cTn id="22" dur="500"/>
                                        <p:tgtEl>
                                          <p:spTgt spid="53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7" grpId="0" animBg="1"/>
      <p:bldP spid="53258" grpId="0" animBg="1"/>
      <p:bldP spid="53260" grpId="0" animBg="1"/>
      <p:bldP spid="5326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667" y="116632"/>
            <a:ext cx="8229600" cy="994122"/>
          </a:xfrm>
        </p:spPr>
        <p:txBody>
          <a:bodyPr>
            <a:normAutofit/>
          </a:bodyPr>
          <a:lstStyle/>
          <a:p>
            <a:r>
              <a:rPr lang="zh-CN" altLang="en-US" sz="2800" dirty="0" smtClean="0"/>
              <a:t>洪特定则 </a:t>
            </a:r>
            <a:r>
              <a:rPr lang="en-US" altLang="zh-CN" sz="2800" dirty="0" smtClean="0"/>
              <a:t>(Hund's rule)</a:t>
            </a:r>
            <a:endParaRPr lang="zh-CN" altLang="en-US" sz="2800" dirty="0"/>
          </a:p>
        </p:txBody>
      </p:sp>
      <p:sp>
        <p:nvSpPr>
          <p:cNvPr id="3" name="内容占位符 2"/>
          <p:cNvSpPr>
            <a:spLocks noGrp="1"/>
          </p:cNvSpPr>
          <p:nvPr>
            <p:ph idx="1"/>
          </p:nvPr>
        </p:nvSpPr>
        <p:spPr>
          <a:xfrm>
            <a:off x="323528" y="980728"/>
            <a:ext cx="8229600" cy="3600400"/>
          </a:xfrm>
        </p:spPr>
        <p:txBody>
          <a:bodyPr/>
          <a:lstStyle/>
          <a:p>
            <a:pPr algn="just">
              <a:lnSpc>
                <a:spcPct val="110000"/>
              </a:lnSpc>
            </a:pPr>
            <a:r>
              <a:rPr kumimoji="1" lang="en-US" altLang="zh-CN" sz="2000" dirty="0" smtClean="0">
                <a:latin typeface="+mn-ea"/>
              </a:rPr>
              <a:t>1925</a:t>
            </a:r>
            <a:r>
              <a:rPr kumimoji="1" lang="zh-CN" altLang="en-US" sz="2000" dirty="0">
                <a:latin typeface="+mn-ea"/>
              </a:rPr>
              <a:t>年，洪特（</a:t>
            </a:r>
            <a:r>
              <a:rPr kumimoji="1" lang="en-US" altLang="zh-CN" sz="2000" dirty="0" err="1">
                <a:latin typeface="+mn-ea"/>
              </a:rPr>
              <a:t>F.Hund</a:t>
            </a:r>
            <a:r>
              <a:rPr kumimoji="1" lang="zh-CN" altLang="en-US" sz="2000" dirty="0">
                <a:latin typeface="+mn-ea"/>
              </a:rPr>
              <a:t>）提出了一个关于原子态能量次序的经验规则：</a:t>
            </a:r>
            <a:r>
              <a:rPr kumimoji="1" lang="zh-CN" altLang="en-US" sz="2000" dirty="0">
                <a:solidFill>
                  <a:schemeClr val="hlink"/>
                </a:solidFill>
                <a:latin typeface="+mn-ea"/>
              </a:rPr>
              <a:t>对于一个给定的电子组态所形成的一系列原子态，当某原子态具有</a:t>
            </a:r>
            <a:r>
              <a:rPr kumimoji="1" lang="en-US" altLang="zh-CN" sz="2000" dirty="0">
                <a:solidFill>
                  <a:srgbClr val="0070C0"/>
                </a:solidFill>
                <a:latin typeface="+mn-ea"/>
              </a:rPr>
              <a:t>S</a:t>
            </a:r>
            <a:r>
              <a:rPr kumimoji="1" lang="zh-CN" altLang="en-US" sz="2000" dirty="0">
                <a:solidFill>
                  <a:schemeClr val="hlink"/>
                </a:solidFill>
                <a:latin typeface="+mn-ea"/>
              </a:rPr>
              <a:t>（原子总的自旋角动量量子数）</a:t>
            </a:r>
            <a:r>
              <a:rPr kumimoji="1" lang="zh-CN" altLang="en-US" sz="2000" dirty="0">
                <a:solidFill>
                  <a:srgbClr val="0070C0"/>
                </a:solidFill>
                <a:latin typeface="+mn-ea"/>
              </a:rPr>
              <a:t>最大</a:t>
            </a:r>
            <a:r>
              <a:rPr kumimoji="1" lang="zh-CN" altLang="en-US" sz="2000" dirty="0">
                <a:solidFill>
                  <a:schemeClr val="hlink"/>
                </a:solidFill>
                <a:latin typeface="+mn-ea"/>
              </a:rPr>
              <a:t>时，它处的</a:t>
            </a:r>
            <a:r>
              <a:rPr kumimoji="1" lang="zh-CN" altLang="en-US" sz="2000" dirty="0">
                <a:solidFill>
                  <a:srgbClr val="0070C0"/>
                </a:solidFill>
                <a:latin typeface="+mn-ea"/>
              </a:rPr>
              <a:t>能级位置最低</a:t>
            </a:r>
            <a:r>
              <a:rPr kumimoji="1" lang="zh-CN" altLang="en-US" sz="2000" dirty="0">
                <a:solidFill>
                  <a:schemeClr val="hlink"/>
                </a:solidFill>
                <a:latin typeface="+mn-ea"/>
              </a:rPr>
              <a:t>；对同一个</a:t>
            </a:r>
            <a:r>
              <a:rPr kumimoji="1" lang="en-US" altLang="zh-CN" sz="2000" dirty="0">
                <a:solidFill>
                  <a:schemeClr val="hlink"/>
                </a:solidFill>
                <a:latin typeface="+mn-ea"/>
              </a:rPr>
              <a:t>S</a:t>
            </a:r>
            <a:r>
              <a:rPr kumimoji="1" lang="zh-CN" altLang="en-US" sz="2000" dirty="0">
                <a:solidFill>
                  <a:schemeClr val="hlink"/>
                </a:solidFill>
                <a:latin typeface="+mn-ea"/>
              </a:rPr>
              <a:t>，又以</a:t>
            </a:r>
            <a:r>
              <a:rPr kumimoji="1" lang="en-US" altLang="zh-CN" sz="2000" dirty="0">
                <a:solidFill>
                  <a:srgbClr val="0070C0"/>
                </a:solidFill>
                <a:latin typeface="+mn-ea"/>
              </a:rPr>
              <a:t>L</a:t>
            </a:r>
            <a:r>
              <a:rPr kumimoji="1" lang="zh-CN" altLang="en-US" sz="2000" dirty="0">
                <a:solidFill>
                  <a:schemeClr val="hlink"/>
                </a:solidFill>
                <a:latin typeface="+mn-ea"/>
              </a:rPr>
              <a:t>（原子总的轨道角动量量子数）</a:t>
            </a:r>
            <a:r>
              <a:rPr kumimoji="1" lang="zh-CN" altLang="en-US" sz="2000" dirty="0">
                <a:solidFill>
                  <a:srgbClr val="0070C0"/>
                </a:solidFill>
                <a:latin typeface="+mn-ea"/>
              </a:rPr>
              <a:t>大的为最低</a:t>
            </a:r>
            <a:r>
              <a:rPr kumimoji="1" lang="zh-CN" altLang="en-US" sz="2000" dirty="0">
                <a:solidFill>
                  <a:schemeClr val="hlink"/>
                </a:solidFill>
                <a:latin typeface="+mn-ea"/>
              </a:rPr>
              <a:t>。</a:t>
            </a:r>
          </a:p>
          <a:p>
            <a:pPr algn="just">
              <a:lnSpc>
                <a:spcPct val="110000"/>
              </a:lnSpc>
            </a:pPr>
            <a:r>
              <a:rPr kumimoji="1" lang="en-US" altLang="zh-CN" sz="2000" dirty="0" smtClean="0">
                <a:latin typeface="+mn-ea"/>
              </a:rPr>
              <a:t>1927</a:t>
            </a:r>
            <a:r>
              <a:rPr kumimoji="1" lang="zh-CN" altLang="en-US" sz="2000" dirty="0">
                <a:latin typeface="+mn-ea"/>
              </a:rPr>
              <a:t>年，洪特又提出附加规则，它只对同科电子才成立：</a:t>
            </a:r>
            <a:r>
              <a:rPr kumimoji="1" lang="zh-CN" altLang="en-US" sz="2000" dirty="0">
                <a:solidFill>
                  <a:schemeClr val="hlink"/>
                </a:solidFill>
                <a:latin typeface="+mn-ea"/>
              </a:rPr>
              <a:t>关于同一</a:t>
            </a:r>
            <a:r>
              <a:rPr kumimoji="1" lang="en-US" altLang="zh-CN" sz="2000" dirty="0">
                <a:solidFill>
                  <a:schemeClr val="hlink"/>
                </a:solidFill>
                <a:latin typeface="+mn-ea"/>
              </a:rPr>
              <a:t>L</a:t>
            </a:r>
            <a:r>
              <a:rPr kumimoji="1" lang="zh-CN" altLang="en-US" sz="2000" dirty="0">
                <a:solidFill>
                  <a:schemeClr val="hlink"/>
                </a:solidFill>
                <a:latin typeface="+mn-ea"/>
              </a:rPr>
              <a:t>值而</a:t>
            </a:r>
            <a:r>
              <a:rPr kumimoji="1" lang="en-US" altLang="zh-CN" sz="2000" dirty="0">
                <a:solidFill>
                  <a:schemeClr val="hlink"/>
                </a:solidFill>
                <a:latin typeface="+mn-ea"/>
              </a:rPr>
              <a:t>J</a:t>
            </a:r>
            <a:r>
              <a:rPr kumimoji="1" lang="zh-CN" altLang="en-US" sz="2000" dirty="0">
                <a:solidFill>
                  <a:schemeClr val="hlink"/>
                </a:solidFill>
                <a:latin typeface="+mn-ea"/>
              </a:rPr>
              <a:t>值不同的诸能级的次序，当同科电子数</a:t>
            </a:r>
            <a:r>
              <a:rPr kumimoji="1" lang="zh-CN" altLang="en-US" sz="2000" dirty="0">
                <a:solidFill>
                  <a:srgbClr val="0070C0"/>
                </a:solidFill>
                <a:latin typeface="+mn-ea"/>
              </a:rPr>
              <a:t>小于</a:t>
            </a:r>
            <a:r>
              <a:rPr kumimoji="1" lang="zh-CN" altLang="en-US" sz="2000" dirty="0">
                <a:solidFill>
                  <a:schemeClr val="hlink"/>
                </a:solidFill>
                <a:latin typeface="+mn-ea"/>
              </a:rPr>
              <a:t>或等于闭壳层占有数的</a:t>
            </a:r>
            <a:r>
              <a:rPr kumimoji="1" lang="zh-CN" altLang="en-US" sz="2000" dirty="0">
                <a:solidFill>
                  <a:srgbClr val="0070C0"/>
                </a:solidFill>
                <a:latin typeface="+mn-ea"/>
              </a:rPr>
              <a:t>一半</a:t>
            </a:r>
            <a:r>
              <a:rPr kumimoji="1" lang="zh-CN" altLang="en-US" sz="2000" dirty="0">
                <a:solidFill>
                  <a:schemeClr val="hlink"/>
                </a:solidFill>
                <a:latin typeface="+mn-ea"/>
              </a:rPr>
              <a:t>时，具有</a:t>
            </a:r>
            <a:r>
              <a:rPr kumimoji="1" lang="zh-CN" altLang="en-US" sz="2000" dirty="0">
                <a:solidFill>
                  <a:srgbClr val="0070C0"/>
                </a:solidFill>
                <a:latin typeface="+mn-ea"/>
              </a:rPr>
              <a:t>最小</a:t>
            </a:r>
            <a:r>
              <a:rPr kumimoji="1" lang="en-US" altLang="zh-CN" sz="2000" dirty="0">
                <a:solidFill>
                  <a:srgbClr val="0070C0"/>
                </a:solidFill>
                <a:latin typeface="+mn-ea"/>
              </a:rPr>
              <a:t>J</a:t>
            </a:r>
            <a:r>
              <a:rPr kumimoji="1" lang="zh-CN" altLang="en-US" sz="2000" dirty="0">
                <a:solidFill>
                  <a:srgbClr val="0070C0"/>
                </a:solidFill>
                <a:latin typeface="+mn-ea"/>
              </a:rPr>
              <a:t>值</a:t>
            </a:r>
            <a:r>
              <a:rPr kumimoji="1" lang="zh-CN" altLang="en-US" sz="2000" dirty="0">
                <a:solidFill>
                  <a:schemeClr val="hlink"/>
                </a:solidFill>
                <a:latin typeface="+mn-ea"/>
              </a:rPr>
              <a:t>（即</a:t>
            </a:r>
            <a:r>
              <a:rPr kumimoji="1" lang="en-US" altLang="zh-CN" sz="2000" dirty="0">
                <a:solidFill>
                  <a:schemeClr val="hlink"/>
                </a:solidFill>
                <a:latin typeface="+mn-ea"/>
              </a:rPr>
              <a:t>|L—S|</a:t>
            </a:r>
            <a:r>
              <a:rPr kumimoji="1" lang="zh-CN" altLang="en-US" sz="2000" dirty="0">
                <a:solidFill>
                  <a:schemeClr val="hlink"/>
                </a:solidFill>
                <a:latin typeface="+mn-ea"/>
              </a:rPr>
              <a:t>）的能级处在</a:t>
            </a:r>
            <a:r>
              <a:rPr kumimoji="1" lang="zh-CN" altLang="en-US" sz="2000" dirty="0">
                <a:solidFill>
                  <a:srgbClr val="0070C0"/>
                </a:solidFill>
                <a:latin typeface="+mn-ea"/>
              </a:rPr>
              <a:t>最低</a:t>
            </a:r>
            <a:r>
              <a:rPr kumimoji="1" lang="zh-CN" altLang="en-US" sz="2000" dirty="0">
                <a:solidFill>
                  <a:schemeClr val="hlink"/>
                </a:solidFill>
                <a:latin typeface="+mn-ea"/>
              </a:rPr>
              <a:t>，这称为</a:t>
            </a:r>
            <a:r>
              <a:rPr kumimoji="1" lang="zh-CN" altLang="en-US" sz="2000" dirty="0">
                <a:solidFill>
                  <a:schemeClr val="folHlink"/>
                </a:solidFill>
                <a:latin typeface="+mn-ea"/>
              </a:rPr>
              <a:t>正常次序</a:t>
            </a:r>
            <a:r>
              <a:rPr kumimoji="1" lang="zh-CN" altLang="en-US" sz="2000" dirty="0">
                <a:solidFill>
                  <a:schemeClr val="hlink"/>
                </a:solidFill>
                <a:latin typeface="+mn-ea"/>
              </a:rPr>
              <a:t>；当同科电子数</a:t>
            </a:r>
            <a:r>
              <a:rPr kumimoji="1" lang="zh-CN" altLang="en-US" sz="2000" dirty="0">
                <a:solidFill>
                  <a:srgbClr val="0070C0"/>
                </a:solidFill>
                <a:latin typeface="+mn-ea"/>
              </a:rPr>
              <a:t>大于</a:t>
            </a:r>
            <a:r>
              <a:rPr kumimoji="1" lang="zh-CN" altLang="en-US" sz="2000" dirty="0">
                <a:solidFill>
                  <a:schemeClr val="hlink"/>
                </a:solidFill>
                <a:latin typeface="+mn-ea"/>
              </a:rPr>
              <a:t>闭壳层占有数的</a:t>
            </a:r>
            <a:r>
              <a:rPr kumimoji="1" lang="zh-CN" altLang="en-US" sz="2000" dirty="0">
                <a:solidFill>
                  <a:srgbClr val="0070C0"/>
                </a:solidFill>
                <a:latin typeface="+mn-ea"/>
              </a:rPr>
              <a:t>一半</a:t>
            </a:r>
            <a:r>
              <a:rPr kumimoji="1" lang="zh-CN" altLang="en-US" sz="2000" dirty="0">
                <a:solidFill>
                  <a:schemeClr val="hlink"/>
                </a:solidFill>
                <a:latin typeface="+mn-ea"/>
              </a:rPr>
              <a:t>时，则具有</a:t>
            </a:r>
            <a:r>
              <a:rPr kumimoji="1" lang="zh-CN" altLang="en-US" sz="2000" dirty="0">
                <a:solidFill>
                  <a:srgbClr val="0070C0"/>
                </a:solidFill>
                <a:latin typeface="+mn-ea"/>
              </a:rPr>
              <a:t>最大</a:t>
            </a:r>
            <a:r>
              <a:rPr kumimoji="1" lang="en-US" altLang="zh-CN" sz="2000" dirty="0">
                <a:solidFill>
                  <a:srgbClr val="0070C0"/>
                </a:solidFill>
                <a:latin typeface="+mn-ea"/>
              </a:rPr>
              <a:t>J</a:t>
            </a:r>
            <a:r>
              <a:rPr kumimoji="1" lang="zh-CN" altLang="en-US" sz="2000" dirty="0">
                <a:solidFill>
                  <a:srgbClr val="0070C0"/>
                </a:solidFill>
                <a:latin typeface="+mn-ea"/>
              </a:rPr>
              <a:t>值</a:t>
            </a:r>
            <a:r>
              <a:rPr kumimoji="1" lang="zh-CN" altLang="en-US" sz="2000" dirty="0">
                <a:solidFill>
                  <a:schemeClr val="hlink"/>
                </a:solidFill>
                <a:latin typeface="+mn-ea"/>
              </a:rPr>
              <a:t>（即</a:t>
            </a:r>
            <a:r>
              <a:rPr kumimoji="1" lang="en-US" altLang="zh-CN" sz="2000" dirty="0">
                <a:solidFill>
                  <a:schemeClr val="hlink"/>
                </a:solidFill>
                <a:latin typeface="+mn-ea"/>
              </a:rPr>
              <a:t>L+S</a:t>
            </a:r>
            <a:r>
              <a:rPr kumimoji="1" lang="zh-CN" altLang="en-US" sz="2000" dirty="0">
                <a:solidFill>
                  <a:schemeClr val="hlink"/>
                </a:solidFill>
                <a:latin typeface="+mn-ea"/>
              </a:rPr>
              <a:t>）的能级为</a:t>
            </a:r>
            <a:r>
              <a:rPr kumimoji="1" lang="zh-CN" altLang="en-US" sz="2000" dirty="0">
                <a:solidFill>
                  <a:srgbClr val="0070C0"/>
                </a:solidFill>
                <a:latin typeface="+mn-ea"/>
              </a:rPr>
              <a:t>最低</a:t>
            </a:r>
            <a:r>
              <a:rPr kumimoji="1" lang="zh-CN" altLang="en-US" sz="2000" dirty="0">
                <a:solidFill>
                  <a:schemeClr val="hlink"/>
                </a:solidFill>
                <a:latin typeface="+mn-ea"/>
              </a:rPr>
              <a:t>，这称为</a:t>
            </a:r>
            <a:r>
              <a:rPr kumimoji="1" lang="zh-CN" altLang="en-US" sz="2000" dirty="0">
                <a:solidFill>
                  <a:schemeClr val="folHlink"/>
                </a:solidFill>
                <a:latin typeface="+mn-ea"/>
              </a:rPr>
              <a:t>倒转次序</a:t>
            </a:r>
            <a:r>
              <a:rPr kumimoji="1" lang="zh-CN" altLang="en-US" sz="2000" dirty="0">
                <a:solidFill>
                  <a:schemeClr val="hlink"/>
                </a:solidFill>
                <a:latin typeface="+mn-ea"/>
              </a:rPr>
              <a:t>。</a:t>
            </a:r>
            <a:endParaRPr lang="zh-CN" altLang="en-US" sz="2000" dirty="0">
              <a:latin typeface="+mn-ea"/>
            </a:endParaRPr>
          </a:p>
        </p:txBody>
      </p:sp>
      <mc:AlternateContent xmlns:mc="http://schemas.openxmlformats.org/markup-compatibility/2006" xmlns:a14="http://schemas.microsoft.com/office/drawing/2010/main">
        <mc:Choice Requires="a14">
          <p:sp>
            <p:nvSpPr>
              <p:cNvPr id="4" name="文本框 3"/>
              <p:cNvSpPr txBox="1"/>
              <p:nvPr/>
            </p:nvSpPr>
            <p:spPr>
              <a:xfrm>
                <a:off x="55123" y="4437112"/>
                <a:ext cx="9018687" cy="1459887"/>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zh-CN" altLang="en-US" sz="2400" dirty="0" smtClean="0">
                    <a:latin typeface="+mn-ea"/>
                    <a:ea typeface="+mn-ea"/>
                  </a:rPr>
                  <a:t>能量最低的态：</a:t>
                </a:r>
                <a:r>
                  <a:rPr lang="en-US" altLang="zh-CN" sz="2400" dirty="0">
                    <a:latin typeface="+mn-ea"/>
                    <a:ea typeface="+mn-ea"/>
                  </a:rPr>
                  <a:t>S</a:t>
                </a:r>
                <a:r>
                  <a:rPr lang="zh-CN" altLang="en-US" sz="2400" dirty="0" smtClean="0">
                    <a:latin typeface="+mn-ea"/>
                    <a:ea typeface="+mn-ea"/>
                  </a:rPr>
                  <a:t>最大，</a:t>
                </a:r>
                <a:r>
                  <a:rPr lang="en-US" altLang="zh-CN" sz="2400" dirty="0" smtClean="0">
                    <a:latin typeface="+mn-ea"/>
                    <a:ea typeface="+mn-ea"/>
                  </a:rPr>
                  <a:t>L</a:t>
                </a:r>
                <a:r>
                  <a:rPr lang="zh-CN" altLang="en-US" sz="2400" dirty="0" smtClean="0">
                    <a:latin typeface="+mn-ea"/>
                    <a:ea typeface="+mn-ea"/>
                  </a:rPr>
                  <a:t>最大，</a:t>
                </a:r>
                <a14:m>
                  <m:oMath xmlns:m="http://schemas.openxmlformats.org/officeDocument/2006/math">
                    <m:d>
                      <m:dPr>
                        <m:begChr m:val="{"/>
                        <m:endChr m:val=""/>
                        <m:ctrlPr>
                          <a:rPr lang="en-US" altLang="zh-CN" sz="2400" i="1" smtClean="0">
                            <a:latin typeface="Cambria Math" panose="02040503050406030204" pitchFamily="18" charset="0"/>
                            <a:ea typeface="+mn-ea"/>
                          </a:rPr>
                        </m:ctrlPr>
                      </m:dPr>
                      <m:e>
                        <m:m>
                          <m:mPr>
                            <m:mcs>
                              <m:mc>
                                <m:mcPr>
                                  <m:count m:val="2"/>
                                  <m:mcJc m:val="center"/>
                                </m:mcPr>
                              </m:mc>
                            </m:mcs>
                            <m:ctrlPr>
                              <a:rPr lang="en-US" altLang="zh-CN" sz="2400" i="1" smtClean="0">
                                <a:latin typeface="Cambria Math" panose="02040503050406030204" pitchFamily="18" charset="0"/>
                                <a:ea typeface="+mn-ea"/>
                              </a:rPr>
                            </m:ctrlPr>
                          </m:mPr>
                          <m:mr>
                            <m:e>
                              <m:r>
                                <m:rPr>
                                  <m:sty m:val="p"/>
                                  <m:brk m:alnAt="7"/>
                                </m:rPr>
                                <a:rPr lang="en-US" altLang="zh-CN" sz="2400" i="1">
                                  <a:latin typeface="Cambria Math" panose="02040503050406030204" pitchFamily="18" charset="0"/>
                                  <a:ea typeface="+mn-ea"/>
                                </a:rPr>
                                <m:t>J</m:t>
                              </m:r>
                              <m:r>
                                <m:rPr>
                                  <m:brk m:alnAt="7"/>
                                </m:rPr>
                                <a:rPr lang="zh-CN" altLang="en-US" sz="2400" i="1" smtClean="0">
                                  <a:latin typeface="Cambria Math" panose="02040503050406030204" pitchFamily="18" charset="0"/>
                                  <a:ea typeface="+mn-ea"/>
                                </a:rPr>
                                <m:t>最</m:t>
                              </m:r>
                              <m:r>
                                <a:rPr lang="zh-CN" altLang="en-US" sz="2400" i="1" smtClean="0">
                                  <a:latin typeface="Cambria Math" panose="02040503050406030204" pitchFamily="18" charset="0"/>
                                  <a:ea typeface="+mn-ea"/>
                                </a:rPr>
                                <m:t>小</m:t>
                              </m:r>
                            </m:e>
                            <m:e>
                              <m:r>
                                <a:rPr lang="zh-CN" altLang="en-US" sz="2400" i="1">
                                  <a:latin typeface="Cambria Math" panose="02040503050406030204" pitchFamily="18" charset="0"/>
                                </a:rPr>
                                <m:t>同科</m:t>
                              </m:r>
                              <m:r>
                                <a:rPr lang="zh-CN" altLang="en-US" sz="2400" i="1" smtClean="0">
                                  <a:latin typeface="Cambria Math" panose="02040503050406030204" pitchFamily="18" charset="0"/>
                                </a:rPr>
                                <m:t>，</m:t>
                              </m:r>
                              <m:r>
                                <a:rPr lang="zh-CN" altLang="en-US" sz="2400" i="1">
                                  <a:latin typeface="Cambria Math" panose="02040503050406030204" pitchFamily="18" charset="0"/>
                                  <a:ea typeface="+mn-ea"/>
                                </a:rPr>
                                <m:t>电子</m:t>
                              </m:r>
                              <m:r>
                                <a:rPr lang="zh-CN" altLang="en-US" sz="2400" i="1" smtClean="0">
                                  <a:latin typeface="Cambria Math" panose="02040503050406030204" pitchFamily="18" charset="0"/>
                                  <a:ea typeface="+mn-ea"/>
                                </a:rPr>
                                <m:t>数</m:t>
                              </m:r>
                              <m:r>
                                <a:rPr lang="en-US" altLang="zh-CN" sz="2400" b="0" i="1" smtClean="0">
                                  <a:latin typeface="Cambria Math" panose="02040503050406030204" pitchFamily="18" charset="0"/>
                                  <a:ea typeface="+mn-ea"/>
                                </a:rPr>
                                <m:t>≤(2</m:t>
                              </m:r>
                              <m:r>
                                <a:rPr lang="en-US" altLang="zh-CN" sz="2400" b="0" i="1" smtClean="0">
                                  <a:latin typeface="Cambria Math" panose="02040503050406030204" pitchFamily="18" charset="0"/>
                                  <a:ea typeface="+mn-ea"/>
                                </a:rPr>
                                <m:t>𝑙</m:t>
                              </m:r>
                              <m:r>
                                <a:rPr lang="en-US" altLang="zh-CN" sz="2400" b="0" i="1" smtClean="0">
                                  <a:latin typeface="Cambria Math" panose="02040503050406030204" pitchFamily="18" charset="0"/>
                                  <a:ea typeface="+mn-ea"/>
                                </a:rPr>
                                <m:t>+1)</m:t>
                              </m:r>
                            </m:e>
                          </m:mr>
                          <m:mr>
                            <m:e>
                              <m:eqArr>
                                <m:eqArrPr>
                                  <m:ctrlPr>
                                    <a:rPr lang="en-US" altLang="zh-CN" sz="2400" i="1">
                                      <a:latin typeface="Cambria Math" panose="02040503050406030204" pitchFamily="18" charset="0"/>
                                      <a:ea typeface="+mn-ea"/>
                                    </a:rPr>
                                  </m:ctrlPr>
                                </m:eqArrPr>
                                <m:e>
                                  <m:r>
                                    <m:rPr>
                                      <m:sty m:val="p"/>
                                      <m:brk m:alnAt="7"/>
                                    </m:rPr>
                                    <a:rPr lang="en-US" altLang="zh-CN" sz="2400" i="1">
                                      <a:latin typeface="Cambria Math" panose="02040503050406030204" pitchFamily="18" charset="0"/>
                                      <a:ea typeface="+mn-ea"/>
                                    </a:rPr>
                                    <m:t>J</m:t>
                                  </m:r>
                                  <m:r>
                                    <m:rPr>
                                      <m:brk m:alnAt="7"/>
                                    </m:rPr>
                                    <a:rPr lang="zh-CN" altLang="en-US" sz="2400" i="1">
                                      <a:latin typeface="Cambria Math" panose="02040503050406030204" pitchFamily="18" charset="0"/>
                                      <a:ea typeface="+mn-ea"/>
                                    </a:rPr>
                                    <m:t>最</m:t>
                                  </m:r>
                                  <m:r>
                                    <a:rPr lang="zh-CN" altLang="en-US" sz="2400" i="1" smtClean="0">
                                      <a:latin typeface="Cambria Math" panose="02040503050406030204" pitchFamily="18" charset="0"/>
                                      <a:ea typeface="+mn-ea"/>
                                    </a:rPr>
                                    <m:t>大</m:t>
                                  </m:r>
                                </m:e>
                                <m:e>
                                  <m:r>
                                    <m:rPr>
                                      <m:sty m:val="p"/>
                                      <m:brk m:alnAt="7"/>
                                    </m:rPr>
                                    <a:rPr lang="en-US" altLang="zh-CN" sz="2400" i="1">
                                      <a:latin typeface="Cambria Math" panose="02040503050406030204" pitchFamily="18" charset="0"/>
                                    </a:rPr>
                                    <m:t>J</m:t>
                                  </m:r>
                                  <m:r>
                                    <m:rPr>
                                      <m:brk m:alnAt="7"/>
                                    </m:rPr>
                                    <a:rPr lang="zh-CN" altLang="en-US" sz="2400" i="1">
                                      <a:latin typeface="Cambria Math" panose="02040503050406030204" pitchFamily="18" charset="0"/>
                                    </a:rPr>
                                    <m:t>最</m:t>
                                  </m:r>
                                  <m:r>
                                    <a:rPr lang="zh-CN" altLang="en-US" sz="2400" i="1">
                                      <a:latin typeface="Cambria Math" panose="02040503050406030204" pitchFamily="18" charset="0"/>
                                    </a:rPr>
                                    <m:t>小</m:t>
                                  </m:r>
                                </m:e>
                              </m:eqArr>
                            </m:e>
                            <m:e>
                              <m:eqArr>
                                <m:eqArrPr>
                                  <m:ctrlPr>
                                    <a:rPr lang="zh-CN" altLang="en-US" sz="2400" i="1">
                                      <a:latin typeface="Cambria Math" panose="02040503050406030204" pitchFamily="18" charset="0"/>
                                      <a:ea typeface="+mn-ea"/>
                                    </a:rPr>
                                  </m:ctrlPr>
                                </m:eqArrPr>
                                <m:e>
                                  <m:r>
                                    <a:rPr lang="zh-CN" altLang="en-US" sz="2400" i="1" smtClean="0">
                                      <a:latin typeface="Cambria Math" panose="02040503050406030204" pitchFamily="18" charset="0"/>
                                    </a:rPr>
                                    <m:t>同科</m:t>
                                  </m:r>
                                  <m:r>
                                    <a:rPr lang="zh-CN" altLang="en-US" sz="2400" i="1">
                                      <a:latin typeface="Cambria Math" panose="02040503050406030204" pitchFamily="18" charset="0"/>
                                    </a:rPr>
                                    <m:t>，</m:t>
                                  </m:r>
                                  <m:r>
                                    <a:rPr lang="zh-CN" altLang="en-US" sz="2400" i="1">
                                      <a:latin typeface="Cambria Math" panose="02040503050406030204" pitchFamily="18" charset="0"/>
                                      <a:ea typeface="+mn-ea"/>
                                    </a:rPr>
                                    <m:t>电子数</m:t>
                                  </m:r>
                                  <m:r>
                                    <a:rPr lang="en-US" altLang="zh-CN" sz="2400" b="0" i="1" smtClean="0">
                                      <a:latin typeface="Cambria Math" panose="02040503050406030204" pitchFamily="18" charset="0"/>
                                      <a:ea typeface="+mn-ea"/>
                                    </a:rPr>
                                    <m:t>&gt;</m:t>
                                  </m:r>
                                  <m:r>
                                    <a:rPr lang="en-US" altLang="zh-CN" sz="2400" i="1">
                                      <a:latin typeface="Cambria Math" panose="02040503050406030204" pitchFamily="18" charset="0"/>
                                      <a:ea typeface="+mn-ea"/>
                                    </a:rPr>
                                    <m:t>(2</m:t>
                                  </m:r>
                                  <m:r>
                                    <a:rPr lang="en-US" altLang="zh-CN" sz="2400" i="1">
                                      <a:latin typeface="Cambria Math" panose="02040503050406030204" pitchFamily="18" charset="0"/>
                                      <a:ea typeface="+mn-ea"/>
                                    </a:rPr>
                                    <m:t>𝑙</m:t>
                                  </m:r>
                                  <m:r>
                                    <a:rPr lang="en-US" altLang="zh-CN" sz="2400" i="1">
                                      <a:latin typeface="Cambria Math" panose="02040503050406030204" pitchFamily="18" charset="0"/>
                                      <a:ea typeface="+mn-ea"/>
                                    </a:rPr>
                                    <m:t>+1)</m:t>
                                  </m:r>
                                </m:e>
                                <m:e>
                                  <m:r>
                                    <a:rPr lang="zh-CN" altLang="en-US" sz="2400" i="1" smtClean="0">
                                      <a:latin typeface="Cambria Math" panose="02040503050406030204" pitchFamily="18" charset="0"/>
                                    </a:rPr>
                                    <m:t>非同</m:t>
                                  </m:r>
                                  <m:r>
                                    <a:rPr lang="zh-CN" altLang="en-US" sz="2400" i="1">
                                      <a:latin typeface="Cambria Math" panose="02040503050406030204" pitchFamily="18" charset="0"/>
                                    </a:rPr>
                                    <m:t>科</m:t>
                                  </m:r>
                                </m:e>
                              </m:eqArr>
                            </m:e>
                          </m:mr>
                        </m:m>
                      </m:e>
                    </m:d>
                  </m:oMath>
                </a14:m>
                <a:endParaRPr lang="zh-CN" altLang="en-US" sz="2400" dirty="0">
                  <a:latin typeface="+mn-ea"/>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5123" y="4437112"/>
                <a:ext cx="9018687" cy="1459887"/>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805176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ChangeArrowheads="1"/>
          </p:cNvSpPr>
          <p:nvPr/>
        </p:nvSpPr>
        <p:spPr bwMode="auto">
          <a:xfrm>
            <a:off x="395536" y="908720"/>
            <a:ext cx="8497887" cy="473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indent="457200" algn="just" eaLnBrk="1" hangingPunct="1"/>
            <a:r>
              <a:rPr kumimoji="1" lang="zh-CN" altLang="en-US" sz="2400" dirty="0" smtClean="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关于</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能级间隔，朗德（</a:t>
            </a:r>
            <a:r>
              <a:rPr kumimoji="1" lang="en-US" altLang="zh-CN" sz="2400"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A.Lande</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）给出了一个定则：</a:t>
            </a:r>
            <a:r>
              <a:rPr kumimoji="1"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在三重态中，一对相邻的能级之间的间隔与两个</a:t>
            </a:r>
            <a:r>
              <a:rPr kumimoji="1" lang="en-US" altLang="zh-CN"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J</a:t>
            </a:r>
            <a:r>
              <a:rPr kumimoji="1" lang="zh-CN" altLang="en-US" sz="24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值中较大的那个值成正比。</a:t>
            </a:r>
          </a:p>
          <a:p>
            <a:pPr indent="457200" algn="just" eaLnBrk="1" hangingPunct="1"/>
            <a:r>
              <a:rPr kumimoji="1" lang="zh-CN" altLang="en-US" sz="2400" dirty="0" smtClean="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以</a:t>
            </a:r>
            <a:r>
              <a:rPr kumimoji="1" lang="en-US" altLang="zh-CN" sz="2400"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sp</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组态为例说明洪特定则和朗德间隔定则，已知</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Si</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Ge</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Sn</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Pb</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等元素（碳族元素）的第一激发态就是相应于这样的状态。按</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L-S</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耦合共有四个原子态：</a:t>
            </a:r>
          </a:p>
          <a:p>
            <a:pPr indent="457200" algn="just" eaLnBrk="1" hangingPunct="1">
              <a:lnSpc>
                <a:spcPct val="120000"/>
              </a:lnSpc>
            </a:pP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800"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800"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28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800" baseline="-30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0</a:t>
            </a:r>
            <a:endPar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gn="just" eaLnBrk="1" hangingPunct="1"/>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按洪特定则，</a:t>
            </a:r>
            <a:r>
              <a:rPr kumimoji="1" lang="en-US" altLang="zh-CN" sz="24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态应高于</a:t>
            </a:r>
            <a:r>
              <a:rPr kumimoji="1" lang="en-US" altLang="zh-CN" sz="24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态；</a:t>
            </a:r>
            <a:r>
              <a:rPr kumimoji="1" lang="en-US" altLang="zh-CN" sz="24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相应的三个状态服从正常次序，其间隔（能量差）之比，按朗德间隔定则，应为</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，其中</a:t>
            </a:r>
            <a:r>
              <a:rPr kumimoji="1" lang="en-US" altLang="zh-CN" sz="24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P</a:t>
            </a:r>
            <a:r>
              <a:rPr kumimoji="1" lang="en-US" altLang="zh-CN" sz="2400" baseline="-300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0</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最低。对于</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C</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Si</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的实际结果，情况确实是如此，这说明它们遵守</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L-S</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耦合；对于其它元素，诸如</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Ge</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Sn</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dirty="0" err="1">
                <a:solidFill>
                  <a:prstClr val="black"/>
                </a:solidFill>
                <a:latin typeface="Times New Roman" panose="02020603050405020304" pitchFamily="18" charset="0"/>
                <a:ea typeface="黑体" panose="02010609060101010101" pitchFamily="49" charset="-122"/>
                <a:cs typeface="Times New Roman" panose="02020603050405020304" pitchFamily="18" charset="0"/>
              </a:rPr>
              <a:t>Pb</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，情况就大不相同了，这说明它们不再遵守</a:t>
            </a:r>
            <a:r>
              <a:rPr kumimoji="1" lang="en-US" altLang="zh-CN"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L-S</a:t>
            </a:r>
            <a:r>
              <a:rPr kumimoji="1"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耦合。</a:t>
            </a:r>
          </a:p>
        </p:txBody>
      </p:sp>
    </p:spTree>
    <p:extLst>
      <p:ext uri="{BB962C8B-B14F-4D97-AF65-F5344CB8AC3E}">
        <p14:creationId xmlns:p14="http://schemas.microsoft.com/office/powerpoint/2010/main" val="216727526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ChangeArrowheads="1"/>
          </p:cNvSpPr>
          <p:nvPr/>
        </p:nvSpPr>
        <p:spPr bwMode="auto">
          <a:xfrm>
            <a:off x="323850" y="1341438"/>
            <a:ext cx="8569325" cy="161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1028700" algn="l"/>
              </a:tabLst>
              <a:defRPr>
                <a:solidFill>
                  <a:schemeClr val="tx1"/>
                </a:solidFill>
                <a:latin typeface="Tahoma" panose="020B0604030504040204" pitchFamily="34" charset="0"/>
                <a:ea typeface="宋体" panose="02010600030101010101" pitchFamily="2" charset="-122"/>
              </a:defRPr>
            </a:lvl1pPr>
            <a:lvl2pPr marL="742950" indent="-285750">
              <a:tabLst>
                <a:tab pos="1028700" algn="l"/>
              </a:tabLst>
              <a:defRPr>
                <a:solidFill>
                  <a:schemeClr val="tx1"/>
                </a:solidFill>
                <a:latin typeface="Tahoma" panose="020B0604030504040204" pitchFamily="34" charset="0"/>
                <a:ea typeface="宋体" panose="02010600030101010101" pitchFamily="2" charset="-122"/>
              </a:defRPr>
            </a:lvl2pPr>
            <a:lvl3pPr marL="1143000" indent="-228600">
              <a:tabLst>
                <a:tab pos="1028700" algn="l"/>
              </a:tabLst>
              <a:defRPr>
                <a:solidFill>
                  <a:schemeClr val="tx1"/>
                </a:solidFill>
                <a:latin typeface="Tahoma" panose="020B0604030504040204" pitchFamily="34" charset="0"/>
                <a:ea typeface="宋体" panose="02010600030101010101" pitchFamily="2" charset="-122"/>
              </a:defRPr>
            </a:lvl3pPr>
            <a:lvl4pPr marL="1600200" indent="-228600">
              <a:tabLst>
                <a:tab pos="1028700" algn="l"/>
              </a:tabLst>
              <a:defRPr>
                <a:solidFill>
                  <a:schemeClr val="tx1"/>
                </a:solidFill>
                <a:latin typeface="Tahoma" panose="020B0604030504040204" pitchFamily="34" charset="0"/>
                <a:ea typeface="宋体" panose="02010600030101010101" pitchFamily="2" charset="-122"/>
              </a:defRPr>
            </a:lvl4pPr>
            <a:lvl5pPr marL="2057400" indent="-228600">
              <a:tabLst>
                <a:tab pos="10287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1028700" algn="l"/>
              </a:tabLs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800">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现在我们说明朗德间隔定则的由来：在无外磁场的情况下，能级的分裂纯粹是出于原子的内部原因，即是轨道运动与自旋运动发生相互作用而引起的，</a:t>
            </a:r>
          </a:p>
          <a:p>
            <a:pPr algn="just" eaLnBrk="1" hangingPunct="1"/>
            <a:r>
              <a:rPr kumimoji="1" lang="zh-CN" altLang="en-US" sz="2400" b="1">
                <a:latin typeface="Times New Roman" panose="02020603050405020304" pitchFamily="18" charset="0"/>
                <a:ea typeface="楷体_GB2312" pitchFamily="49" charset="-122"/>
              </a:rPr>
              <a:t>     能级分裂的间隔：设某一能级引起的位移为</a:t>
            </a:r>
          </a:p>
        </p:txBody>
      </p:sp>
      <p:graphicFrame>
        <p:nvGraphicFramePr>
          <p:cNvPr id="55299" name="Object 5"/>
          <p:cNvGraphicFramePr>
            <a:graphicFrameLocks noChangeAspect="1"/>
          </p:cNvGraphicFramePr>
          <p:nvPr/>
        </p:nvGraphicFramePr>
        <p:xfrm>
          <a:off x="1116013" y="2997200"/>
          <a:ext cx="6629400" cy="592138"/>
        </p:xfrm>
        <a:graphic>
          <a:graphicData uri="http://schemas.openxmlformats.org/presentationml/2006/ole">
            <mc:AlternateContent xmlns:mc="http://schemas.openxmlformats.org/markup-compatibility/2006">
              <mc:Choice xmlns:v="urn:schemas-microsoft-com:vml" Requires="v">
                <p:oleObj spid="_x0000_s334851" r:id="rId3" imgW="4038600" imgH="368300" progId="Equation.3">
                  <p:embed/>
                </p:oleObj>
              </mc:Choice>
              <mc:Fallback>
                <p:oleObj r:id="rId3" imgW="40386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997200"/>
                        <a:ext cx="6629400" cy="5921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0" name="Rectangle 7"/>
          <p:cNvSpPr>
            <a:spLocks noChangeArrowheads="1"/>
          </p:cNvSpPr>
          <p:nvPr/>
        </p:nvSpPr>
        <p:spPr bwMode="auto">
          <a:xfrm>
            <a:off x="539750" y="3789363"/>
            <a:ext cx="8208963"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b="1">
                <a:latin typeface="Times New Roman" panose="02020603050405020304" pitchFamily="18" charset="0"/>
                <a:ea typeface="楷体_GB2312" pitchFamily="49" charset="-122"/>
              </a:rPr>
              <a:t>因而，</a:t>
            </a:r>
            <a:r>
              <a:rPr kumimoji="1" lang="en-US" altLang="zh-CN" sz="2400" b="1" i="1">
                <a:latin typeface="Times New Roman" panose="02020603050405020304" pitchFamily="18" charset="0"/>
                <a:ea typeface="楷体_GB2312" pitchFamily="49" charset="-122"/>
              </a:rPr>
              <a:t>J</a:t>
            </a: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标志的能级与</a:t>
            </a:r>
            <a:r>
              <a:rPr kumimoji="1" lang="en-US" altLang="zh-CN" sz="2400" b="1" i="1">
                <a:latin typeface="Times New Roman" panose="02020603050405020304" pitchFamily="18" charset="0"/>
                <a:ea typeface="楷体_GB2312" pitchFamily="49" charset="-122"/>
              </a:rPr>
              <a:t>J</a:t>
            </a:r>
            <a:r>
              <a:rPr kumimoji="1" lang="zh-CN" altLang="en-US" sz="2400" b="1">
                <a:latin typeface="Times New Roman" panose="02020603050405020304" pitchFamily="18" charset="0"/>
                <a:ea typeface="楷体_GB2312" pitchFamily="49" charset="-122"/>
              </a:rPr>
              <a:t>标志的能级各自引起的位移之差，即</a:t>
            </a:r>
            <a:r>
              <a:rPr kumimoji="1" lang="en-US" altLang="zh-CN" sz="2400" b="1" i="1">
                <a:solidFill>
                  <a:schemeClr val="hlink"/>
                </a:solidFill>
                <a:latin typeface="Times New Roman" panose="02020603050405020304" pitchFamily="18" charset="0"/>
                <a:ea typeface="楷体_GB2312" pitchFamily="49" charset="-122"/>
              </a:rPr>
              <a:t>J</a:t>
            </a:r>
            <a:r>
              <a:rPr kumimoji="1" lang="en-US" altLang="zh-CN" sz="2400" b="1">
                <a:solidFill>
                  <a:schemeClr val="hlink"/>
                </a:solidFill>
                <a:latin typeface="Times New Roman" panose="02020603050405020304" pitchFamily="18" charset="0"/>
                <a:ea typeface="楷体_GB2312" pitchFamily="49" charset="-122"/>
              </a:rPr>
              <a:t>+1</a:t>
            </a:r>
            <a:r>
              <a:rPr kumimoji="1" lang="zh-CN" altLang="en-US" sz="2400" b="1">
                <a:solidFill>
                  <a:schemeClr val="hlink"/>
                </a:solidFill>
                <a:latin typeface="Times New Roman" panose="02020603050405020304" pitchFamily="18" charset="0"/>
                <a:ea typeface="楷体_GB2312" pitchFamily="49" charset="-122"/>
              </a:rPr>
              <a:t>能级与</a:t>
            </a:r>
            <a:r>
              <a:rPr kumimoji="1" lang="en-US" altLang="zh-CN" sz="2400" b="1" i="1">
                <a:solidFill>
                  <a:schemeClr val="hlink"/>
                </a:solidFill>
                <a:latin typeface="Times New Roman" panose="02020603050405020304" pitchFamily="18" charset="0"/>
                <a:ea typeface="楷体_GB2312" pitchFamily="49" charset="-122"/>
              </a:rPr>
              <a:t>J</a:t>
            </a:r>
            <a:r>
              <a:rPr kumimoji="1" lang="zh-CN" altLang="en-US" sz="2400" b="1">
                <a:solidFill>
                  <a:schemeClr val="hlink"/>
                </a:solidFill>
                <a:latin typeface="Times New Roman" panose="02020603050405020304" pitchFamily="18" charset="0"/>
                <a:ea typeface="楷体_GB2312" pitchFamily="49" charset="-122"/>
              </a:rPr>
              <a:t>能级之间距</a:t>
            </a:r>
            <a:r>
              <a:rPr kumimoji="1" lang="zh-CN" altLang="en-US" sz="2400" b="1">
                <a:latin typeface="Times New Roman" panose="02020603050405020304" pitchFamily="18" charset="0"/>
                <a:ea typeface="楷体_GB2312" pitchFamily="49" charset="-122"/>
              </a:rPr>
              <a:t>，正比于： </a:t>
            </a:r>
          </a:p>
          <a:p>
            <a:pPr eaLnBrk="1" hangingPunct="1"/>
            <a:endParaRPr kumimoji="1" lang="zh-CN" altLang="en-US" sz="2400" b="1">
              <a:latin typeface="Times New Roman" panose="02020603050405020304" pitchFamily="18" charset="0"/>
              <a:ea typeface="楷体_GB2312" pitchFamily="49" charset="-122"/>
            </a:endParaRPr>
          </a:p>
          <a:p>
            <a:pPr algn="just" eaLnBrk="1" hangingPunct="1"/>
            <a:r>
              <a:rPr kumimoji="1" lang="zh-CN" altLang="en-US" sz="2400" b="1">
                <a:latin typeface="Times New Roman" panose="02020603050405020304" pitchFamily="18" charset="0"/>
                <a:ea typeface="楷体_GB2312" pitchFamily="49" charset="-122"/>
              </a:rPr>
              <a:t>          </a:t>
            </a:r>
            <a:r>
              <a:rPr kumimoji="1" lang="en-US" altLang="zh-CN" sz="2400" b="1" i="1">
                <a:latin typeface="Times New Roman" panose="02020603050405020304" pitchFamily="18" charset="0"/>
                <a:ea typeface="楷体_GB2312" pitchFamily="49" charset="-122"/>
              </a:rPr>
              <a:t>[(J+1)(J+2) </a:t>
            </a:r>
            <a:r>
              <a:rPr kumimoji="1" lang="zh-CN" altLang="en-US" b="1" i="1"/>
              <a:t>－</a:t>
            </a:r>
            <a:r>
              <a:rPr kumimoji="1" lang="en-US" altLang="zh-CN" sz="2400" b="1" i="1">
                <a:latin typeface="Times New Roman" panose="02020603050405020304" pitchFamily="18" charset="0"/>
                <a:ea typeface="楷体_GB2312" pitchFamily="49" charset="-122"/>
              </a:rPr>
              <a:t>L(L+1)-S(S+1)]</a:t>
            </a:r>
            <a:r>
              <a:rPr kumimoji="1" lang="zh-CN" altLang="en-US" sz="2400" b="1" i="1">
                <a:latin typeface="Times New Roman" panose="02020603050405020304" pitchFamily="18" charset="0"/>
                <a:ea typeface="楷体_GB2312" pitchFamily="49" charset="-122"/>
              </a:rPr>
              <a:t>－</a:t>
            </a:r>
            <a:r>
              <a:rPr kumimoji="1" lang="en-US" altLang="zh-CN" sz="2400" b="1" i="1">
                <a:latin typeface="Times New Roman" panose="02020603050405020304" pitchFamily="18" charset="0"/>
                <a:ea typeface="楷体_GB2312" pitchFamily="49" charset="-122"/>
              </a:rPr>
              <a:t>[J(J+1) </a:t>
            </a:r>
            <a:r>
              <a:rPr kumimoji="1" lang="zh-CN" altLang="en-US" b="1" i="1"/>
              <a:t>－</a:t>
            </a:r>
            <a:r>
              <a:rPr kumimoji="1" lang="en-US" altLang="zh-CN" sz="2400" b="1" i="1">
                <a:latin typeface="Times New Roman" panose="02020603050405020304" pitchFamily="18" charset="0"/>
                <a:ea typeface="楷体_GB2312" pitchFamily="49" charset="-122"/>
              </a:rPr>
              <a:t>L(L+1)-S(S+1)]</a:t>
            </a:r>
          </a:p>
          <a:p>
            <a:pPr algn="just" eaLnBrk="1" hangingPunct="1"/>
            <a:r>
              <a:rPr kumimoji="1" lang="en-US" altLang="zh-CN" sz="2400" b="1" i="1">
                <a:latin typeface="Times New Roman" panose="02020603050405020304" pitchFamily="18" charset="0"/>
                <a:ea typeface="楷体_GB2312" pitchFamily="49" charset="-122"/>
              </a:rPr>
              <a:t>      = (J+1)(J+2) </a:t>
            </a:r>
            <a:r>
              <a:rPr kumimoji="1" lang="zh-CN" altLang="en-US" sz="2400" b="1" i="1">
                <a:latin typeface="Times New Roman" panose="02020603050405020304" pitchFamily="18" charset="0"/>
                <a:ea typeface="楷体_GB2312" pitchFamily="49" charset="-122"/>
              </a:rPr>
              <a:t>－</a:t>
            </a:r>
            <a:r>
              <a:rPr kumimoji="1" lang="en-US" altLang="zh-CN" sz="2400" b="1" i="1">
                <a:latin typeface="Times New Roman" panose="02020603050405020304" pitchFamily="18" charset="0"/>
                <a:ea typeface="楷体_GB2312" pitchFamily="49" charset="-122"/>
              </a:rPr>
              <a:t>J(J+1) = 2(J+1)</a:t>
            </a:r>
            <a:r>
              <a:rPr kumimoji="1" lang="en-US" altLang="zh-CN" sz="2800" b="1" i="1">
                <a:latin typeface="Times New Roman" panose="02020603050405020304" pitchFamily="18" charset="0"/>
                <a:ea typeface="楷体_GB2312" pitchFamily="49" charset="-122"/>
              </a:rPr>
              <a:t>∝</a:t>
            </a:r>
            <a:r>
              <a:rPr kumimoji="1" lang="en-US" altLang="zh-CN" sz="2400" b="1" i="1">
                <a:solidFill>
                  <a:schemeClr val="hlink"/>
                </a:solidFill>
                <a:latin typeface="Times New Roman" panose="02020603050405020304" pitchFamily="18" charset="0"/>
                <a:ea typeface="楷体_GB2312" pitchFamily="49" charset="-122"/>
              </a:rPr>
              <a:t>(J+1)</a:t>
            </a:r>
          </a:p>
          <a:p>
            <a:pPr algn="just" eaLnBrk="1" hangingPunct="1"/>
            <a:endParaRPr kumimoji="1" lang="en-US" altLang="zh-CN" sz="2400" b="1" i="1">
              <a:latin typeface="Times New Roman" panose="02020603050405020304" pitchFamily="18" charset="0"/>
              <a:ea typeface="楷体_GB2312" pitchFamily="49" charset="-122"/>
            </a:endParaRPr>
          </a:p>
          <a:p>
            <a:pPr algn="just" eaLnBrk="1" hangingPunct="1"/>
            <a:r>
              <a:rPr kumimoji="1" lang="zh-CN" altLang="en-US" sz="2400" b="1">
                <a:latin typeface="Times New Roman" panose="02020603050405020304" pitchFamily="18" charset="0"/>
                <a:ea typeface="楷体_GB2312" pitchFamily="49" charset="-122"/>
              </a:rPr>
              <a:t>这就是朗德间隔定则。</a:t>
            </a:r>
          </a:p>
        </p:txBody>
      </p:sp>
    </p:spTree>
    <p:extLst>
      <p:ext uri="{BB962C8B-B14F-4D97-AF65-F5344CB8AC3E}">
        <p14:creationId xmlns:p14="http://schemas.microsoft.com/office/powerpoint/2010/main" val="38507845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descr="22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80988"/>
            <a:ext cx="6408737" cy="624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Rectangle 10"/>
          <p:cNvSpPr>
            <a:spLocks noChangeArrowheads="1"/>
          </p:cNvSpPr>
          <p:nvPr/>
        </p:nvSpPr>
        <p:spPr bwMode="auto">
          <a:xfrm>
            <a:off x="4716463" y="2708275"/>
            <a:ext cx="3870325" cy="8223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b="1">
                <a:solidFill>
                  <a:schemeClr val="hlink"/>
                </a:solidFill>
                <a:latin typeface="Times New Roman" panose="02020603050405020304" pitchFamily="18" charset="0"/>
                <a:ea typeface="楷体_GB2312" pitchFamily="49" charset="-122"/>
              </a:rPr>
              <a:t>只有对</a:t>
            </a:r>
            <a:r>
              <a:rPr kumimoji="1" lang="en-US" altLang="zh-CN" sz="2400" b="1">
                <a:solidFill>
                  <a:schemeClr val="hlink"/>
                </a:solidFill>
                <a:latin typeface="Times New Roman" panose="02020603050405020304" pitchFamily="18" charset="0"/>
                <a:ea typeface="楷体_GB2312" pitchFamily="49" charset="-122"/>
              </a:rPr>
              <a:t>L-S</a:t>
            </a:r>
            <a:r>
              <a:rPr kumimoji="1" lang="zh-CN" altLang="en-US" sz="2400" b="1">
                <a:solidFill>
                  <a:schemeClr val="hlink"/>
                </a:solidFill>
                <a:latin typeface="Times New Roman" panose="02020603050405020304" pitchFamily="18" charset="0"/>
                <a:ea typeface="楷体_GB2312" pitchFamily="49" charset="-122"/>
              </a:rPr>
              <a:t>耦合方式，才有洪特定则和朗德间隔定则。</a:t>
            </a:r>
          </a:p>
        </p:txBody>
      </p:sp>
    </p:spTree>
    <p:extLst>
      <p:ext uri="{BB962C8B-B14F-4D97-AF65-F5344CB8AC3E}">
        <p14:creationId xmlns:p14="http://schemas.microsoft.com/office/powerpoint/2010/main" val="1617209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8378"/>
                                        </p:tgtEl>
                                        <p:attrNameLst>
                                          <p:attrName>style.visibility</p:attrName>
                                        </p:attrNameLst>
                                      </p:cBhvr>
                                      <p:to>
                                        <p:strVal val="visible"/>
                                      </p:to>
                                    </p:set>
                                    <p:anim calcmode="lin" valueType="num">
                                      <p:cBhvr>
                                        <p:cTn id="7" dur="500" fill="hold"/>
                                        <p:tgtEl>
                                          <p:spTgt spid="58378"/>
                                        </p:tgtEl>
                                        <p:attrNameLst>
                                          <p:attrName>ppt_w</p:attrName>
                                        </p:attrNameLst>
                                      </p:cBhvr>
                                      <p:tavLst>
                                        <p:tav tm="0">
                                          <p:val>
                                            <p:fltVal val="0"/>
                                          </p:val>
                                        </p:tav>
                                        <p:tav tm="100000">
                                          <p:val>
                                            <p:strVal val="#ppt_w"/>
                                          </p:val>
                                        </p:tav>
                                      </p:tavLst>
                                    </p:anim>
                                    <p:anim calcmode="lin" valueType="num">
                                      <p:cBhvr>
                                        <p:cTn id="8" dur="500" fill="hold"/>
                                        <p:tgtEl>
                                          <p:spTgt spid="583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611188" y="1484313"/>
            <a:ext cx="8280400"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 硅原子（</a:t>
            </a:r>
            <a:r>
              <a:rPr kumimoji="1" lang="en-US" altLang="zh-CN" sz="2800" b="1" baseline="-30000">
                <a:solidFill>
                  <a:schemeClr val="hlink"/>
                </a:solidFill>
                <a:latin typeface="Times New Roman" panose="02020603050405020304" pitchFamily="18" charset="0"/>
                <a:ea typeface="楷体_GB2312" pitchFamily="49" charset="-122"/>
              </a:rPr>
              <a:t>14</a:t>
            </a:r>
            <a:r>
              <a:rPr kumimoji="1" lang="en-US" altLang="zh-CN" sz="2800" b="1">
                <a:solidFill>
                  <a:schemeClr val="hlink"/>
                </a:solidFill>
                <a:latin typeface="Times New Roman" panose="02020603050405020304" pitchFamily="18" charset="0"/>
                <a:ea typeface="楷体_GB2312" pitchFamily="49" charset="-122"/>
              </a:rPr>
              <a:t>Si</a:t>
            </a:r>
            <a:r>
              <a:rPr kumimoji="1" lang="zh-CN" altLang="en-US" sz="2400" b="1">
                <a:latin typeface="Times New Roman" panose="02020603050405020304" pitchFamily="18" charset="0"/>
                <a:ea typeface="楷体_GB2312" pitchFamily="49" charset="-122"/>
              </a:rPr>
              <a:t>），其基态电子组态为</a:t>
            </a:r>
          </a:p>
          <a:p>
            <a:pPr algn="just" eaLnBrk="1" hangingPunct="1"/>
            <a:endParaRPr kumimoji="1" lang="zh-CN" altLang="en-US" sz="2400" b="1">
              <a:latin typeface="Times New Roman" panose="02020603050405020304" pitchFamily="18" charset="0"/>
              <a:ea typeface="楷体_GB2312" pitchFamily="49" charset="-122"/>
            </a:endParaRPr>
          </a:p>
          <a:p>
            <a:pPr algn="just" eaLnBrk="1" hangingPunct="1"/>
            <a:r>
              <a:rPr kumimoji="1" lang="zh-CN" altLang="en-US" sz="2800" b="1">
                <a:solidFill>
                  <a:schemeClr val="hlink"/>
                </a:solidFill>
                <a:latin typeface="Times New Roman" panose="02020603050405020304" pitchFamily="18" charset="0"/>
                <a:ea typeface="楷体_GB2312" pitchFamily="49" charset="-122"/>
              </a:rPr>
              <a:t>                   （</a:t>
            </a:r>
            <a:r>
              <a:rPr kumimoji="1" lang="en-US" altLang="zh-CN" sz="2800" b="1">
                <a:solidFill>
                  <a:schemeClr val="hlink"/>
                </a:solidFill>
                <a:latin typeface="Times New Roman" panose="02020603050405020304" pitchFamily="18" charset="0"/>
                <a:ea typeface="楷体_GB2312" pitchFamily="49" charset="-122"/>
              </a:rPr>
              <a:t>1s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2p</a:t>
            </a:r>
            <a:r>
              <a:rPr kumimoji="1" lang="en-US" altLang="zh-CN" sz="2800" b="1" baseline="30000">
                <a:solidFill>
                  <a:schemeClr val="hlink"/>
                </a:solidFill>
                <a:latin typeface="Times New Roman" panose="02020603050405020304" pitchFamily="18" charset="0"/>
                <a:ea typeface="楷体_GB2312" pitchFamily="49" charset="-122"/>
              </a:rPr>
              <a:t>6</a:t>
            </a:r>
            <a:r>
              <a:rPr kumimoji="1" lang="en-US" altLang="zh-CN" sz="2800" b="1">
                <a:solidFill>
                  <a:schemeClr val="hlink"/>
                </a:solidFill>
                <a:latin typeface="Times New Roman" panose="02020603050405020304" pitchFamily="18" charset="0"/>
                <a:ea typeface="楷体_GB2312" pitchFamily="49" charset="-122"/>
              </a:rPr>
              <a:t>3s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3p</a:t>
            </a:r>
            <a:r>
              <a:rPr kumimoji="1" lang="en-US" altLang="zh-CN" sz="2800" b="1" baseline="30000">
                <a:solidFill>
                  <a:schemeClr val="hlink"/>
                </a:solidFill>
                <a:latin typeface="Times New Roman" panose="02020603050405020304" pitchFamily="18" charset="0"/>
                <a:ea typeface="楷体_GB2312" pitchFamily="49" charset="-122"/>
              </a:rPr>
              <a:t>2</a:t>
            </a:r>
            <a:r>
              <a:rPr kumimoji="1" lang="zh-CN" altLang="en-US" sz="2800" b="1">
                <a:solidFill>
                  <a:schemeClr val="hlink"/>
                </a:solidFill>
                <a:latin typeface="Times New Roman" panose="02020603050405020304" pitchFamily="18" charset="0"/>
                <a:ea typeface="楷体_GB2312" pitchFamily="49" charset="-122"/>
              </a:rPr>
              <a:t>）</a:t>
            </a:r>
          </a:p>
          <a:p>
            <a:pPr algn="just" eaLnBrk="1" hangingPunct="1"/>
            <a:endParaRPr kumimoji="1" lang="zh-CN" altLang="en-US" sz="2800" b="1">
              <a:solidFill>
                <a:schemeClr val="hlink"/>
              </a:solidFill>
              <a:latin typeface="Times New Roman" panose="02020603050405020304" pitchFamily="18" charset="0"/>
              <a:ea typeface="楷体_GB2312" pitchFamily="49" charset="-122"/>
            </a:endParaRPr>
          </a:p>
          <a:p>
            <a:pPr algn="just" eaLnBrk="1" hangingPunct="1"/>
            <a:r>
              <a:rPr kumimoji="1" lang="zh-CN" altLang="en-US" sz="2400" b="1">
                <a:latin typeface="Times New Roman" panose="02020603050405020304" pitchFamily="18" charset="0"/>
                <a:ea typeface="楷体_GB2312" pitchFamily="49" charset="-122"/>
              </a:rPr>
              <a:t>最外层有两个</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电子</a:t>
            </a:r>
          </a:p>
        </p:txBody>
      </p:sp>
      <p:graphicFrame>
        <p:nvGraphicFramePr>
          <p:cNvPr id="111621" name="Object 5"/>
          <p:cNvGraphicFramePr>
            <a:graphicFrameLocks noChangeAspect="1"/>
          </p:cNvGraphicFramePr>
          <p:nvPr/>
        </p:nvGraphicFramePr>
        <p:xfrm>
          <a:off x="0" y="3716338"/>
          <a:ext cx="9829800" cy="1638300"/>
        </p:xfrm>
        <a:graphic>
          <a:graphicData uri="http://schemas.openxmlformats.org/presentationml/2006/ole">
            <mc:AlternateContent xmlns:mc="http://schemas.openxmlformats.org/markup-compatibility/2006">
              <mc:Choice xmlns:v="urn:schemas-microsoft-com:vml" Requires="v">
                <p:oleObj spid="_x0000_s335875" name="文档" r:id="rId3" imgW="5413105" imgH="910664" progId="Word.Document.8">
                  <p:embed/>
                </p:oleObj>
              </mc:Choice>
              <mc:Fallback>
                <p:oleObj name="文档" r:id="rId3" imgW="5413105" imgH="91066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16338"/>
                        <a:ext cx="98298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23" name="Rectangle 7"/>
          <p:cNvSpPr>
            <a:spLocks noChangeArrowheads="1"/>
          </p:cNvSpPr>
          <p:nvPr/>
        </p:nvSpPr>
        <p:spPr bwMode="auto">
          <a:xfrm>
            <a:off x="900113" y="5229225"/>
            <a:ext cx="78486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壳层有两个电子，少于该壳层的半满，应为</a:t>
            </a:r>
            <a:r>
              <a:rPr kumimoji="1" lang="zh-CN" altLang="en-US" sz="2400" b="1">
                <a:solidFill>
                  <a:schemeClr val="folHlink"/>
                </a:solidFill>
                <a:latin typeface="Times New Roman" panose="02020603050405020304" pitchFamily="18" charset="0"/>
                <a:ea typeface="楷体_GB2312" pitchFamily="49" charset="-122"/>
              </a:rPr>
              <a:t>正常次序</a:t>
            </a:r>
            <a:r>
              <a:rPr kumimoji="1" lang="zh-CN" altLang="en-US" sz="2400" b="1">
                <a:latin typeface="Times New Roman" panose="02020603050405020304" pitchFamily="18" charset="0"/>
                <a:ea typeface="楷体_GB2312" pitchFamily="49" charset="-122"/>
              </a:rPr>
              <a:t>，所以硅原子的基态为</a:t>
            </a:r>
            <a:r>
              <a:rPr kumimoji="1" lang="en-US" altLang="zh-CN" sz="2800" b="1" baseline="30000">
                <a:solidFill>
                  <a:schemeClr val="hlink"/>
                </a:solidFill>
                <a:latin typeface="Times New Roman" panose="02020603050405020304" pitchFamily="18" charset="0"/>
                <a:ea typeface="楷体_GB2312" pitchFamily="49" charset="-122"/>
              </a:rPr>
              <a:t>3</a:t>
            </a:r>
            <a:r>
              <a:rPr kumimoji="1" lang="en-US" altLang="zh-CN" sz="2800" b="1">
                <a:solidFill>
                  <a:schemeClr val="hlink"/>
                </a:solidFill>
                <a:latin typeface="Times New Roman" panose="02020603050405020304" pitchFamily="18" charset="0"/>
                <a:ea typeface="楷体_GB2312" pitchFamily="49" charset="-122"/>
              </a:rPr>
              <a:t>P</a:t>
            </a:r>
            <a:r>
              <a:rPr kumimoji="1" lang="en-US" altLang="zh-CN" sz="2800" b="1" baseline="-25000">
                <a:solidFill>
                  <a:schemeClr val="hlink"/>
                </a:solidFill>
                <a:latin typeface="Times New Roman" panose="02020603050405020304" pitchFamily="18" charset="0"/>
                <a:ea typeface="楷体_GB2312" pitchFamily="49" charset="-122"/>
              </a:rPr>
              <a:t>0</a:t>
            </a:r>
            <a:r>
              <a:rPr kumimoji="1" lang="zh-CN" altLang="en-US" sz="2400" b="1">
                <a:latin typeface="Times New Roman" panose="02020603050405020304" pitchFamily="18" charset="0"/>
                <a:ea typeface="楷体_GB2312" pitchFamily="49" charset="-122"/>
              </a:rPr>
              <a:t>。</a:t>
            </a:r>
            <a:r>
              <a:rPr kumimoji="1" lang="zh-CN" altLang="en-US" sz="2400">
                <a:latin typeface="Times New Roman" panose="02020603050405020304" pitchFamily="18" charset="0"/>
                <a:ea typeface="楷体_GB2312" pitchFamily="49" charset="-122"/>
              </a:rPr>
              <a:t>    </a:t>
            </a:r>
          </a:p>
        </p:txBody>
      </p:sp>
      <p:sp>
        <p:nvSpPr>
          <p:cNvPr id="2" name="矩形 1"/>
          <p:cNvSpPr/>
          <p:nvPr/>
        </p:nvSpPr>
        <p:spPr>
          <a:xfrm>
            <a:off x="1115616" y="463878"/>
            <a:ext cx="5211683" cy="523220"/>
          </a:xfrm>
          <a:prstGeom prst="rect">
            <a:avLst/>
          </a:prstGeom>
        </p:spPr>
        <p:txBody>
          <a:bodyPr wrap="none">
            <a:spAutoFit/>
          </a:bodyPr>
          <a:lstStyle/>
          <a:p>
            <a:pPr algn="just" eaLnBrk="1" hangingPunct="1"/>
            <a:r>
              <a:rPr kumimoji="1" lang="zh-CN" altLang="en-US" sz="2800" b="1" dirty="0">
                <a:effectLst>
                  <a:outerShdw blurRad="38100" dist="38100" dir="2700000" algn="tl">
                    <a:srgbClr val="000000">
                      <a:alpha val="43137"/>
                    </a:srgbClr>
                  </a:outerShdw>
                </a:effectLst>
                <a:latin typeface="+mj-ea"/>
                <a:ea typeface="+mj-ea"/>
              </a:rPr>
              <a:t>附：确定原子基态的方格法    </a:t>
            </a:r>
          </a:p>
        </p:txBody>
      </p:sp>
    </p:spTree>
    <p:extLst>
      <p:ext uri="{BB962C8B-B14F-4D97-AF65-F5344CB8AC3E}">
        <p14:creationId xmlns:p14="http://schemas.microsoft.com/office/powerpoint/2010/main" val="2925265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621"/>
                                        </p:tgtEl>
                                        <p:attrNameLst>
                                          <p:attrName>style.visibility</p:attrName>
                                        </p:attrNameLst>
                                      </p:cBhvr>
                                      <p:to>
                                        <p:strVal val="visible"/>
                                      </p:to>
                                    </p:set>
                                    <p:animEffect transition="in" filter="blinds(horizontal)">
                                      <p:cBhvr>
                                        <p:cTn id="7" dur="500"/>
                                        <p:tgtEl>
                                          <p:spTgt spid="1116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623"/>
                                        </p:tgtEl>
                                        <p:attrNameLst>
                                          <p:attrName>style.visibility</p:attrName>
                                        </p:attrNameLst>
                                      </p:cBhvr>
                                      <p:to>
                                        <p:strVal val="visible"/>
                                      </p:to>
                                    </p:set>
                                    <p:animEffect transition="in" filter="wipe(left)">
                                      <p:cBhvr>
                                        <p:cTn id="12" dur="500"/>
                                        <p:tgtEl>
                                          <p:spTgt spid="111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395288" y="1484313"/>
            <a:ext cx="7272337"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）磷原子（</a:t>
            </a:r>
            <a:r>
              <a:rPr kumimoji="1" lang="en-US" altLang="zh-CN" sz="2800" b="1" baseline="-30000">
                <a:solidFill>
                  <a:schemeClr val="hlink"/>
                </a:solidFill>
                <a:latin typeface="Times New Roman" panose="02020603050405020304" pitchFamily="18" charset="0"/>
                <a:ea typeface="楷体_GB2312" pitchFamily="49" charset="-122"/>
              </a:rPr>
              <a:t>15</a:t>
            </a:r>
            <a:r>
              <a:rPr kumimoji="1" lang="en-US" altLang="zh-CN" sz="2800" b="1">
                <a:solidFill>
                  <a:schemeClr val="hlink"/>
                </a:solidFill>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），其电子组态为</a:t>
            </a:r>
          </a:p>
          <a:p>
            <a:pPr algn="just" eaLnBrk="1" hangingPunct="1"/>
            <a:endParaRPr kumimoji="1" lang="zh-CN" altLang="en-US" sz="2400" b="1">
              <a:latin typeface="Times New Roman" panose="02020603050405020304" pitchFamily="18" charset="0"/>
              <a:ea typeface="楷体_GB2312" pitchFamily="49" charset="-122"/>
            </a:endParaRPr>
          </a:p>
          <a:p>
            <a:pPr algn="just" eaLnBrk="1" hangingPunct="1"/>
            <a:r>
              <a:rPr kumimoji="1" lang="zh-CN" altLang="en-US" sz="2800" b="1">
                <a:solidFill>
                  <a:schemeClr val="hlink"/>
                </a:solidFill>
                <a:latin typeface="Times New Roman" panose="02020603050405020304" pitchFamily="18" charset="0"/>
                <a:ea typeface="楷体_GB2312" pitchFamily="49" charset="-122"/>
              </a:rPr>
              <a:t>               （</a:t>
            </a:r>
            <a:r>
              <a:rPr kumimoji="1" lang="en-US" altLang="zh-CN" sz="2800" b="1">
                <a:solidFill>
                  <a:schemeClr val="hlink"/>
                </a:solidFill>
                <a:latin typeface="Times New Roman" panose="02020603050405020304" pitchFamily="18" charset="0"/>
                <a:ea typeface="楷体_GB2312" pitchFamily="49" charset="-122"/>
              </a:rPr>
              <a:t>1s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2p</a:t>
            </a:r>
            <a:r>
              <a:rPr kumimoji="1" lang="en-US" altLang="zh-CN" sz="2800" b="1" baseline="30000">
                <a:solidFill>
                  <a:schemeClr val="hlink"/>
                </a:solidFill>
                <a:latin typeface="Times New Roman" panose="02020603050405020304" pitchFamily="18" charset="0"/>
                <a:ea typeface="楷体_GB2312" pitchFamily="49" charset="-122"/>
              </a:rPr>
              <a:t>6</a:t>
            </a:r>
            <a:r>
              <a:rPr kumimoji="1" lang="en-US" altLang="zh-CN" sz="2800" b="1">
                <a:solidFill>
                  <a:schemeClr val="hlink"/>
                </a:solidFill>
                <a:latin typeface="Times New Roman" panose="02020603050405020304" pitchFamily="18" charset="0"/>
                <a:ea typeface="楷体_GB2312" pitchFamily="49" charset="-122"/>
              </a:rPr>
              <a:t>3s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3p</a:t>
            </a:r>
            <a:r>
              <a:rPr kumimoji="1" lang="en-US" altLang="zh-CN" sz="2800" b="1" baseline="30000">
                <a:solidFill>
                  <a:schemeClr val="hlink"/>
                </a:solidFill>
                <a:latin typeface="Times New Roman" panose="02020603050405020304" pitchFamily="18" charset="0"/>
                <a:ea typeface="楷体_GB2312" pitchFamily="49" charset="-122"/>
              </a:rPr>
              <a:t>3</a:t>
            </a:r>
            <a:r>
              <a:rPr kumimoji="1" lang="zh-CN" altLang="en-US" sz="2800" b="1">
                <a:solidFill>
                  <a:schemeClr val="hlink"/>
                </a:solidFill>
                <a:latin typeface="Times New Roman" panose="02020603050405020304" pitchFamily="18" charset="0"/>
                <a:ea typeface="楷体_GB2312" pitchFamily="49" charset="-122"/>
              </a:rPr>
              <a:t>）</a:t>
            </a:r>
          </a:p>
          <a:p>
            <a:pPr algn="just" eaLnBrk="1" hangingPunct="1"/>
            <a:endParaRPr kumimoji="1" lang="zh-CN" altLang="en-US" sz="2800" b="1">
              <a:solidFill>
                <a:schemeClr val="hlink"/>
              </a:solidFill>
              <a:latin typeface="Times New Roman" panose="02020603050405020304" pitchFamily="18" charset="0"/>
              <a:ea typeface="楷体_GB2312" pitchFamily="49" charset="-122"/>
            </a:endParaRPr>
          </a:p>
          <a:p>
            <a:pPr algn="just" eaLnBrk="1" hangingPunct="1"/>
            <a:r>
              <a:rPr kumimoji="1" lang="zh-CN" altLang="en-US" sz="2400" b="1">
                <a:latin typeface="Times New Roman" panose="02020603050405020304" pitchFamily="18" charset="0"/>
                <a:ea typeface="楷体_GB2312" pitchFamily="49" charset="-122"/>
              </a:rPr>
              <a:t>最外层有三个</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电子</a:t>
            </a:r>
          </a:p>
        </p:txBody>
      </p:sp>
      <p:graphicFrame>
        <p:nvGraphicFramePr>
          <p:cNvPr id="58371" name="Object 5"/>
          <p:cNvGraphicFramePr>
            <a:graphicFrameLocks noGrp="1" noChangeAspect="1"/>
          </p:cNvGraphicFramePr>
          <p:nvPr>
            <p:ph/>
          </p:nvPr>
        </p:nvGraphicFramePr>
        <p:xfrm>
          <a:off x="47625" y="3790950"/>
          <a:ext cx="9620250" cy="1619250"/>
        </p:xfrm>
        <a:graphic>
          <a:graphicData uri="http://schemas.openxmlformats.org/presentationml/2006/ole">
            <mc:AlternateContent xmlns:mc="http://schemas.openxmlformats.org/markup-compatibility/2006">
              <mc:Choice xmlns:v="urn:schemas-microsoft-com:vml" Requires="v">
                <p:oleObj spid="_x0000_s336899" name="文档" r:id="rId3" imgW="5413105" imgH="910664" progId="Word.Document.8">
                  <p:embed/>
                </p:oleObj>
              </mc:Choice>
              <mc:Fallback>
                <p:oleObj name="文档" r:id="rId3" imgW="5413105" imgH="910664" progId="Word.Document.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3790950"/>
                        <a:ext cx="96202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2" name="Rectangle 7"/>
          <p:cNvSpPr>
            <a:spLocks noChangeArrowheads="1"/>
          </p:cNvSpPr>
          <p:nvPr/>
        </p:nvSpPr>
        <p:spPr bwMode="auto">
          <a:xfrm>
            <a:off x="468313" y="5589588"/>
            <a:ext cx="6156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b="1">
                <a:latin typeface="Times New Roman" panose="02020603050405020304" pitchFamily="18" charset="0"/>
                <a:ea typeface="楷体_GB2312" pitchFamily="49" charset="-122"/>
              </a:rPr>
              <a:t>所以磷原子的基态为</a:t>
            </a:r>
            <a:r>
              <a:rPr kumimoji="1" lang="en-US" altLang="zh-CN" sz="2800" b="1" baseline="30000">
                <a:solidFill>
                  <a:schemeClr val="hlink"/>
                </a:solidFill>
                <a:latin typeface="Times New Roman" panose="02020603050405020304" pitchFamily="18" charset="0"/>
                <a:ea typeface="楷体_GB2312" pitchFamily="49" charset="-122"/>
              </a:rPr>
              <a:t>4</a:t>
            </a:r>
            <a:r>
              <a:rPr kumimoji="1" lang="en-US" altLang="zh-CN" sz="2800" b="1">
                <a:solidFill>
                  <a:schemeClr val="hlink"/>
                </a:solidFill>
                <a:latin typeface="Times New Roman" panose="02020603050405020304" pitchFamily="18" charset="0"/>
                <a:ea typeface="楷体_GB2312" pitchFamily="49" charset="-122"/>
              </a:rPr>
              <a:t>S</a:t>
            </a:r>
            <a:r>
              <a:rPr kumimoji="1" lang="en-US" altLang="zh-CN" sz="2800" b="1" baseline="-30000">
                <a:solidFill>
                  <a:schemeClr val="hlink"/>
                </a:solidFill>
                <a:latin typeface="Times New Roman" panose="02020603050405020304" pitchFamily="18" charset="0"/>
                <a:ea typeface="楷体_GB2312" pitchFamily="49" charset="-122"/>
              </a:rPr>
              <a:t>3/2</a:t>
            </a:r>
            <a:r>
              <a:rPr kumimoji="1" lang="zh-CN" altLang="en-US" sz="2400" b="1">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237890242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ChangeArrowheads="1"/>
          </p:cNvSpPr>
          <p:nvPr/>
        </p:nvSpPr>
        <p:spPr bwMode="auto">
          <a:xfrm>
            <a:off x="611188" y="1295400"/>
            <a:ext cx="7308850" cy="210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zh-CN" altLang="en-US" sz="2400" b="1">
                <a:latin typeface="Times New Roman" panose="02020603050405020304" pitchFamily="18" charset="0"/>
                <a:ea typeface="楷体_GB2312" pitchFamily="49" charset="-122"/>
              </a:rPr>
              <a:t>（</a:t>
            </a:r>
            <a:r>
              <a:rPr kumimoji="1" lang="en-US" altLang="zh-CN" sz="2400" b="1">
                <a:latin typeface="Times New Roman" panose="02020603050405020304" pitchFamily="18" charset="0"/>
                <a:ea typeface="楷体_GB2312" pitchFamily="49" charset="-122"/>
              </a:rPr>
              <a:t>3</a:t>
            </a:r>
            <a:r>
              <a:rPr kumimoji="1" lang="zh-CN" altLang="en-US" sz="2400" b="1">
                <a:latin typeface="Times New Roman" panose="02020603050405020304" pitchFamily="18" charset="0"/>
                <a:ea typeface="楷体_GB2312" pitchFamily="49" charset="-122"/>
              </a:rPr>
              <a:t>）硫原子（</a:t>
            </a:r>
            <a:r>
              <a:rPr kumimoji="1" lang="en-US" altLang="zh-CN" sz="2800" b="1" baseline="-30000">
                <a:solidFill>
                  <a:schemeClr val="hlink"/>
                </a:solidFill>
                <a:latin typeface="Times New Roman" panose="02020603050405020304" pitchFamily="18" charset="0"/>
                <a:ea typeface="楷体_GB2312" pitchFamily="49" charset="-122"/>
              </a:rPr>
              <a:t>16</a:t>
            </a:r>
            <a:r>
              <a:rPr kumimoji="1" lang="en-US" altLang="zh-CN" sz="2800" b="1">
                <a:solidFill>
                  <a:schemeClr val="hlink"/>
                </a:solidFill>
                <a:latin typeface="Times New Roman" panose="02020603050405020304" pitchFamily="18" charset="0"/>
                <a:ea typeface="楷体_GB2312" pitchFamily="49" charset="-122"/>
              </a:rPr>
              <a:t>S</a:t>
            </a:r>
            <a:r>
              <a:rPr kumimoji="1" lang="zh-CN" altLang="en-US" sz="2400" b="1">
                <a:latin typeface="Times New Roman" panose="02020603050405020304" pitchFamily="18" charset="0"/>
                <a:ea typeface="楷体_GB2312" pitchFamily="49" charset="-122"/>
              </a:rPr>
              <a:t>），其电子组态为</a:t>
            </a:r>
          </a:p>
          <a:p>
            <a:pPr algn="just" eaLnBrk="1" hangingPunct="1"/>
            <a:endParaRPr kumimoji="1" lang="zh-CN" altLang="en-US" sz="2400" b="1">
              <a:latin typeface="Times New Roman" panose="02020603050405020304" pitchFamily="18" charset="0"/>
              <a:ea typeface="楷体_GB2312" pitchFamily="49" charset="-122"/>
            </a:endParaRPr>
          </a:p>
          <a:p>
            <a:pPr algn="just" eaLnBrk="1" hangingPunct="1"/>
            <a:r>
              <a:rPr kumimoji="1" lang="zh-CN" altLang="en-US" sz="2800" b="1">
                <a:solidFill>
                  <a:schemeClr val="hlink"/>
                </a:solidFill>
                <a:latin typeface="Times New Roman" panose="02020603050405020304" pitchFamily="18" charset="0"/>
                <a:ea typeface="楷体_GB2312" pitchFamily="49" charset="-122"/>
              </a:rPr>
              <a:t>         （</a:t>
            </a:r>
            <a:r>
              <a:rPr kumimoji="1" lang="en-US" altLang="zh-CN" sz="2800" b="1">
                <a:solidFill>
                  <a:schemeClr val="hlink"/>
                </a:solidFill>
                <a:latin typeface="Times New Roman" panose="02020603050405020304" pitchFamily="18" charset="0"/>
                <a:ea typeface="楷体_GB2312" pitchFamily="49" charset="-122"/>
              </a:rPr>
              <a:t>1s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2p</a:t>
            </a:r>
            <a:r>
              <a:rPr kumimoji="1" lang="en-US" altLang="zh-CN" sz="2800" b="1" baseline="30000">
                <a:solidFill>
                  <a:schemeClr val="hlink"/>
                </a:solidFill>
                <a:latin typeface="Times New Roman" panose="02020603050405020304" pitchFamily="18" charset="0"/>
                <a:ea typeface="楷体_GB2312" pitchFamily="49" charset="-122"/>
              </a:rPr>
              <a:t>6</a:t>
            </a:r>
            <a:r>
              <a:rPr kumimoji="1" lang="en-US" altLang="zh-CN" sz="2800" b="1">
                <a:solidFill>
                  <a:schemeClr val="hlink"/>
                </a:solidFill>
                <a:latin typeface="Times New Roman" panose="02020603050405020304" pitchFamily="18" charset="0"/>
                <a:ea typeface="楷体_GB2312" pitchFamily="49" charset="-122"/>
              </a:rPr>
              <a:t>3s</a:t>
            </a:r>
            <a:r>
              <a:rPr kumimoji="1" lang="en-US" altLang="zh-CN" sz="2800" b="1" baseline="30000">
                <a:solidFill>
                  <a:schemeClr val="hlink"/>
                </a:solidFill>
                <a:latin typeface="Times New Roman" panose="02020603050405020304" pitchFamily="18" charset="0"/>
                <a:ea typeface="楷体_GB2312" pitchFamily="49" charset="-122"/>
              </a:rPr>
              <a:t>2</a:t>
            </a:r>
            <a:r>
              <a:rPr kumimoji="1" lang="en-US" altLang="zh-CN" sz="2800" b="1">
                <a:solidFill>
                  <a:schemeClr val="hlink"/>
                </a:solidFill>
                <a:latin typeface="Times New Roman" panose="02020603050405020304" pitchFamily="18" charset="0"/>
                <a:ea typeface="楷体_GB2312" pitchFamily="49" charset="-122"/>
              </a:rPr>
              <a:t>3p</a:t>
            </a:r>
            <a:r>
              <a:rPr kumimoji="1" lang="en-US" altLang="zh-CN" sz="2800" b="1" baseline="30000">
                <a:solidFill>
                  <a:schemeClr val="hlink"/>
                </a:solidFill>
                <a:latin typeface="Times New Roman" panose="02020603050405020304" pitchFamily="18" charset="0"/>
                <a:ea typeface="楷体_GB2312" pitchFamily="49" charset="-122"/>
              </a:rPr>
              <a:t>4</a:t>
            </a:r>
            <a:r>
              <a:rPr kumimoji="1" lang="zh-CN" altLang="en-US" sz="2800" b="1">
                <a:solidFill>
                  <a:schemeClr val="hlink"/>
                </a:solidFill>
                <a:latin typeface="Times New Roman" panose="02020603050405020304" pitchFamily="18" charset="0"/>
                <a:ea typeface="楷体_GB2312" pitchFamily="49" charset="-122"/>
              </a:rPr>
              <a:t>）</a:t>
            </a:r>
          </a:p>
          <a:p>
            <a:pPr algn="just" eaLnBrk="1" hangingPunct="1"/>
            <a:endParaRPr kumimoji="1" lang="zh-CN" altLang="en-US" sz="2800" b="1">
              <a:solidFill>
                <a:schemeClr val="hlink"/>
              </a:solidFill>
              <a:latin typeface="Times New Roman" panose="02020603050405020304" pitchFamily="18" charset="0"/>
              <a:ea typeface="楷体_GB2312" pitchFamily="49" charset="-122"/>
            </a:endParaRPr>
          </a:p>
          <a:p>
            <a:pPr algn="just" eaLnBrk="1" hangingPunct="1"/>
            <a:r>
              <a:rPr kumimoji="1" lang="zh-CN" altLang="en-US" sz="2400" b="1">
                <a:latin typeface="Times New Roman" panose="02020603050405020304" pitchFamily="18" charset="0"/>
                <a:ea typeface="楷体_GB2312" pitchFamily="49" charset="-122"/>
              </a:rPr>
              <a:t>最外层有四个</a:t>
            </a:r>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电子</a:t>
            </a:r>
          </a:p>
        </p:txBody>
      </p:sp>
      <p:graphicFrame>
        <p:nvGraphicFramePr>
          <p:cNvPr id="59395" name="Object 57"/>
          <p:cNvGraphicFramePr>
            <a:graphicFrameLocks noChangeAspect="1"/>
          </p:cNvGraphicFramePr>
          <p:nvPr>
            <p:extLst/>
          </p:nvPr>
        </p:nvGraphicFramePr>
        <p:xfrm>
          <a:off x="0" y="3581400"/>
          <a:ext cx="9715500" cy="1619250"/>
        </p:xfrm>
        <a:graphic>
          <a:graphicData uri="http://schemas.openxmlformats.org/presentationml/2006/ole">
            <mc:AlternateContent xmlns:mc="http://schemas.openxmlformats.org/markup-compatibility/2006">
              <mc:Choice xmlns:v="urn:schemas-microsoft-com:vml" Requires="v">
                <p:oleObj spid="_x0000_s337923" name="Document" r:id="rId3" imgW="5413105" imgH="910664" progId="Word.Document.8">
                  <p:embed/>
                </p:oleObj>
              </mc:Choice>
              <mc:Fallback>
                <p:oleObj name="Document" r:id="rId3" imgW="5413105" imgH="91066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1400"/>
                        <a:ext cx="97155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6" name="Rectangle 58"/>
          <p:cNvSpPr>
            <a:spLocks noChangeArrowheads="1"/>
          </p:cNvSpPr>
          <p:nvPr/>
        </p:nvSpPr>
        <p:spPr bwMode="auto">
          <a:xfrm>
            <a:off x="755650" y="5229225"/>
            <a:ext cx="7920038"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kumimoji="1" lang="en-US" altLang="zh-CN" sz="2400" b="1">
                <a:latin typeface="Times New Roman" panose="02020603050405020304" pitchFamily="18" charset="0"/>
                <a:ea typeface="楷体_GB2312" pitchFamily="49" charset="-122"/>
              </a:rPr>
              <a:t>p</a:t>
            </a:r>
            <a:r>
              <a:rPr kumimoji="1" lang="zh-CN" altLang="en-US" sz="2400" b="1">
                <a:latin typeface="Times New Roman" panose="02020603050405020304" pitchFamily="18" charset="0"/>
                <a:ea typeface="楷体_GB2312" pitchFamily="49" charset="-122"/>
              </a:rPr>
              <a:t>壳层有四个电子，多于该壳层的半满，应为倒转次序，所以硅原子的基态为</a:t>
            </a:r>
            <a:r>
              <a:rPr kumimoji="1" lang="en-US" altLang="zh-CN" sz="2800" b="1" baseline="30000">
                <a:solidFill>
                  <a:schemeClr val="hlink"/>
                </a:solidFill>
                <a:latin typeface="Times New Roman" panose="02020603050405020304" pitchFamily="18" charset="0"/>
                <a:ea typeface="楷体_GB2312" pitchFamily="49" charset="-122"/>
              </a:rPr>
              <a:t>3</a:t>
            </a:r>
            <a:r>
              <a:rPr kumimoji="1" lang="en-US" altLang="zh-CN" sz="2800" b="1">
                <a:solidFill>
                  <a:schemeClr val="hlink"/>
                </a:solidFill>
                <a:latin typeface="Times New Roman" panose="02020603050405020304" pitchFamily="18" charset="0"/>
                <a:ea typeface="楷体_GB2312" pitchFamily="49" charset="-122"/>
              </a:rPr>
              <a:t>P</a:t>
            </a:r>
            <a:r>
              <a:rPr kumimoji="1" lang="en-US" altLang="zh-CN" sz="2800" b="1" baseline="-30000">
                <a:solidFill>
                  <a:schemeClr val="hlink"/>
                </a:solidFill>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325363490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236663"/>
            <a:ext cx="8229600" cy="4525962"/>
          </a:xfrm>
        </p:spPr>
        <p:txBody>
          <a:bodyPr/>
          <a:lstStyle/>
          <a:p>
            <a:pPr marL="273844" indent="-191691" algn="just">
              <a:spcAft>
                <a:spcPts val="1200"/>
              </a:spcAft>
              <a:defRPr/>
            </a:pPr>
            <a:r>
              <a:rPr lang="en-US" altLang="zh-CN" sz="2400" dirty="0" smtClean="0">
                <a:latin typeface="+mn-ea"/>
              </a:rPr>
              <a:t>X</a:t>
            </a:r>
            <a:r>
              <a:rPr lang="zh-CN" altLang="en-US" sz="2400" dirty="0">
                <a:latin typeface="+mn-ea"/>
              </a:rPr>
              <a:t>射线的发现及其波动性</a:t>
            </a:r>
          </a:p>
          <a:p>
            <a:pPr marL="273844" indent="-191691" algn="just">
              <a:spcAft>
                <a:spcPts val="1200"/>
              </a:spcAft>
              <a:defRPr/>
            </a:pPr>
            <a:r>
              <a:rPr lang="en-US" altLang="zh-CN" sz="2400" dirty="0" smtClean="0">
                <a:latin typeface="+mn-ea"/>
              </a:rPr>
              <a:t>X</a:t>
            </a:r>
            <a:r>
              <a:rPr lang="zh-CN" altLang="en-US" sz="2400" dirty="0">
                <a:latin typeface="+mn-ea"/>
              </a:rPr>
              <a:t>射线产生的机制 </a:t>
            </a:r>
          </a:p>
          <a:p>
            <a:pPr marL="273844" indent="-191691" algn="just">
              <a:spcAft>
                <a:spcPts val="1200"/>
              </a:spcAft>
              <a:defRPr/>
            </a:pPr>
            <a:r>
              <a:rPr lang="zh-CN" altLang="en-US" sz="2400" dirty="0" smtClean="0">
                <a:latin typeface="+mn-ea"/>
              </a:rPr>
              <a:t>康普顿散射 </a:t>
            </a:r>
            <a:endParaRPr lang="zh-CN" altLang="en-US" sz="2400" dirty="0">
              <a:latin typeface="+mn-ea"/>
            </a:endParaRPr>
          </a:p>
          <a:p>
            <a:pPr marL="273844" indent="-191691" algn="just">
              <a:spcAft>
                <a:spcPts val="1200"/>
              </a:spcAft>
              <a:defRPr/>
            </a:pPr>
            <a:r>
              <a:rPr lang="en-US" altLang="zh-CN" sz="2400" dirty="0" smtClean="0">
                <a:latin typeface="+mn-ea"/>
              </a:rPr>
              <a:t>X</a:t>
            </a:r>
            <a:r>
              <a:rPr lang="zh-CN" altLang="en-US" sz="2400" dirty="0">
                <a:latin typeface="+mn-ea"/>
              </a:rPr>
              <a:t>射线的吸收 </a:t>
            </a:r>
          </a:p>
        </p:txBody>
      </p:sp>
      <p:sp>
        <p:nvSpPr>
          <p:cNvPr id="4" name="标题 3"/>
          <p:cNvSpPr>
            <a:spLocks noGrp="1"/>
          </p:cNvSpPr>
          <p:nvPr>
            <p:ph type="title"/>
          </p:nvPr>
        </p:nvSpPr>
        <p:spPr/>
        <p:txBody>
          <a:bodyPr/>
          <a:lstStyle/>
          <a:p>
            <a:pPr>
              <a:defRPr/>
            </a:pPr>
            <a:r>
              <a:rPr lang="zh-CN" altLang="en-US" sz="2800" dirty="0"/>
              <a:t>第六章  </a:t>
            </a:r>
            <a:r>
              <a:rPr lang="en-US" altLang="zh-CN" sz="2800" dirty="0"/>
              <a:t>X</a:t>
            </a:r>
            <a:r>
              <a:rPr lang="zh-CN" altLang="en-US" sz="2800" dirty="0"/>
              <a:t>射线 </a:t>
            </a:r>
          </a:p>
        </p:txBody>
      </p:sp>
    </p:spTree>
    <p:extLst>
      <p:ext uri="{BB962C8B-B14F-4D97-AF65-F5344CB8AC3E}">
        <p14:creationId xmlns:p14="http://schemas.microsoft.com/office/powerpoint/2010/main" val="4289467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1"/>
          <p:cNvSpPr>
            <a:spLocks noGrp="1"/>
          </p:cNvSpPr>
          <p:nvPr>
            <p:ph idx="1"/>
          </p:nvPr>
        </p:nvSpPr>
        <p:spPr/>
        <p:txBody>
          <a:bodyPr/>
          <a:lstStyle/>
          <a:p>
            <a:endParaRPr lang="zh-CN" altLang="en-US" smtClean="0"/>
          </a:p>
        </p:txBody>
      </p:sp>
      <p:sp>
        <p:nvSpPr>
          <p:cNvPr id="3" name="标题 2"/>
          <p:cNvSpPr>
            <a:spLocks noGrp="1"/>
          </p:cNvSpPr>
          <p:nvPr>
            <p:ph type="title"/>
          </p:nvPr>
        </p:nvSpPr>
        <p:spPr/>
        <p:txBody>
          <a:bodyPr/>
          <a:lstStyle/>
          <a:p>
            <a:pPr>
              <a:defRPr/>
            </a:pPr>
            <a:r>
              <a:rPr lang="zh-CN" altLang="en-US" sz="2800" dirty="0" smtClean="0"/>
              <a:t>光电效应！电光效应？</a:t>
            </a:r>
            <a:endParaRPr lang="zh-CN" altLang="en-US" sz="2800" dirty="0"/>
          </a:p>
        </p:txBody>
      </p:sp>
      <p:pic>
        <p:nvPicPr>
          <p:cNvPr id="10244" name="Picture 5" descr="C:\Documents and Settings\Administrator\My Documents\My Pictures\tes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05038"/>
            <a:ext cx="384016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4"/>
          <p:cNvPicPr>
            <a:picLocks noChangeAspect="1"/>
          </p:cNvPicPr>
          <p:nvPr/>
        </p:nvPicPr>
        <p:blipFill>
          <a:blip r:embed="rId3">
            <a:extLst>
              <a:ext uri="{28A0092B-C50C-407E-A947-70E740481C1C}">
                <a14:useLocalDpi xmlns:a14="http://schemas.microsoft.com/office/drawing/2010/main" val="0"/>
              </a:ext>
            </a:extLst>
          </a:blip>
          <a:srcRect b="11111"/>
          <a:stretch>
            <a:fillRect/>
          </a:stretch>
        </p:blipFill>
        <p:spPr bwMode="auto">
          <a:xfrm>
            <a:off x="4564063" y="2492375"/>
            <a:ext cx="43116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267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1" name="Rectangle 5"/>
          <p:cNvSpPr>
            <a:spLocks noGrp="1" noChangeArrowheads="1"/>
          </p:cNvSpPr>
          <p:nvPr>
            <p:ph idx="1"/>
          </p:nvPr>
        </p:nvSpPr>
        <p:spPr>
          <a:xfrm>
            <a:off x="755650" y="1916113"/>
            <a:ext cx="7951788" cy="1552575"/>
          </a:xfrm>
          <a:noFill/>
          <a:ln/>
        </p:spPr>
        <p:txBody>
          <a:bodyPr>
            <a:spAutoFit/>
          </a:bodyPr>
          <a:lstStyle/>
          <a:p>
            <a:pPr algn="just">
              <a:buFont typeface="Wingdings" panose="05000000000000000000" pitchFamily="2" charset="2"/>
              <a:buNone/>
            </a:pPr>
            <a:r>
              <a:rPr lang="zh-CN" altLang="en-US" sz="2400" b="1">
                <a:latin typeface="Times New Roman" panose="02020603050405020304" pitchFamily="18" charset="0"/>
                <a:ea typeface="楷体_GB2312" pitchFamily="49" charset="-122"/>
              </a:rPr>
              <a:t>             瞄准距离</a:t>
            </a:r>
            <a:r>
              <a:rPr lang="en-US" altLang="zh-CN" sz="2400" b="1">
                <a:latin typeface="Times New Roman" panose="02020603050405020304" pitchFamily="18" charset="0"/>
                <a:ea typeface="楷体_GB2312" pitchFamily="49" charset="-122"/>
              </a:rPr>
              <a:t>b</a:t>
            </a:r>
            <a:r>
              <a:rPr lang="zh-CN" altLang="en-US" sz="2400" b="1">
                <a:latin typeface="Times New Roman" panose="02020603050405020304" pitchFamily="18" charset="0"/>
                <a:ea typeface="楷体_GB2312" pitchFamily="49" charset="-122"/>
              </a:rPr>
              <a:t>的定义是入射</a:t>
            </a:r>
            <a:r>
              <a:rPr lang="en-US" altLang="zh-CN" sz="2400" b="1">
                <a:latin typeface="Times New Roman" panose="02020603050405020304" pitchFamily="18" charset="0"/>
                <a:ea typeface="楷体_GB2312" pitchFamily="49" charset="-122"/>
              </a:rPr>
              <a:t>α</a:t>
            </a:r>
            <a:r>
              <a:rPr lang="zh-CN" altLang="en-US" sz="2400" b="1">
                <a:latin typeface="Times New Roman" panose="02020603050405020304" pitchFamily="18" charset="0"/>
                <a:ea typeface="楷体_GB2312" pitchFamily="49" charset="-122"/>
              </a:rPr>
              <a:t>粒子与固定散射体无相互作用情况下的最小直线距离。而两个粒子在有相互作用时能够靠近的最小距离</a:t>
            </a:r>
            <a:r>
              <a:rPr lang="en-US" altLang="zh-CN" sz="2400" b="1">
                <a:latin typeface="Times New Roman" panose="02020603050405020304" pitchFamily="18" charset="0"/>
                <a:ea typeface="楷体_GB2312" pitchFamily="49" charset="-122"/>
              </a:rPr>
              <a:t>r</a:t>
            </a:r>
            <a:r>
              <a:rPr lang="en-US" altLang="zh-CN" sz="2400" b="1" baseline="-25000">
                <a:latin typeface="Times New Roman" panose="02020603050405020304" pitchFamily="18" charset="0"/>
                <a:ea typeface="楷体_GB2312" pitchFamily="49" charset="-122"/>
              </a:rPr>
              <a:t>m</a:t>
            </a:r>
            <a:r>
              <a:rPr lang="zh-CN" altLang="en-US" sz="2400" b="1">
                <a:latin typeface="Times New Roman" panose="02020603050405020304" pitchFamily="18" charset="0"/>
                <a:ea typeface="楷体_GB2312" pitchFamily="49" charset="-122"/>
              </a:rPr>
              <a:t>与瞄准距离</a:t>
            </a:r>
            <a:r>
              <a:rPr lang="en-US" altLang="zh-CN" sz="2400" b="1">
                <a:latin typeface="Times New Roman" panose="02020603050405020304" pitchFamily="18" charset="0"/>
                <a:ea typeface="楷体_GB2312" pitchFamily="49" charset="-122"/>
              </a:rPr>
              <a:t>b</a:t>
            </a:r>
            <a:r>
              <a:rPr lang="zh-CN" altLang="en-US" sz="2400" b="1">
                <a:latin typeface="Times New Roman" panose="02020603050405020304" pitchFamily="18" charset="0"/>
                <a:ea typeface="楷体_GB2312" pitchFamily="49" charset="-122"/>
              </a:rPr>
              <a:t>是两个不同的概念。</a:t>
            </a:r>
          </a:p>
        </p:txBody>
      </p:sp>
      <p:sp>
        <p:nvSpPr>
          <p:cNvPr id="173058" name="Rectangle 2"/>
          <p:cNvSpPr>
            <a:spLocks noGrp="1" noChangeArrowheads="1"/>
          </p:cNvSpPr>
          <p:nvPr>
            <p:ph type="title"/>
          </p:nvPr>
        </p:nvSpPr>
        <p:spPr/>
        <p:txBody>
          <a:bodyPr/>
          <a:lstStyle/>
          <a:p>
            <a:r>
              <a:rPr lang="en-US" altLang="zh-CN" sz="2800" b="1">
                <a:solidFill>
                  <a:schemeClr val="tx1"/>
                </a:solidFill>
                <a:latin typeface="Times New Roman" panose="02020603050405020304" pitchFamily="18" charset="0"/>
                <a:ea typeface="楷体_GB2312" pitchFamily="49" charset="-122"/>
              </a:rPr>
              <a:t>B、</a:t>
            </a:r>
            <a:r>
              <a:rPr lang="zh-CN" altLang="en-US" sz="2800" b="1">
                <a:solidFill>
                  <a:schemeClr val="tx1"/>
                </a:solidFill>
                <a:latin typeface="Times New Roman" panose="02020603050405020304" pitchFamily="18" charset="0"/>
                <a:ea typeface="楷体_GB2312" pitchFamily="49" charset="-122"/>
              </a:rPr>
              <a:t>原子核大小的估计</a:t>
            </a:r>
            <a:r>
              <a:rPr lang="zh-CN" altLang="en-US"/>
              <a:t> </a:t>
            </a:r>
          </a:p>
        </p:txBody>
      </p:sp>
      <p:graphicFrame>
        <p:nvGraphicFramePr>
          <p:cNvPr id="173063" name="Object 7"/>
          <p:cNvGraphicFramePr>
            <a:graphicFrameLocks noChangeAspect="1"/>
          </p:cNvGraphicFramePr>
          <p:nvPr/>
        </p:nvGraphicFramePr>
        <p:xfrm>
          <a:off x="1798638" y="5661025"/>
          <a:ext cx="3168650" cy="900113"/>
        </p:xfrm>
        <a:graphic>
          <a:graphicData uri="http://schemas.openxmlformats.org/presentationml/2006/ole">
            <mc:AlternateContent xmlns:mc="http://schemas.openxmlformats.org/markup-compatibility/2006">
              <mc:Choice xmlns:v="urn:schemas-microsoft-com:vml" Requires="v">
                <p:oleObj spid="_x0000_s173223" r:id="rId3" imgW="1574800" imgH="520700" progId="">
                  <p:embed/>
                </p:oleObj>
              </mc:Choice>
              <mc:Fallback>
                <p:oleObj r:id="rId3" imgW="1574800" imgH="520700" progId="">
                  <p:embed/>
                  <p:pic>
                    <p:nvPicPr>
                      <p:cNvPr id="0"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8" y="5661025"/>
                        <a:ext cx="3168650" cy="900113"/>
                      </a:xfrm>
                      <a:prstGeom prst="rect">
                        <a:avLst/>
                      </a:prstGeom>
                      <a:solidFill>
                        <a:srgbClr val="CCFFCC"/>
                      </a:solidFill>
                    </p:spPr>
                  </p:pic>
                </p:oleObj>
              </mc:Fallback>
            </mc:AlternateContent>
          </a:graphicData>
        </a:graphic>
      </p:graphicFrame>
      <p:graphicFrame>
        <p:nvGraphicFramePr>
          <p:cNvPr id="173064" name="Object 8"/>
          <p:cNvGraphicFramePr>
            <a:graphicFrameLocks noChangeAspect="1"/>
          </p:cNvGraphicFramePr>
          <p:nvPr/>
        </p:nvGraphicFramePr>
        <p:xfrm>
          <a:off x="1798638" y="3500438"/>
          <a:ext cx="5256212" cy="1249362"/>
        </p:xfrm>
        <a:graphic>
          <a:graphicData uri="http://schemas.openxmlformats.org/presentationml/2006/ole">
            <mc:AlternateContent xmlns:mc="http://schemas.openxmlformats.org/markup-compatibility/2006">
              <mc:Choice xmlns:v="urn:schemas-microsoft-com:vml" Requires="v">
                <p:oleObj spid="_x0000_s173224" r:id="rId5" imgW="2438400" imgH="673100" progId="Equation.3">
                  <p:embed/>
                </p:oleObj>
              </mc:Choice>
              <mc:Fallback>
                <p:oleObj r:id="rId5" imgW="2438400" imgH="673100" progId="Equation.3">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8638" y="3500438"/>
                        <a:ext cx="5256212" cy="1249362"/>
                      </a:xfrm>
                      <a:prstGeom prst="rect">
                        <a:avLst/>
                      </a:prstGeom>
                      <a:solidFill>
                        <a:srgbClr val="FFCC99"/>
                      </a:solidFill>
                    </p:spPr>
                  </p:pic>
                </p:oleObj>
              </mc:Fallback>
            </mc:AlternateContent>
          </a:graphicData>
        </a:graphic>
      </p:graphicFrame>
      <p:graphicFrame>
        <p:nvGraphicFramePr>
          <p:cNvPr id="173065" name="Object 9"/>
          <p:cNvGraphicFramePr>
            <a:graphicFrameLocks noChangeAspect="1"/>
          </p:cNvGraphicFramePr>
          <p:nvPr/>
        </p:nvGraphicFramePr>
        <p:xfrm>
          <a:off x="1798638" y="4868863"/>
          <a:ext cx="2663825" cy="596900"/>
        </p:xfrm>
        <a:graphic>
          <a:graphicData uri="http://schemas.openxmlformats.org/presentationml/2006/ole">
            <mc:AlternateContent xmlns:mc="http://schemas.openxmlformats.org/markup-compatibility/2006">
              <mc:Choice xmlns:v="urn:schemas-microsoft-com:vml" Requires="v">
                <p:oleObj spid="_x0000_s173225" r:id="rId7" imgW="1269449" imgH="330057" progId="Equation.3">
                  <p:embed/>
                </p:oleObj>
              </mc:Choice>
              <mc:Fallback>
                <p:oleObj r:id="rId7" imgW="1269449" imgH="330057" progId="Equation.3">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8638" y="4868863"/>
                        <a:ext cx="2663825" cy="596900"/>
                      </a:xfrm>
                      <a:prstGeom prst="rect">
                        <a:avLst/>
                      </a:prstGeom>
                      <a:solidFill>
                        <a:srgbClr val="00FFFF"/>
                      </a:solidFill>
                    </p:spPr>
                  </p:pic>
                </p:oleObj>
              </mc:Fallback>
            </mc:AlternateContent>
          </a:graphicData>
        </a:graphic>
      </p:graphicFrame>
      <p:sp>
        <p:nvSpPr>
          <p:cNvPr id="173066" name="AutoShape 10"/>
          <p:cNvSpPr>
            <a:spLocks noChangeArrowheads="1"/>
          </p:cNvSpPr>
          <p:nvPr/>
        </p:nvSpPr>
        <p:spPr bwMode="auto">
          <a:xfrm>
            <a:off x="6732588" y="5084763"/>
            <a:ext cx="1584325" cy="792162"/>
          </a:xfrm>
          <a:prstGeom prst="wedgeRoundRectCallout">
            <a:avLst>
              <a:gd name="adj1" fmla="val -157417"/>
              <a:gd name="adj2" fmla="val 75449"/>
              <a:gd name="adj3" fmla="val 16667"/>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800" b="1" i="1" dirty="0" err="1">
                <a:solidFill>
                  <a:srgbClr val="00B0F0"/>
                </a:solidFill>
                <a:effectLst>
                  <a:outerShdw blurRad="38100" dist="38100" dir="2700000" algn="tl">
                    <a:srgbClr val="000000"/>
                  </a:outerShdw>
                </a:effectLst>
                <a:latin typeface="Times New Roman" panose="02020603050405020304" pitchFamily="18" charset="0"/>
                <a:ea typeface="楷体_GB2312" pitchFamily="49" charset="-122"/>
              </a:rPr>
              <a:t>fm</a:t>
            </a:r>
            <a:r>
              <a:rPr lang="zh-CN" altLang="en-US" sz="2800" b="1" dirty="0">
                <a:solidFill>
                  <a:srgbClr val="00B0F0"/>
                </a:solidFill>
                <a:effectLst>
                  <a:outerShdw blurRad="38100" dist="38100" dir="2700000" algn="tl">
                    <a:srgbClr val="000000"/>
                  </a:outerShdw>
                </a:effectLst>
                <a:latin typeface="Times New Roman" panose="02020603050405020304" pitchFamily="18" charset="0"/>
                <a:ea typeface="楷体_GB2312" pitchFamily="49" charset="-122"/>
              </a:rPr>
              <a:t>量级</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7" descr="2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969963"/>
            <a:ext cx="47879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4"/>
          <p:cNvSpPr>
            <a:spLocks noChangeArrowheads="1"/>
          </p:cNvSpPr>
          <p:nvPr/>
        </p:nvSpPr>
        <p:spPr bwMode="auto">
          <a:xfrm>
            <a:off x="611188" y="473075"/>
            <a:ext cx="6264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defRPr/>
            </a:pPr>
            <a:r>
              <a:rPr kumimoji="1" lang="zh-CN" altLang="en-US" sz="3600" b="1" dirty="0" smtClean="0">
                <a:solidFill>
                  <a:srgbClr val="CC0000"/>
                </a:solidFill>
                <a:latin typeface="+mn-ea"/>
                <a:ea typeface="+mn-ea"/>
              </a:rPr>
              <a:t>射线的发现及其波动性</a:t>
            </a:r>
          </a:p>
        </p:txBody>
      </p:sp>
      <p:sp>
        <p:nvSpPr>
          <p:cNvPr id="21508" name="Rectangle 5"/>
          <p:cNvSpPr>
            <a:spLocks noChangeArrowheads="1"/>
          </p:cNvSpPr>
          <p:nvPr/>
        </p:nvSpPr>
        <p:spPr bwMode="auto">
          <a:xfrm>
            <a:off x="0" y="2205038"/>
            <a:ext cx="4500563" cy="308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114300" algn="l"/>
              </a:tabLst>
              <a:defRPr>
                <a:solidFill>
                  <a:schemeClr val="tx1"/>
                </a:solidFill>
                <a:latin typeface="Arial" panose="020B0604020202020204" pitchFamily="34" charset="0"/>
                <a:ea typeface="宋体" panose="02010600030101010101" pitchFamily="2" charset="-122"/>
              </a:defRPr>
            </a:lvl1pPr>
            <a:lvl2pPr marL="914400" indent="-457200">
              <a:tabLst>
                <a:tab pos="114300" algn="l"/>
              </a:tabLst>
              <a:defRPr>
                <a:solidFill>
                  <a:schemeClr val="tx1"/>
                </a:solidFill>
                <a:latin typeface="Arial" panose="020B0604020202020204" pitchFamily="34" charset="0"/>
                <a:ea typeface="宋体" panose="02010600030101010101" pitchFamily="2" charset="-122"/>
              </a:defRPr>
            </a:lvl2pPr>
            <a:lvl3pPr marL="1371600" indent="-457200">
              <a:tabLst>
                <a:tab pos="114300" algn="l"/>
              </a:tabLst>
              <a:defRPr>
                <a:solidFill>
                  <a:schemeClr val="tx1"/>
                </a:solidFill>
                <a:latin typeface="Arial" panose="020B0604020202020204" pitchFamily="34" charset="0"/>
                <a:ea typeface="宋体" panose="02010600030101010101" pitchFamily="2" charset="-122"/>
              </a:defRPr>
            </a:lvl3pPr>
            <a:lvl4pPr marL="1828800" indent="-457200">
              <a:tabLst>
                <a:tab pos="114300" algn="l"/>
              </a:tabLst>
              <a:defRPr>
                <a:solidFill>
                  <a:schemeClr val="tx1"/>
                </a:solidFill>
                <a:latin typeface="Arial" panose="020B0604020202020204" pitchFamily="34" charset="0"/>
                <a:ea typeface="宋体" panose="02010600030101010101" pitchFamily="2" charset="-122"/>
              </a:defRPr>
            </a:lvl4pPr>
            <a:lvl5pPr marL="2286000" indent="-457200">
              <a:tabLst>
                <a:tab pos="114300" algn="l"/>
              </a:tabLst>
              <a:defRPr>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9pPr>
          </a:lstStyle>
          <a:p>
            <a:pPr algn="just" eaLnBrk="1" hangingPunct="1">
              <a:defRPr/>
            </a:pPr>
            <a:r>
              <a:rPr kumimoji="1" lang="en-US" altLang="zh-CN" sz="2800" smtClean="0">
                <a:latin typeface="+mn-ea"/>
                <a:ea typeface="+mn-ea"/>
              </a:rPr>
              <a:t>a. X</a:t>
            </a:r>
            <a:r>
              <a:rPr kumimoji="1" lang="zh-CN" altLang="en-US" sz="2800" smtClean="0">
                <a:latin typeface="+mn-ea"/>
                <a:ea typeface="+mn-ea"/>
              </a:rPr>
              <a:t>射线的发现</a:t>
            </a:r>
          </a:p>
          <a:p>
            <a:pPr eaLnBrk="1" hangingPunct="1">
              <a:spcBef>
                <a:spcPct val="50000"/>
              </a:spcBef>
              <a:defRPr/>
            </a:pPr>
            <a:r>
              <a:rPr kumimoji="1" lang="en-US" altLang="zh-CN" sz="2800" smtClean="0">
                <a:latin typeface="+mn-ea"/>
                <a:ea typeface="+mn-ea"/>
              </a:rPr>
              <a:t>b. X</a:t>
            </a:r>
            <a:r>
              <a:rPr kumimoji="1" lang="zh-CN" altLang="en-US" sz="2800" smtClean="0">
                <a:latin typeface="+mn-ea"/>
                <a:ea typeface="+mn-ea"/>
              </a:rPr>
              <a:t>射线管</a:t>
            </a:r>
          </a:p>
          <a:p>
            <a:pPr eaLnBrk="1" hangingPunct="1">
              <a:spcBef>
                <a:spcPct val="50000"/>
              </a:spcBef>
              <a:defRPr/>
            </a:pPr>
            <a:r>
              <a:rPr kumimoji="1" lang="en-US" altLang="zh-CN" sz="2800" smtClean="0">
                <a:latin typeface="+mn-ea"/>
                <a:ea typeface="+mn-ea"/>
              </a:rPr>
              <a:t>c. X</a:t>
            </a:r>
            <a:r>
              <a:rPr kumimoji="1" lang="zh-CN" altLang="en-US" sz="2800" smtClean="0">
                <a:latin typeface="+mn-ea"/>
                <a:ea typeface="+mn-ea"/>
              </a:rPr>
              <a:t>射线的波性</a:t>
            </a:r>
          </a:p>
          <a:p>
            <a:pPr eaLnBrk="1" hangingPunct="1">
              <a:spcBef>
                <a:spcPct val="50000"/>
              </a:spcBef>
              <a:defRPr/>
            </a:pPr>
            <a:r>
              <a:rPr kumimoji="1" lang="en-US" altLang="zh-CN" sz="2800" smtClean="0">
                <a:latin typeface="+mn-ea"/>
                <a:ea typeface="+mn-ea"/>
              </a:rPr>
              <a:t>d. X</a:t>
            </a:r>
            <a:r>
              <a:rPr kumimoji="1" lang="zh-CN" altLang="en-US" sz="2800" smtClean="0">
                <a:latin typeface="+mn-ea"/>
                <a:ea typeface="+mn-ea"/>
              </a:rPr>
              <a:t>射线的偏振</a:t>
            </a:r>
          </a:p>
          <a:p>
            <a:pPr eaLnBrk="1" hangingPunct="1">
              <a:spcBef>
                <a:spcPct val="50000"/>
              </a:spcBef>
              <a:defRPr/>
            </a:pPr>
            <a:r>
              <a:rPr kumimoji="1" lang="en-US" altLang="zh-CN" sz="2800" smtClean="0">
                <a:latin typeface="+mn-ea"/>
                <a:ea typeface="+mn-ea"/>
              </a:rPr>
              <a:t>e. X</a:t>
            </a:r>
            <a:r>
              <a:rPr kumimoji="1" lang="zh-CN" altLang="en-US" sz="2800" smtClean="0">
                <a:latin typeface="+mn-ea"/>
                <a:ea typeface="+mn-ea"/>
              </a:rPr>
              <a:t>射线的衍射</a:t>
            </a:r>
          </a:p>
        </p:txBody>
      </p:sp>
      <p:graphicFrame>
        <p:nvGraphicFramePr>
          <p:cNvPr id="11269" name="Object 8"/>
          <p:cNvGraphicFramePr>
            <a:graphicFrameLocks noChangeAspect="1"/>
          </p:cNvGraphicFramePr>
          <p:nvPr/>
        </p:nvGraphicFramePr>
        <p:xfrm>
          <a:off x="3276600" y="3746500"/>
          <a:ext cx="5867400" cy="3111500"/>
        </p:xfrm>
        <a:graphic>
          <a:graphicData uri="http://schemas.openxmlformats.org/presentationml/2006/ole">
            <mc:AlternateContent xmlns:mc="http://schemas.openxmlformats.org/markup-compatibility/2006">
              <mc:Choice xmlns:v="urn:schemas-microsoft-com:vml" Requires="v">
                <p:oleObj spid="_x0000_s338946" r:id="rId4" imgW="3753612" imgH="1991868" progId="Word.Picture.8">
                  <p:embed/>
                </p:oleObj>
              </mc:Choice>
              <mc:Fallback>
                <p:oleObj r:id="rId4" imgW="3753612" imgH="1991868"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746500"/>
                        <a:ext cx="58674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49714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8" descr="222-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60350"/>
            <a:ext cx="4176713"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5" descr="222-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2520950"/>
            <a:ext cx="5364162" cy="401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9"/>
          <p:cNvSpPr>
            <a:spLocks noChangeArrowheads="1"/>
          </p:cNvSpPr>
          <p:nvPr/>
        </p:nvSpPr>
        <p:spPr bwMode="auto">
          <a:xfrm>
            <a:off x="5148263" y="1557338"/>
            <a:ext cx="37544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a:latin typeface="Times New Roman" panose="02020603050405020304" pitchFamily="18" charset="0"/>
                <a:ea typeface="楷体_GB2312" pitchFamily="49" charset="-122"/>
              </a:rPr>
              <a:t>2dsin</a:t>
            </a:r>
            <a:r>
              <a:rPr kumimoji="1" lang="en-US" altLang="zh-CN" sz="2800" i="1">
                <a:latin typeface="Times New Roman" panose="02020603050405020304" pitchFamily="18" charset="0"/>
                <a:ea typeface="楷体_GB2312" pitchFamily="49" charset="-122"/>
              </a:rPr>
              <a:t>θ</a:t>
            </a:r>
            <a:r>
              <a:rPr kumimoji="1" lang="en-US" altLang="zh-CN" sz="2800">
                <a:latin typeface="Times New Roman" panose="02020603050405020304" pitchFamily="18" charset="0"/>
                <a:ea typeface="楷体_GB2312" pitchFamily="49" charset="-122"/>
              </a:rPr>
              <a:t>=nλ</a:t>
            </a:r>
            <a:r>
              <a:rPr kumimoji="1" lang="zh-CN" altLang="en-US" sz="2800">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n=1,2,….</a:t>
            </a:r>
          </a:p>
        </p:txBody>
      </p:sp>
    </p:spTree>
    <p:extLst>
      <p:ext uri="{BB962C8B-B14F-4D97-AF65-F5344CB8AC3E}">
        <p14:creationId xmlns:p14="http://schemas.microsoft.com/office/powerpoint/2010/main" val="1283036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1"/>
          <p:cNvSpPr>
            <a:spLocks noGrp="1"/>
          </p:cNvSpPr>
          <p:nvPr>
            <p:ph idx="1"/>
          </p:nvPr>
        </p:nvSpPr>
        <p:spPr/>
        <p:txBody>
          <a:bodyPr/>
          <a:lstStyle/>
          <a:p>
            <a:endParaRPr lang="zh-CN" altLang="en-US" smtClean="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4330" t="3876" r="6981" b="16666"/>
          <a:stretch>
            <a:fillRect/>
          </a:stretch>
        </p:blipFill>
        <p:spPr bwMode="auto">
          <a:xfrm>
            <a:off x="5499100" y="3627438"/>
            <a:ext cx="2592388"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p:txBody>
          <a:bodyPr/>
          <a:lstStyle/>
          <a:p>
            <a:pPr>
              <a:defRPr/>
            </a:pPr>
            <a:r>
              <a:rPr lang="zh-CN" altLang="en-US" sz="2800" dirty="0" smtClean="0"/>
              <a:t>劳</a:t>
            </a:r>
            <a:r>
              <a:rPr lang="zh-CN" altLang="en-US" sz="2800" dirty="0"/>
              <a:t>厄</a:t>
            </a:r>
            <a:r>
              <a:rPr lang="zh-CN" altLang="en-US" sz="2800" dirty="0" smtClean="0"/>
              <a:t>相片</a:t>
            </a:r>
            <a:r>
              <a:rPr lang="zh-CN" altLang="en-US" sz="2800" dirty="0"/>
              <a:t>法和多晶</a:t>
            </a:r>
            <a:r>
              <a:rPr lang="zh-CN" altLang="en-US" sz="2800" dirty="0" smtClean="0"/>
              <a:t>粉末法</a:t>
            </a:r>
            <a:endParaRPr lang="zh-CN" altLang="en-US" sz="2800" dirty="0"/>
          </a:p>
        </p:txBody>
      </p:sp>
      <p:pic>
        <p:nvPicPr>
          <p:cNvPr id="13317"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3694113"/>
            <a:ext cx="2814637"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70363" y="793750"/>
            <a:ext cx="5249862"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4" descr="1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25" y="1162050"/>
            <a:ext cx="410527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521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1403350" y="368300"/>
            <a:ext cx="5284788"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defRPr/>
            </a:pPr>
            <a:r>
              <a:rPr kumimoji="1" lang="en-US" altLang="zh-CN" sz="3600" b="1" dirty="0" smtClean="0">
                <a:solidFill>
                  <a:srgbClr val="CC0000"/>
                </a:solidFill>
                <a:latin typeface="+mn-ea"/>
                <a:ea typeface="+mn-ea"/>
              </a:rPr>
              <a:t>§6.2 X</a:t>
            </a:r>
            <a:r>
              <a:rPr kumimoji="1" lang="zh-CN" altLang="en-US" sz="3600" b="1" dirty="0" smtClean="0">
                <a:solidFill>
                  <a:srgbClr val="CC0000"/>
                </a:solidFill>
                <a:latin typeface="+mn-ea"/>
                <a:ea typeface="+mn-ea"/>
              </a:rPr>
              <a:t>射线产生的机制</a:t>
            </a:r>
            <a:r>
              <a:rPr kumimoji="1" lang="zh-CN" altLang="en-US" sz="3600" b="1" dirty="0" smtClean="0">
                <a:solidFill>
                  <a:schemeClr val="accent2"/>
                </a:solidFill>
                <a:latin typeface="+mn-ea"/>
                <a:ea typeface="+mn-ea"/>
              </a:rPr>
              <a:t> </a:t>
            </a:r>
          </a:p>
        </p:txBody>
      </p:sp>
      <p:sp>
        <p:nvSpPr>
          <p:cNvPr id="24579" name="Rectangle 5"/>
          <p:cNvSpPr>
            <a:spLocks noChangeArrowheads="1"/>
          </p:cNvSpPr>
          <p:nvPr/>
        </p:nvSpPr>
        <p:spPr bwMode="auto">
          <a:xfrm>
            <a:off x="250825" y="1268413"/>
            <a:ext cx="4716463"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114300" algn="l"/>
              </a:tabLst>
              <a:defRPr>
                <a:solidFill>
                  <a:schemeClr val="tx1"/>
                </a:solidFill>
                <a:latin typeface="Arial" panose="020B0604020202020204" pitchFamily="34" charset="0"/>
                <a:ea typeface="宋体" panose="02010600030101010101" pitchFamily="2" charset="-122"/>
              </a:defRPr>
            </a:lvl1pPr>
            <a:lvl2pPr marL="914400" indent="-457200">
              <a:tabLst>
                <a:tab pos="114300" algn="l"/>
              </a:tabLst>
              <a:defRPr>
                <a:solidFill>
                  <a:schemeClr val="tx1"/>
                </a:solidFill>
                <a:latin typeface="Arial" panose="020B0604020202020204" pitchFamily="34" charset="0"/>
                <a:ea typeface="宋体" panose="02010600030101010101" pitchFamily="2" charset="-122"/>
              </a:defRPr>
            </a:lvl2pPr>
            <a:lvl3pPr marL="1371600" indent="-457200">
              <a:tabLst>
                <a:tab pos="114300" algn="l"/>
              </a:tabLst>
              <a:defRPr>
                <a:solidFill>
                  <a:schemeClr val="tx1"/>
                </a:solidFill>
                <a:latin typeface="Arial" panose="020B0604020202020204" pitchFamily="34" charset="0"/>
                <a:ea typeface="宋体" panose="02010600030101010101" pitchFamily="2" charset="-122"/>
              </a:defRPr>
            </a:lvl3pPr>
            <a:lvl4pPr marL="1828800" indent="-457200">
              <a:tabLst>
                <a:tab pos="114300" algn="l"/>
              </a:tabLst>
              <a:defRPr>
                <a:solidFill>
                  <a:schemeClr val="tx1"/>
                </a:solidFill>
                <a:latin typeface="Arial" panose="020B0604020202020204" pitchFamily="34" charset="0"/>
                <a:ea typeface="宋体" panose="02010600030101010101" pitchFamily="2" charset="-122"/>
              </a:defRPr>
            </a:lvl4pPr>
            <a:lvl5pPr marL="2286000" indent="-457200">
              <a:tabLst>
                <a:tab pos="114300" algn="l"/>
              </a:tabLst>
              <a:defRPr>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9pPr>
          </a:lstStyle>
          <a:p>
            <a:pPr algn="just" eaLnBrk="1" hangingPunct="1">
              <a:defRPr/>
            </a:pPr>
            <a:r>
              <a:rPr kumimoji="1" lang="en-US" altLang="zh-CN" sz="2800" smtClean="0">
                <a:latin typeface="+mn-ea"/>
                <a:ea typeface="+mn-ea"/>
              </a:rPr>
              <a:t>a.X</a:t>
            </a:r>
            <a:r>
              <a:rPr kumimoji="1" lang="zh-CN" altLang="en-US" sz="2800" smtClean="0">
                <a:latin typeface="+mn-ea"/>
                <a:ea typeface="+mn-ea"/>
              </a:rPr>
              <a:t>射线的发射谱</a:t>
            </a:r>
          </a:p>
          <a:p>
            <a:pPr algn="just" eaLnBrk="1" hangingPunct="1">
              <a:defRPr/>
            </a:pPr>
            <a:r>
              <a:rPr kumimoji="1" lang="en-US" altLang="zh-CN" sz="2800" smtClean="0">
                <a:latin typeface="+mn-ea"/>
                <a:ea typeface="+mn-ea"/>
              </a:rPr>
              <a:t>b. </a:t>
            </a:r>
            <a:r>
              <a:rPr kumimoji="1" lang="zh-CN" altLang="en-US" sz="2800" smtClean="0">
                <a:latin typeface="+mn-ea"/>
                <a:ea typeface="+mn-ea"/>
              </a:rPr>
              <a:t>连续谱</a:t>
            </a:r>
            <a:r>
              <a:rPr kumimoji="1" lang="en-US" altLang="zh-CN" sz="2800" smtClean="0">
                <a:latin typeface="+mn-ea"/>
                <a:ea typeface="+mn-ea"/>
              </a:rPr>
              <a:t>——</a:t>
            </a:r>
            <a:r>
              <a:rPr kumimoji="1" lang="zh-CN" altLang="en-US" sz="2800" smtClean="0">
                <a:latin typeface="+mn-ea"/>
                <a:ea typeface="+mn-ea"/>
              </a:rPr>
              <a:t>轫致辐射</a:t>
            </a:r>
          </a:p>
          <a:p>
            <a:pPr algn="just" eaLnBrk="1" hangingPunct="1">
              <a:defRPr/>
            </a:pPr>
            <a:endParaRPr kumimoji="1" lang="zh-CN" altLang="en-US" sz="2800" smtClean="0">
              <a:latin typeface="+mn-ea"/>
              <a:ea typeface="+mn-ea"/>
            </a:endParaRPr>
          </a:p>
          <a:p>
            <a:pPr algn="just" eaLnBrk="1" hangingPunct="1">
              <a:defRPr/>
            </a:pPr>
            <a:endParaRPr kumimoji="1" lang="zh-CN" altLang="en-US" sz="2800" smtClean="0">
              <a:latin typeface="+mn-ea"/>
              <a:ea typeface="+mn-ea"/>
            </a:endParaRPr>
          </a:p>
          <a:p>
            <a:pPr algn="just" eaLnBrk="1" hangingPunct="1">
              <a:defRPr/>
            </a:pPr>
            <a:r>
              <a:rPr kumimoji="1" lang="en-US" altLang="zh-CN" sz="2800" smtClean="0">
                <a:latin typeface="+mn-ea"/>
                <a:ea typeface="+mn-ea"/>
              </a:rPr>
              <a:t>c. </a:t>
            </a:r>
            <a:r>
              <a:rPr kumimoji="1" lang="zh-CN" altLang="en-US" sz="2800" smtClean="0">
                <a:latin typeface="+mn-ea"/>
                <a:ea typeface="+mn-ea"/>
              </a:rPr>
              <a:t>特征辐射（标识辐射）</a:t>
            </a:r>
          </a:p>
          <a:p>
            <a:pPr algn="just" eaLnBrk="1" hangingPunct="1">
              <a:defRPr/>
            </a:pPr>
            <a:r>
              <a:rPr kumimoji="1" lang="en-US" altLang="zh-CN" sz="2800" smtClean="0">
                <a:latin typeface="+mn-ea"/>
                <a:ea typeface="+mn-ea"/>
              </a:rPr>
              <a:t>——</a:t>
            </a:r>
            <a:r>
              <a:rPr kumimoji="1" lang="zh-CN" altLang="en-US" sz="2800" smtClean="0">
                <a:latin typeface="+mn-ea"/>
                <a:ea typeface="+mn-ea"/>
              </a:rPr>
              <a:t>电子内壳层的跃迁</a:t>
            </a:r>
          </a:p>
        </p:txBody>
      </p:sp>
      <p:pic>
        <p:nvPicPr>
          <p:cNvPr id="14340" name="Picture 8" descr="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9338" y="1052513"/>
            <a:ext cx="4284662"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9" descr="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3443288"/>
            <a:ext cx="4876800"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2" name="Object 10"/>
          <p:cNvGraphicFramePr>
            <a:graphicFrameLocks noChangeAspect="1"/>
          </p:cNvGraphicFramePr>
          <p:nvPr/>
        </p:nvGraphicFramePr>
        <p:xfrm>
          <a:off x="1187450" y="2205038"/>
          <a:ext cx="1728788" cy="768350"/>
        </p:xfrm>
        <a:graphic>
          <a:graphicData uri="http://schemas.openxmlformats.org/presentationml/2006/ole">
            <mc:AlternateContent xmlns:mc="http://schemas.openxmlformats.org/markup-compatibility/2006">
              <mc:Choice xmlns:v="urn:schemas-microsoft-com:vml" Requires="v">
                <p:oleObj spid="_x0000_s339970" r:id="rId5" imgW="1409088" imgH="634725" progId="Equation.3">
                  <p:embed/>
                </p:oleObj>
              </mc:Choice>
              <mc:Fallback>
                <p:oleObj r:id="rId5" imgW="1409088" imgH="6347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205038"/>
                        <a:ext cx="1728788" cy="7683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11"/>
          <p:cNvSpPr>
            <a:spLocks noChangeArrowheads="1"/>
          </p:cNvSpPr>
          <p:nvPr/>
        </p:nvSpPr>
        <p:spPr bwMode="auto">
          <a:xfrm>
            <a:off x="611188" y="4005263"/>
            <a:ext cx="273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9pPr>
          </a:lstStyle>
          <a:p>
            <a:pPr algn="just" eaLnBrk="1" hangingPunct="1">
              <a:spcBef>
                <a:spcPct val="0"/>
              </a:spcBef>
              <a:buClrTx/>
              <a:buFontTx/>
              <a:buNone/>
              <a:defRPr/>
            </a:pPr>
            <a:r>
              <a:rPr kumimoji="1" lang="zh-CN" altLang="en-US" sz="2400" smtClean="0">
                <a:solidFill>
                  <a:schemeClr val="tx1"/>
                </a:solidFill>
                <a:latin typeface="+mn-ea"/>
                <a:ea typeface="+mn-ea"/>
              </a:rPr>
              <a:t>莫塞莱经验公式：</a:t>
            </a:r>
          </a:p>
        </p:txBody>
      </p:sp>
      <p:graphicFrame>
        <p:nvGraphicFramePr>
          <p:cNvPr id="14344" name="Object 12"/>
          <p:cNvGraphicFramePr>
            <a:graphicFrameLocks noChangeAspect="1"/>
          </p:cNvGraphicFramePr>
          <p:nvPr/>
        </p:nvGraphicFramePr>
        <p:xfrm>
          <a:off x="250825" y="4437063"/>
          <a:ext cx="4262438" cy="1143000"/>
        </p:xfrm>
        <a:graphic>
          <a:graphicData uri="http://schemas.openxmlformats.org/presentationml/2006/ole">
            <mc:AlternateContent xmlns:mc="http://schemas.openxmlformats.org/markup-compatibility/2006">
              <mc:Choice xmlns:v="urn:schemas-microsoft-com:vml" Requires="v">
                <p:oleObj spid="_x0000_s339971" name="Equation" r:id="rId7" imgW="2641600" imgH="711200" progId="Equation.3">
                  <p:embed/>
                </p:oleObj>
              </mc:Choice>
              <mc:Fallback>
                <p:oleObj name="Equation" r:id="rId7" imgW="2641600" imgH="71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4437063"/>
                        <a:ext cx="4262438" cy="11430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5" name="Rectangle 14"/>
          <p:cNvSpPr>
            <a:spLocks noChangeArrowheads="1"/>
          </p:cNvSpPr>
          <p:nvPr/>
        </p:nvSpPr>
        <p:spPr bwMode="auto">
          <a:xfrm>
            <a:off x="468313" y="5661025"/>
            <a:ext cx="3887787"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spcBef>
                <a:spcPct val="0"/>
              </a:spcBef>
              <a:buClrTx/>
              <a:buFontTx/>
              <a:buNone/>
              <a:defRPr/>
            </a:pPr>
            <a:r>
              <a:rPr kumimoji="1" lang="zh-CN" altLang="en-US" sz="2400" dirty="0" smtClean="0">
                <a:solidFill>
                  <a:srgbClr val="CC0000"/>
                </a:solidFill>
                <a:latin typeface="+mn-ea"/>
                <a:ea typeface="+mn-ea"/>
              </a:rPr>
              <a:t>空穴的存在是产生标识辐射的必要条件。</a:t>
            </a:r>
          </a:p>
        </p:txBody>
      </p:sp>
    </p:spTree>
    <p:extLst>
      <p:ext uri="{BB962C8B-B14F-4D97-AF65-F5344CB8AC3E}">
        <p14:creationId xmlns:p14="http://schemas.microsoft.com/office/powerpoint/2010/main" val="4093987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ChangeArrowheads="1"/>
          </p:cNvSpPr>
          <p:nvPr/>
        </p:nvSpPr>
        <p:spPr bwMode="auto">
          <a:xfrm>
            <a:off x="3738563" y="2243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04" name="Rectangle 7"/>
          <p:cNvSpPr>
            <a:spLocks noChangeArrowheads="1"/>
          </p:cNvSpPr>
          <p:nvPr/>
        </p:nvSpPr>
        <p:spPr bwMode="auto">
          <a:xfrm>
            <a:off x="323850" y="1341438"/>
            <a:ext cx="8675688" cy="42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defRPr/>
            </a:pPr>
            <a:r>
              <a:rPr kumimoji="1" lang="en-US" altLang="zh-CN" sz="2800" dirty="0" smtClean="0">
                <a:solidFill>
                  <a:schemeClr val="tx1"/>
                </a:solidFill>
                <a:latin typeface="+mn-ea"/>
                <a:ea typeface="+mn-ea"/>
              </a:rPr>
              <a:t>d. </a:t>
            </a:r>
            <a:r>
              <a:rPr kumimoji="1" lang="zh-CN" altLang="en-US" sz="2800" dirty="0" smtClean="0">
                <a:solidFill>
                  <a:schemeClr val="tx1"/>
                </a:solidFill>
                <a:latin typeface="+mn-ea"/>
                <a:ea typeface="+mn-ea"/>
              </a:rPr>
              <a:t>同</a:t>
            </a:r>
            <a:r>
              <a:rPr kumimoji="1" lang="en-US" altLang="zh-CN" sz="2800" dirty="0" smtClean="0">
                <a:solidFill>
                  <a:schemeClr val="tx1"/>
                </a:solidFill>
                <a:latin typeface="+mn-ea"/>
                <a:ea typeface="+mn-ea"/>
              </a:rPr>
              <a:t>X</a:t>
            </a:r>
            <a:r>
              <a:rPr kumimoji="1" lang="zh-CN" altLang="en-US" sz="2800" dirty="0" smtClean="0">
                <a:solidFill>
                  <a:schemeClr val="tx1"/>
                </a:solidFill>
                <a:latin typeface="+mn-ea"/>
                <a:ea typeface="+mn-ea"/>
              </a:rPr>
              <a:t>射线有关的原子能级</a:t>
            </a:r>
          </a:p>
          <a:p>
            <a:pPr eaLnBrk="1" hangingPunct="1">
              <a:spcBef>
                <a:spcPct val="0"/>
              </a:spcBef>
              <a:buClrTx/>
              <a:buFontTx/>
              <a:buNone/>
              <a:defRPr/>
            </a:pPr>
            <a:endParaRPr kumimoji="1" lang="zh-CN" altLang="en-US" sz="2800" dirty="0" smtClean="0">
              <a:solidFill>
                <a:schemeClr val="tx1"/>
              </a:solidFill>
              <a:latin typeface="+mn-ea"/>
              <a:ea typeface="+mn-ea"/>
            </a:endParaRPr>
          </a:p>
          <a:p>
            <a:pPr eaLnBrk="1" hangingPunct="1">
              <a:spcBef>
                <a:spcPct val="0"/>
              </a:spcBef>
              <a:buClrTx/>
              <a:buFontTx/>
              <a:buNone/>
              <a:defRPr/>
            </a:pPr>
            <a:endParaRPr kumimoji="1" lang="zh-CN" altLang="en-US" sz="2800" dirty="0" smtClean="0">
              <a:solidFill>
                <a:schemeClr val="tx1"/>
              </a:solidFill>
              <a:latin typeface="+mn-ea"/>
              <a:ea typeface="+mn-ea"/>
            </a:endParaRPr>
          </a:p>
          <a:p>
            <a:pPr eaLnBrk="1" hangingPunct="1">
              <a:spcBef>
                <a:spcPct val="0"/>
              </a:spcBef>
              <a:buClrTx/>
              <a:buFontTx/>
              <a:buNone/>
              <a:defRPr/>
            </a:pPr>
            <a:r>
              <a:rPr kumimoji="1" lang="en-US" altLang="zh-CN" sz="2800" dirty="0" smtClean="0">
                <a:solidFill>
                  <a:schemeClr val="tx1"/>
                </a:solidFill>
                <a:latin typeface="+mn-ea"/>
                <a:ea typeface="+mn-ea"/>
              </a:rPr>
              <a:t>e. </a:t>
            </a:r>
            <a:r>
              <a:rPr kumimoji="1" lang="zh-CN" altLang="en-US" sz="2800" dirty="0" smtClean="0">
                <a:solidFill>
                  <a:schemeClr val="tx1"/>
                </a:solidFill>
                <a:latin typeface="+mn-ea"/>
                <a:ea typeface="+mn-ea"/>
              </a:rPr>
              <a:t>俄歇电子</a:t>
            </a:r>
          </a:p>
          <a:p>
            <a:pPr eaLnBrk="1" hangingPunct="1">
              <a:spcBef>
                <a:spcPct val="0"/>
              </a:spcBef>
              <a:buClrTx/>
              <a:buFontTx/>
              <a:buNone/>
              <a:defRPr/>
            </a:pPr>
            <a:r>
              <a:rPr kumimoji="1" lang="en-US" altLang="zh-CN" sz="2800" dirty="0" smtClean="0">
                <a:solidFill>
                  <a:schemeClr val="tx1"/>
                </a:solidFill>
                <a:latin typeface="+mn-ea"/>
                <a:ea typeface="+mn-ea"/>
              </a:rPr>
              <a:t>f. </a:t>
            </a:r>
            <a:r>
              <a:rPr kumimoji="1" lang="zh-CN" altLang="en-US" sz="2800" dirty="0" smtClean="0">
                <a:solidFill>
                  <a:schemeClr val="tx1"/>
                </a:solidFill>
                <a:latin typeface="+mn-ea"/>
                <a:ea typeface="+mn-ea"/>
              </a:rPr>
              <a:t>电子跃迁诱发原子核激发</a:t>
            </a:r>
          </a:p>
          <a:p>
            <a:pPr eaLnBrk="1" hangingPunct="1">
              <a:spcBef>
                <a:spcPct val="0"/>
              </a:spcBef>
              <a:buClrTx/>
              <a:buFontTx/>
              <a:buNone/>
              <a:defRPr/>
            </a:pPr>
            <a:r>
              <a:rPr kumimoji="1" lang="en-US" altLang="zh-CN" sz="2800" dirty="0" smtClean="0">
                <a:solidFill>
                  <a:schemeClr val="tx1"/>
                </a:solidFill>
                <a:latin typeface="+mn-ea"/>
                <a:ea typeface="+mn-ea"/>
              </a:rPr>
              <a:t>g. </a:t>
            </a:r>
            <a:r>
              <a:rPr kumimoji="1" lang="zh-CN" altLang="en-US" sz="2800" dirty="0" smtClean="0">
                <a:solidFill>
                  <a:schemeClr val="tx1"/>
                </a:solidFill>
                <a:latin typeface="+mn-ea"/>
                <a:ea typeface="+mn-ea"/>
              </a:rPr>
              <a:t>同步辐射</a:t>
            </a:r>
          </a:p>
          <a:p>
            <a:pPr eaLnBrk="1" hangingPunct="1">
              <a:spcBef>
                <a:spcPct val="0"/>
              </a:spcBef>
              <a:buClrTx/>
              <a:buFontTx/>
              <a:buNone/>
              <a:defRPr/>
            </a:pPr>
            <a:r>
              <a:rPr kumimoji="1" lang="zh-CN" altLang="en-US" sz="2800" dirty="0" smtClean="0">
                <a:solidFill>
                  <a:schemeClr val="tx1"/>
                </a:solidFill>
                <a:latin typeface="+mn-ea"/>
                <a:ea typeface="+mn-ea"/>
              </a:rPr>
              <a:t>     </a:t>
            </a:r>
            <a:r>
              <a:rPr kumimoji="1" lang="zh-CN" altLang="en-US" sz="2400" dirty="0" smtClean="0">
                <a:solidFill>
                  <a:srgbClr val="000000"/>
                </a:solidFill>
                <a:latin typeface="+mn-ea"/>
                <a:ea typeface="+mn-ea"/>
              </a:rPr>
              <a:t>①同步辐射功率大</a:t>
            </a:r>
          </a:p>
          <a:p>
            <a:pPr eaLnBrk="1" hangingPunct="1">
              <a:spcBef>
                <a:spcPct val="0"/>
              </a:spcBef>
              <a:buClrTx/>
              <a:buFontTx/>
              <a:buNone/>
              <a:defRPr/>
            </a:pPr>
            <a:r>
              <a:rPr kumimoji="1" lang="zh-CN" altLang="en-US" sz="2400" dirty="0" smtClean="0">
                <a:solidFill>
                  <a:srgbClr val="000000"/>
                </a:solidFill>
                <a:latin typeface="+mn-ea"/>
                <a:ea typeface="+mn-ea"/>
              </a:rPr>
              <a:t>      ②同步辐射的能谱宽</a:t>
            </a:r>
          </a:p>
          <a:p>
            <a:pPr eaLnBrk="1" hangingPunct="1">
              <a:spcBef>
                <a:spcPct val="0"/>
              </a:spcBef>
              <a:buClrTx/>
              <a:buFontTx/>
              <a:buNone/>
              <a:defRPr/>
            </a:pPr>
            <a:r>
              <a:rPr kumimoji="1" lang="zh-CN" altLang="en-US" sz="2400" dirty="0" smtClean="0">
                <a:solidFill>
                  <a:srgbClr val="000000"/>
                </a:solidFill>
                <a:latin typeface="+mn-ea"/>
                <a:ea typeface="+mn-ea"/>
              </a:rPr>
              <a:t>      ③同步辐射的方向性好</a:t>
            </a:r>
          </a:p>
          <a:p>
            <a:pPr eaLnBrk="1" hangingPunct="1">
              <a:spcBef>
                <a:spcPct val="0"/>
              </a:spcBef>
              <a:buClrTx/>
              <a:buFontTx/>
              <a:buNone/>
              <a:defRPr/>
            </a:pPr>
            <a:r>
              <a:rPr kumimoji="1" lang="zh-CN" altLang="en-US" sz="2400" dirty="0" smtClean="0">
                <a:solidFill>
                  <a:srgbClr val="000000"/>
                </a:solidFill>
                <a:latin typeface="+mn-ea"/>
                <a:ea typeface="+mn-ea"/>
              </a:rPr>
              <a:t>      ④同步辐射具有特定的时间结构</a:t>
            </a:r>
          </a:p>
        </p:txBody>
      </p:sp>
      <p:graphicFrame>
        <p:nvGraphicFramePr>
          <p:cNvPr id="15364" name="Object 8"/>
          <p:cNvGraphicFramePr>
            <a:graphicFrameLocks noChangeAspect="1"/>
          </p:cNvGraphicFramePr>
          <p:nvPr/>
        </p:nvGraphicFramePr>
        <p:xfrm>
          <a:off x="900113" y="1982788"/>
          <a:ext cx="3087687" cy="520700"/>
        </p:xfrm>
        <a:graphic>
          <a:graphicData uri="http://schemas.openxmlformats.org/presentationml/2006/ole">
            <mc:AlternateContent xmlns:mc="http://schemas.openxmlformats.org/markup-compatibility/2006">
              <mc:Choice xmlns:v="urn:schemas-microsoft-com:vml" Requires="v">
                <p:oleObj spid="_x0000_s340994" name="公式" r:id="rId3" imgW="1269449" imgH="215806" progId="Equation.3">
                  <p:embed/>
                </p:oleObj>
              </mc:Choice>
              <mc:Fallback>
                <p:oleObj name="公式" r:id="rId3" imgW="1269449"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982788"/>
                        <a:ext cx="3087687" cy="520700"/>
                      </a:xfrm>
                      <a:prstGeom prst="rect">
                        <a:avLst/>
                      </a:prstGeom>
                      <a:solidFill>
                        <a:srgbClr val="00CC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23245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464050" y="476250"/>
            <a:ext cx="4514850" cy="4525963"/>
          </a:xfrm>
        </p:spPr>
      </p:pic>
      <p:sp>
        <p:nvSpPr>
          <p:cNvPr id="3" name="标题 2"/>
          <p:cNvSpPr>
            <a:spLocks noGrp="1"/>
          </p:cNvSpPr>
          <p:nvPr>
            <p:ph type="title"/>
          </p:nvPr>
        </p:nvSpPr>
        <p:spPr>
          <a:xfrm>
            <a:off x="457200" y="274638"/>
            <a:ext cx="8229600" cy="993775"/>
          </a:xfrm>
        </p:spPr>
        <p:txBody>
          <a:bodyPr/>
          <a:lstStyle/>
          <a:p>
            <a:pPr>
              <a:defRPr/>
            </a:pPr>
            <a:endParaRPr lang="zh-CN" altLang="en-US" dirty="0"/>
          </a:p>
        </p:txBody>
      </p:sp>
      <p:pic>
        <p:nvPicPr>
          <p:cNvPr id="16388" name="图片 3"/>
          <p:cNvPicPr>
            <a:picLocks noChangeAspect="1"/>
          </p:cNvPicPr>
          <p:nvPr/>
        </p:nvPicPr>
        <p:blipFill>
          <a:blip r:embed="rId3">
            <a:extLst>
              <a:ext uri="{28A0092B-C50C-407E-A947-70E740481C1C}">
                <a14:useLocalDpi xmlns:a14="http://schemas.microsoft.com/office/drawing/2010/main" val="0"/>
              </a:ext>
            </a:extLst>
          </a:blip>
          <a:srcRect r="15326"/>
          <a:stretch>
            <a:fillRect/>
          </a:stretch>
        </p:blipFill>
        <p:spPr bwMode="auto">
          <a:xfrm>
            <a:off x="179388" y="238125"/>
            <a:ext cx="4248150" cy="579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1300" y="5373688"/>
            <a:ext cx="280035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738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539750" y="82550"/>
            <a:ext cx="3727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600" b="1">
                <a:solidFill>
                  <a:schemeClr val="hlink"/>
                </a:solidFill>
                <a:latin typeface="Times New Roman" panose="02020603050405020304" pitchFamily="18" charset="0"/>
                <a:ea typeface="楷体_GB2312" pitchFamily="49" charset="-122"/>
              </a:rPr>
              <a:t>§6.3 </a:t>
            </a:r>
            <a:r>
              <a:rPr kumimoji="1" lang="zh-CN" altLang="en-US" sz="3600" b="1">
                <a:solidFill>
                  <a:schemeClr val="hlink"/>
                </a:solidFill>
                <a:latin typeface="Times New Roman" panose="02020603050405020304" pitchFamily="18" charset="0"/>
                <a:ea typeface="楷体_GB2312" pitchFamily="49" charset="-122"/>
              </a:rPr>
              <a:t>康普顿散射</a:t>
            </a:r>
            <a:r>
              <a:rPr kumimoji="1" lang="zh-CN" altLang="en-US" sz="3600" b="1">
                <a:solidFill>
                  <a:schemeClr val="accent2"/>
                </a:solidFill>
                <a:latin typeface="Times New Roman" panose="02020603050405020304" pitchFamily="18" charset="0"/>
                <a:ea typeface="楷体_GB2312" pitchFamily="49" charset="-122"/>
              </a:rPr>
              <a:t> </a:t>
            </a:r>
          </a:p>
        </p:txBody>
      </p:sp>
      <p:pic>
        <p:nvPicPr>
          <p:cNvPr id="17411" name="Picture 6"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60350"/>
            <a:ext cx="48768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7"/>
          <p:cNvSpPr>
            <a:spLocks noChangeArrowheads="1"/>
          </p:cNvSpPr>
          <p:nvPr/>
        </p:nvSpPr>
        <p:spPr bwMode="auto">
          <a:xfrm>
            <a:off x="971550" y="1484313"/>
            <a:ext cx="24844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tabLst>
                <a:tab pos="114300" algn="l"/>
              </a:tabLst>
              <a:defRPr>
                <a:solidFill>
                  <a:schemeClr val="tx1"/>
                </a:solidFill>
                <a:latin typeface="Arial" panose="020B0604020202020204" pitchFamily="34" charset="0"/>
                <a:ea typeface="宋体" panose="02010600030101010101" pitchFamily="2" charset="-122"/>
              </a:defRPr>
            </a:lvl1pPr>
            <a:lvl2pPr marL="914400" indent="-457200">
              <a:tabLst>
                <a:tab pos="114300" algn="l"/>
              </a:tabLst>
              <a:defRPr>
                <a:solidFill>
                  <a:schemeClr val="tx1"/>
                </a:solidFill>
                <a:latin typeface="Arial" panose="020B0604020202020204" pitchFamily="34" charset="0"/>
                <a:ea typeface="宋体" panose="02010600030101010101" pitchFamily="2" charset="-122"/>
              </a:defRPr>
            </a:lvl2pPr>
            <a:lvl3pPr marL="1371600" indent="-457200">
              <a:tabLst>
                <a:tab pos="114300" algn="l"/>
              </a:tabLst>
              <a:defRPr>
                <a:solidFill>
                  <a:schemeClr val="tx1"/>
                </a:solidFill>
                <a:latin typeface="Arial" panose="020B0604020202020204" pitchFamily="34" charset="0"/>
                <a:ea typeface="宋体" panose="02010600030101010101" pitchFamily="2" charset="-122"/>
              </a:defRPr>
            </a:lvl3pPr>
            <a:lvl4pPr marL="1828800" indent="-457200">
              <a:tabLst>
                <a:tab pos="114300" algn="l"/>
              </a:tabLst>
              <a:defRPr>
                <a:solidFill>
                  <a:schemeClr val="tx1"/>
                </a:solidFill>
                <a:latin typeface="Arial" panose="020B0604020202020204" pitchFamily="34" charset="0"/>
                <a:ea typeface="宋体" panose="02010600030101010101" pitchFamily="2" charset="-122"/>
              </a:defRPr>
            </a:lvl4pPr>
            <a:lvl5pPr marL="2286000" indent="-457200">
              <a:tabLst>
                <a:tab pos="114300" algn="l"/>
              </a:tabLst>
              <a:defRPr>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9pPr>
          </a:lstStyle>
          <a:p>
            <a:pPr algn="just" eaLnBrk="1" hangingPunct="1">
              <a:buFontTx/>
              <a:buAutoNum type="alphaLcPeriod"/>
            </a:pPr>
            <a:r>
              <a:rPr kumimoji="1" lang="zh-CN" altLang="en-US" sz="2800" b="1">
                <a:latin typeface="Times New Roman" panose="02020603050405020304" pitchFamily="18" charset="0"/>
                <a:ea typeface="楷体_GB2312" pitchFamily="49" charset="-122"/>
              </a:rPr>
              <a:t>经典考虑</a:t>
            </a:r>
          </a:p>
          <a:p>
            <a:pPr algn="just" eaLnBrk="1" hangingPunct="1">
              <a:buFontTx/>
              <a:buAutoNum type="alphaLcPeriod"/>
            </a:pPr>
            <a:r>
              <a:rPr kumimoji="1" lang="zh-CN" altLang="en-US" sz="2800" b="1">
                <a:latin typeface="Times New Roman" panose="02020603050405020304" pitchFamily="18" charset="0"/>
                <a:ea typeface="楷体_GB2312" pitchFamily="49" charset="-122"/>
              </a:rPr>
              <a:t>量子解释</a:t>
            </a:r>
          </a:p>
        </p:txBody>
      </p:sp>
      <p:graphicFrame>
        <p:nvGraphicFramePr>
          <p:cNvPr id="17413" name="Object 8"/>
          <p:cNvGraphicFramePr>
            <a:graphicFrameLocks noChangeAspect="1"/>
          </p:cNvGraphicFramePr>
          <p:nvPr/>
        </p:nvGraphicFramePr>
        <p:xfrm>
          <a:off x="981075" y="2492375"/>
          <a:ext cx="4713288" cy="1298575"/>
        </p:xfrm>
        <a:graphic>
          <a:graphicData uri="http://schemas.openxmlformats.org/presentationml/2006/ole">
            <mc:AlternateContent xmlns:mc="http://schemas.openxmlformats.org/markup-compatibility/2006">
              <mc:Choice xmlns:v="urn:schemas-microsoft-com:vml" Requires="v">
                <p:oleObj spid="_x0000_s342018" name="公式" r:id="rId4" imgW="1828800" imgH="508000" progId="Equation.3">
                  <p:embed/>
                </p:oleObj>
              </mc:Choice>
              <mc:Fallback>
                <p:oleObj name="公式" r:id="rId4" imgW="18288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75" y="2492375"/>
                        <a:ext cx="4713288" cy="12985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4" name="Object 9"/>
          <p:cNvGraphicFramePr>
            <a:graphicFrameLocks noChangeAspect="1"/>
          </p:cNvGraphicFramePr>
          <p:nvPr/>
        </p:nvGraphicFramePr>
        <p:xfrm>
          <a:off x="885825" y="3933825"/>
          <a:ext cx="2603500" cy="2625725"/>
        </p:xfrm>
        <a:graphic>
          <a:graphicData uri="http://schemas.openxmlformats.org/presentationml/2006/ole">
            <mc:AlternateContent xmlns:mc="http://schemas.openxmlformats.org/markup-compatibility/2006">
              <mc:Choice xmlns:v="urn:schemas-microsoft-com:vml" Requires="v">
                <p:oleObj spid="_x0000_s342019" name="公式" r:id="rId6" imgW="1181100" imgH="1193800" progId="Equation.3">
                  <p:embed/>
                </p:oleObj>
              </mc:Choice>
              <mc:Fallback>
                <p:oleObj name="公式" r:id="rId6" imgW="1181100" imgH="119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825" y="3933825"/>
                        <a:ext cx="2603500" cy="26257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5" name="Object 10"/>
          <p:cNvGraphicFramePr>
            <a:graphicFrameLocks noChangeAspect="1"/>
          </p:cNvGraphicFramePr>
          <p:nvPr/>
        </p:nvGraphicFramePr>
        <p:xfrm>
          <a:off x="3924300" y="4581525"/>
          <a:ext cx="4751388" cy="1119188"/>
        </p:xfrm>
        <a:graphic>
          <a:graphicData uri="http://schemas.openxmlformats.org/presentationml/2006/ole">
            <mc:AlternateContent xmlns:mc="http://schemas.openxmlformats.org/markup-compatibility/2006">
              <mc:Choice xmlns:v="urn:schemas-microsoft-com:vml" Requires="v">
                <p:oleObj spid="_x0000_s342020" r:id="rId8" imgW="1816100" imgH="431800" progId="Equation.3">
                  <p:embed/>
                </p:oleObj>
              </mc:Choice>
              <mc:Fallback>
                <p:oleObj r:id="rId8" imgW="18161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4300" y="4581525"/>
                        <a:ext cx="4751388" cy="1119188"/>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56614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900113" y="981075"/>
            <a:ext cx="2987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Times New Roman" panose="02020603050405020304" pitchFamily="18" charset="0"/>
                <a:ea typeface="楷体_GB2312" pitchFamily="49" charset="-122"/>
              </a:rPr>
              <a:t>将上式改写为：</a:t>
            </a:r>
          </a:p>
        </p:txBody>
      </p:sp>
      <p:graphicFrame>
        <p:nvGraphicFramePr>
          <p:cNvPr id="18435" name="Object 5"/>
          <p:cNvGraphicFramePr>
            <a:graphicFrameLocks noChangeAspect="1"/>
          </p:cNvGraphicFramePr>
          <p:nvPr/>
        </p:nvGraphicFramePr>
        <p:xfrm>
          <a:off x="3276600" y="836613"/>
          <a:ext cx="3816350" cy="928687"/>
        </p:xfrm>
        <a:graphic>
          <a:graphicData uri="http://schemas.openxmlformats.org/presentationml/2006/ole">
            <mc:AlternateContent xmlns:mc="http://schemas.openxmlformats.org/markup-compatibility/2006">
              <mc:Choice xmlns:v="urn:schemas-microsoft-com:vml" Requires="v">
                <p:oleObj spid="_x0000_s343042" r:id="rId3" imgW="1765300" imgH="431800" progId="Equation.3">
                  <p:embed/>
                </p:oleObj>
              </mc:Choice>
              <mc:Fallback>
                <p:oleObj r:id="rId3" imgW="1765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836613"/>
                        <a:ext cx="3816350" cy="9286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6" name="Rectangle 7"/>
          <p:cNvSpPr>
            <a:spLocks noChangeArrowheads="1"/>
          </p:cNvSpPr>
          <p:nvPr/>
        </p:nvSpPr>
        <p:spPr bwMode="auto">
          <a:xfrm>
            <a:off x="827088" y="1844675"/>
            <a:ext cx="7561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latin typeface="Times New Roman" panose="02020603050405020304" pitchFamily="18" charset="0"/>
                <a:ea typeface="楷体_GB2312" pitchFamily="49" charset="-122"/>
              </a:rPr>
              <a:t>则可得到散射光子的能量表达式</a:t>
            </a:r>
          </a:p>
        </p:txBody>
      </p:sp>
      <p:sp>
        <p:nvSpPr>
          <p:cNvPr id="18437" name="Rectangle 10"/>
          <p:cNvSpPr>
            <a:spLocks noChangeArrowheads="1"/>
          </p:cNvSpPr>
          <p:nvPr/>
        </p:nvSpPr>
        <p:spPr bwMode="auto">
          <a:xfrm>
            <a:off x="684213" y="3716338"/>
            <a:ext cx="799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ea typeface="楷体_GB2312" pitchFamily="49" charset="-122"/>
              </a:rPr>
              <a:t>即散射光子的能量是入射光子能量的函数。</a:t>
            </a:r>
          </a:p>
        </p:txBody>
      </p:sp>
      <p:sp>
        <p:nvSpPr>
          <p:cNvPr id="18438" name="Rectangle 11"/>
          <p:cNvSpPr>
            <a:spLocks noChangeArrowheads="1"/>
          </p:cNvSpPr>
          <p:nvPr/>
        </p:nvSpPr>
        <p:spPr bwMode="auto">
          <a:xfrm>
            <a:off x="0" y="41497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反冲电子的动能</a:t>
            </a:r>
          </a:p>
        </p:txBody>
      </p:sp>
      <p:graphicFrame>
        <p:nvGraphicFramePr>
          <p:cNvPr id="18439" name="Object 12"/>
          <p:cNvGraphicFramePr>
            <a:graphicFrameLocks noChangeAspect="1"/>
          </p:cNvGraphicFramePr>
          <p:nvPr/>
        </p:nvGraphicFramePr>
        <p:xfrm>
          <a:off x="1619250" y="4581525"/>
          <a:ext cx="6553200" cy="973138"/>
        </p:xfrm>
        <a:graphic>
          <a:graphicData uri="http://schemas.openxmlformats.org/presentationml/2006/ole">
            <mc:AlternateContent xmlns:mc="http://schemas.openxmlformats.org/markup-compatibility/2006">
              <mc:Choice xmlns:v="urn:schemas-microsoft-com:vml" Requires="v">
                <p:oleObj spid="_x0000_s343043" r:id="rId5" imgW="2819400" imgH="419100" progId="Equation.3">
                  <p:embed/>
                </p:oleObj>
              </mc:Choice>
              <mc:Fallback>
                <p:oleObj r:id="rId5" imgW="28194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581525"/>
                        <a:ext cx="6553200" cy="97313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0" name="Object 14"/>
          <p:cNvGraphicFramePr>
            <a:graphicFrameLocks noChangeAspect="1"/>
          </p:cNvGraphicFramePr>
          <p:nvPr/>
        </p:nvGraphicFramePr>
        <p:xfrm>
          <a:off x="1619250" y="5589588"/>
          <a:ext cx="3886200" cy="933450"/>
        </p:xfrm>
        <a:graphic>
          <a:graphicData uri="http://schemas.openxmlformats.org/presentationml/2006/ole">
            <mc:AlternateContent xmlns:mc="http://schemas.openxmlformats.org/markup-compatibility/2006">
              <mc:Choice xmlns:v="urn:schemas-microsoft-com:vml" Requires="v">
                <p:oleObj spid="_x0000_s343044" r:id="rId7" imgW="1739900" imgH="419100" progId="Equation.3">
                  <p:embed/>
                </p:oleObj>
              </mc:Choice>
              <mc:Fallback>
                <p:oleObj r:id="rId7" imgW="17399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5589588"/>
                        <a:ext cx="3886200" cy="933450"/>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441" name="Group 18"/>
          <p:cNvGrpSpPr>
            <a:grpSpLocks/>
          </p:cNvGrpSpPr>
          <p:nvPr/>
        </p:nvGrpSpPr>
        <p:grpSpPr bwMode="auto">
          <a:xfrm>
            <a:off x="1330325" y="2347913"/>
            <a:ext cx="6480175" cy="1243012"/>
            <a:chOff x="838" y="1479"/>
            <a:chExt cx="4082" cy="783"/>
          </a:xfrm>
        </p:grpSpPr>
        <p:graphicFrame>
          <p:nvGraphicFramePr>
            <p:cNvPr id="18442" name="Object 16"/>
            <p:cNvGraphicFramePr>
              <a:graphicFrameLocks noChangeAspect="1"/>
            </p:cNvGraphicFramePr>
            <p:nvPr/>
          </p:nvGraphicFramePr>
          <p:xfrm>
            <a:off x="838" y="1479"/>
            <a:ext cx="2443" cy="783"/>
          </p:xfrm>
          <a:graphic>
            <a:graphicData uri="http://schemas.openxmlformats.org/presentationml/2006/ole">
              <mc:AlternateContent xmlns:mc="http://schemas.openxmlformats.org/markup-compatibility/2006">
                <mc:Choice xmlns:v="urn:schemas-microsoft-com:vml" Requires="v">
                  <p:oleObj spid="_x0000_s343045" r:id="rId9" imgW="2019300" imgH="647700" progId="Equation.3">
                    <p:embed/>
                  </p:oleObj>
                </mc:Choice>
                <mc:Fallback>
                  <p:oleObj r:id="rId9" imgW="2019300" imgH="647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 y="1479"/>
                          <a:ext cx="2443" cy="783"/>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3" name="Object 17"/>
            <p:cNvGraphicFramePr>
              <a:graphicFrameLocks noChangeAspect="1"/>
            </p:cNvGraphicFramePr>
            <p:nvPr/>
          </p:nvGraphicFramePr>
          <p:xfrm>
            <a:off x="3424" y="1570"/>
            <a:ext cx="1496" cy="586"/>
          </p:xfrm>
          <a:graphic>
            <a:graphicData uri="http://schemas.openxmlformats.org/presentationml/2006/ole">
              <mc:AlternateContent xmlns:mc="http://schemas.openxmlformats.org/markup-compatibility/2006">
                <mc:Choice xmlns:v="urn:schemas-microsoft-com:vml" Requires="v">
                  <p:oleObj spid="_x0000_s343046" name="公式" r:id="rId11" imgW="1066800" imgH="419100" progId="Equation.3">
                    <p:embed/>
                  </p:oleObj>
                </mc:Choice>
                <mc:Fallback>
                  <p:oleObj name="公式" r:id="rId11" imgW="10668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4" y="1570"/>
                          <a:ext cx="1496" cy="58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230666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 descr="256-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14600"/>
            <a:ext cx="2667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4"/>
          <p:cNvSpPr>
            <a:spLocks noChangeArrowheads="1"/>
          </p:cNvSpPr>
          <p:nvPr/>
        </p:nvSpPr>
        <p:spPr bwMode="auto">
          <a:xfrm>
            <a:off x="971550" y="473075"/>
            <a:ext cx="7921625" cy="206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tabLst>
                <a:tab pos="114300" algn="l"/>
              </a:tabLst>
              <a:defRPr>
                <a:solidFill>
                  <a:schemeClr val="tx1"/>
                </a:solidFill>
                <a:latin typeface="Arial" panose="020B0604020202020204" pitchFamily="34" charset="0"/>
                <a:ea typeface="宋体" panose="02010600030101010101" pitchFamily="2" charset="-122"/>
              </a:defRPr>
            </a:lvl1pPr>
            <a:lvl2pPr marL="742950" indent="-285750">
              <a:tabLst>
                <a:tab pos="114300" algn="l"/>
              </a:tabLst>
              <a:defRPr>
                <a:solidFill>
                  <a:schemeClr val="tx1"/>
                </a:solidFill>
                <a:latin typeface="Arial" panose="020B0604020202020204" pitchFamily="34" charset="0"/>
                <a:ea typeface="宋体" panose="02010600030101010101" pitchFamily="2" charset="-122"/>
              </a:defRPr>
            </a:lvl2pPr>
            <a:lvl3pPr marL="1143000" indent="-228600">
              <a:tabLst>
                <a:tab pos="114300" algn="l"/>
              </a:tabLst>
              <a:defRPr>
                <a:solidFill>
                  <a:schemeClr val="tx1"/>
                </a:solidFill>
                <a:latin typeface="Arial" panose="020B0604020202020204" pitchFamily="34" charset="0"/>
                <a:ea typeface="宋体" panose="02010600030101010101" pitchFamily="2" charset="-122"/>
              </a:defRPr>
            </a:lvl3pPr>
            <a:lvl4pPr marL="1600200" indent="-228600">
              <a:tabLst>
                <a:tab pos="114300" algn="l"/>
              </a:tabLst>
              <a:defRPr>
                <a:solidFill>
                  <a:schemeClr val="tx1"/>
                </a:solidFill>
                <a:latin typeface="Arial" panose="020B0604020202020204" pitchFamily="34" charset="0"/>
                <a:ea typeface="宋体" panose="02010600030101010101" pitchFamily="2" charset="-122"/>
              </a:defRPr>
            </a:lvl4pPr>
            <a:lvl5pPr marL="2057400" indent="-228600">
              <a:tabLst>
                <a:tab pos="1143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b="1">
                <a:latin typeface="Times New Roman" panose="02020603050405020304" pitchFamily="18" charset="0"/>
                <a:ea typeface="楷体_GB2312" pitchFamily="49" charset="-122"/>
              </a:rPr>
              <a:t>c. </a:t>
            </a:r>
            <a:r>
              <a:rPr kumimoji="1" lang="zh-CN" altLang="en-US" sz="2800" b="1">
                <a:latin typeface="Times New Roman" panose="02020603050405020304" pitchFamily="18" charset="0"/>
                <a:ea typeface="楷体_GB2312" pitchFamily="49" charset="-122"/>
              </a:rPr>
              <a:t>物理意义</a:t>
            </a:r>
            <a:endParaRPr kumimoji="1" lang="zh-CN" altLang="en-US" sz="2800">
              <a:latin typeface="Times New Roman" panose="02020603050405020304" pitchFamily="18" charset="0"/>
              <a:ea typeface="楷体_GB2312" pitchFamily="49" charset="-122"/>
            </a:endParaRPr>
          </a:p>
          <a:p>
            <a:pPr algn="just"/>
            <a:r>
              <a:rPr kumimoji="1" lang="zh-CN" altLang="en-US" sz="2800">
                <a:latin typeface="Times New Roman" panose="02020603050405020304" pitchFamily="18" charset="0"/>
                <a:ea typeface="楷体_GB2312" pitchFamily="49" charset="-122"/>
              </a:rPr>
              <a:t> </a:t>
            </a:r>
            <a:r>
              <a:rPr kumimoji="1" lang="zh-CN" altLang="en-US" sz="2400" b="1">
                <a:solidFill>
                  <a:srgbClr val="000000"/>
                </a:solidFill>
                <a:latin typeface="Times New Roman" panose="02020603050405020304" pitchFamily="18" charset="0"/>
                <a:ea typeface="楷体_GB2312" pitchFamily="49" charset="-122"/>
              </a:rPr>
              <a:t>①电子的康普顿波长</a:t>
            </a:r>
          </a:p>
          <a:p>
            <a:pPr algn="just"/>
            <a:r>
              <a:rPr kumimoji="1" lang="zh-CN" altLang="en-US" sz="2400" b="1">
                <a:solidFill>
                  <a:srgbClr val="000000"/>
                </a:solidFill>
                <a:latin typeface="Times New Roman" panose="02020603050405020304" pitchFamily="18" charset="0"/>
                <a:ea typeface="楷体_GB2312" pitchFamily="49" charset="-122"/>
              </a:rPr>
              <a:t> ②</a:t>
            </a:r>
            <a:r>
              <a:rPr kumimoji="1" lang="en-US" altLang="zh-CN" sz="2400" b="1">
                <a:solidFill>
                  <a:srgbClr val="000000"/>
                </a:solidFill>
                <a:latin typeface="Times New Roman" panose="02020603050405020304" pitchFamily="18" charset="0"/>
                <a:ea typeface="楷体_GB2312" pitchFamily="49" charset="-122"/>
              </a:rPr>
              <a:t>λ</a:t>
            </a:r>
            <a:r>
              <a:rPr kumimoji="1" lang="zh-CN" altLang="en-US" sz="2400" b="1">
                <a:solidFill>
                  <a:srgbClr val="000000"/>
                </a:solidFill>
                <a:latin typeface="Times New Roman" panose="02020603050405020304" pitchFamily="18" charset="0"/>
                <a:ea typeface="楷体_GB2312" pitchFamily="49" charset="-122"/>
              </a:rPr>
              <a:t>只决定于</a:t>
            </a:r>
            <a:r>
              <a:rPr kumimoji="1" lang="en-US" altLang="zh-CN" sz="2400" b="1" i="1">
                <a:solidFill>
                  <a:srgbClr val="000000"/>
                </a:solidFill>
                <a:latin typeface="Times New Roman" panose="02020603050405020304" pitchFamily="18" charset="0"/>
                <a:ea typeface="楷体_GB2312" pitchFamily="49" charset="-122"/>
              </a:rPr>
              <a:t>θ</a:t>
            </a:r>
            <a:r>
              <a:rPr kumimoji="1" lang="zh-CN" altLang="en-US" sz="2400" b="1">
                <a:solidFill>
                  <a:srgbClr val="000000"/>
                </a:solidFill>
                <a:latin typeface="Times New Roman" panose="02020603050405020304" pitchFamily="18" charset="0"/>
                <a:ea typeface="楷体_GB2312" pitchFamily="49" charset="-122"/>
              </a:rPr>
              <a:t>，而与</a:t>
            </a:r>
            <a:r>
              <a:rPr kumimoji="1" lang="en-US" altLang="zh-CN" sz="2400" b="1">
                <a:solidFill>
                  <a:srgbClr val="000000"/>
                </a:solidFill>
                <a:latin typeface="Times New Roman" panose="02020603050405020304" pitchFamily="18" charset="0"/>
                <a:ea typeface="楷体_GB2312" pitchFamily="49" charset="-122"/>
              </a:rPr>
              <a:t>λ</a:t>
            </a:r>
            <a:r>
              <a:rPr kumimoji="1" lang="zh-CN" altLang="en-US" sz="2400" b="1">
                <a:solidFill>
                  <a:srgbClr val="000000"/>
                </a:solidFill>
                <a:latin typeface="Times New Roman" panose="02020603050405020304" pitchFamily="18" charset="0"/>
                <a:ea typeface="楷体_GB2312" pitchFamily="49" charset="-122"/>
              </a:rPr>
              <a:t>无关</a:t>
            </a:r>
          </a:p>
          <a:p>
            <a:pPr algn="just"/>
            <a:r>
              <a:rPr kumimoji="1" lang="zh-CN" altLang="en-US" sz="2400" b="1">
                <a:solidFill>
                  <a:srgbClr val="000000"/>
                </a:solidFill>
                <a:latin typeface="Times New Roman" panose="02020603050405020304" pitchFamily="18" charset="0"/>
                <a:ea typeface="楷体_GB2312" pitchFamily="49" charset="-122"/>
              </a:rPr>
              <a:t> ③</a:t>
            </a:r>
            <a:r>
              <a:rPr kumimoji="1" lang="en-US" altLang="zh-CN" sz="2400" b="1">
                <a:solidFill>
                  <a:srgbClr val="000000"/>
                </a:solidFill>
                <a:latin typeface="Times New Roman" panose="02020603050405020304" pitchFamily="18" charset="0"/>
                <a:ea typeface="楷体_GB2312" pitchFamily="49" charset="-122"/>
              </a:rPr>
              <a:t>Δ</a:t>
            </a:r>
            <a:r>
              <a:rPr kumimoji="1" lang="en-US" altLang="zh-CN" sz="2400" b="1" i="1">
                <a:solidFill>
                  <a:srgbClr val="000000"/>
                </a:solidFill>
                <a:latin typeface="Times New Roman" panose="02020603050405020304" pitchFamily="18" charset="0"/>
                <a:ea typeface="楷体_GB2312" pitchFamily="49" charset="-122"/>
              </a:rPr>
              <a:t>E</a:t>
            </a:r>
            <a:r>
              <a:rPr kumimoji="1" lang="zh-CN" altLang="en-US" sz="2400" b="1">
                <a:solidFill>
                  <a:srgbClr val="000000"/>
                </a:solidFill>
                <a:latin typeface="Times New Roman" panose="02020603050405020304" pitchFamily="18" charset="0"/>
                <a:ea typeface="楷体_GB2312" pitchFamily="49" charset="-122"/>
              </a:rPr>
              <a:t>与</a:t>
            </a:r>
            <a:r>
              <a:rPr kumimoji="1" lang="en-US" altLang="zh-CN" sz="2400" b="1" i="1">
                <a:solidFill>
                  <a:srgbClr val="000000"/>
                </a:solidFill>
                <a:latin typeface="Times New Roman" panose="02020603050405020304" pitchFamily="18" charset="0"/>
                <a:ea typeface="楷体_GB2312" pitchFamily="49" charset="-122"/>
              </a:rPr>
              <a:t>λ</a:t>
            </a:r>
            <a:r>
              <a:rPr kumimoji="1" lang="zh-CN" altLang="en-US" sz="2400" b="1">
                <a:solidFill>
                  <a:srgbClr val="000000"/>
                </a:solidFill>
                <a:latin typeface="Times New Roman" panose="02020603050405020304" pitchFamily="18" charset="0"/>
                <a:ea typeface="楷体_GB2312" pitchFamily="49" charset="-122"/>
              </a:rPr>
              <a:t>紧密相关</a:t>
            </a:r>
          </a:p>
          <a:p>
            <a:pPr algn="just" eaLnBrk="1" hangingPunct="1"/>
            <a:r>
              <a:rPr kumimoji="1" lang="zh-CN" altLang="en-US" sz="2400" b="1">
                <a:solidFill>
                  <a:srgbClr val="000000"/>
                </a:solidFill>
                <a:latin typeface="Times New Roman" panose="02020603050405020304" pitchFamily="18" charset="0"/>
                <a:ea typeface="楷体_GB2312" pitchFamily="49" charset="-122"/>
              </a:rPr>
              <a:t> ④相干散射</a:t>
            </a:r>
          </a:p>
        </p:txBody>
      </p:sp>
      <p:graphicFrame>
        <p:nvGraphicFramePr>
          <p:cNvPr id="19460" name="Object 7"/>
          <p:cNvGraphicFramePr>
            <a:graphicFrameLocks noChangeAspect="1"/>
          </p:cNvGraphicFramePr>
          <p:nvPr/>
        </p:nvGraphicFramePr>
        <p:xfrm>
          <a:off x="4284663" y="549275"/>
          <a:ext cx="4267200" cy="831850"/>
        </p:xfrm>
        <a:graphic>
          <a:graphicData uri="http://schemas.openxmlformats.org/presentationml/2006/ole">
            <mc:AlternateContent xmlns:mc="http://schemas.openxmlformats.org/markup-compatibility/2006">
              <mc:Choice xmlns:v="urn:schemas-microsoft-com:vml" Requires="v">
                <p:oleObj spid="_x0000_s344066" r:id="rId4" imgW="2298700" imgH="444500" progId="Equation.3">
                  <p:embed/>
                </p:oleObj>
              </mc:Choice>
              <mc:Fallback>
                <p:oleObj r:id="rId4" imgW="2298700" imgH="444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549275"/>
                        <a:ext cx="4267200" cy="83185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61" name="Picture 11" descr="2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2127250"/>
            <a:ext cx="5051425"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7346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611188" y="1125538"/>
            <a:ext cx="6553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tabLst>
                <a:tab pos="114300" algn="l"/>
              </a:tabLst>
              <a:defRPr>
                <a:solidFill>
                  <a:schemeClr val="tx1"/>
                </a:solidFill>
                <a:latin typeface="Arial" panose="020B0604020202020204" pitchFamily="34" charset="0"/>
                <a:ea typeface="宋体" panose="02010600030101010101" pitchFamily="2" charset="-122"/>
              </a:defRPr>
            </a:lvl1pPr>
            <a:lvl2pPr marL="742950" indent="-285750">
              <a:tabLst>
                <a:tab pos="114300" algn="l"/>
              </a:tabLst>
              <a:defRPr>
                <a:solidFill>
                  <a:schemeClr val="tx1"/>
                </a:solidFill>
                <a:latin typeface="Arial" panose="020B0604020202020204" pitchFamily="34" charset="0"/>
                <a:ea typeface="宋体" panose="02010600030101010101" pitchFamily="2" charset="-122"/>
              </a:defRPr>
            </a:lvl2pPr>
            <a:lvl3pPr marL="1143000" indent="-228600">
              <a:tabLst>
                <a:tab pos="114300" algn="l"/>
              </a:tabLst>
              <a:defRPr>
                <a:solidFill>
                  <a:schemeClr val="tx1"/>
                </a:solidFill>
                <a:latin typeface="Arial" panose="020B0604020202020204" pitchFamily="34" charset="0"/>
                <a:ea typeface="宋体" panose="02010600030101010101" pitchFamily="2" charset="-122"/>
              </a:defRPr>
            </a:lvl3pPr>
            <a:lvl4pPr marL="1600200" indent="-228600">
              <a:tabLst>
                <a:tab pos="114300" algn="l"/>
              </a:tabLst>
              <a:defRPr>
                <a:solidFill>
                  <a:schemeClr val="tx1"/>
                </a:solidFill>
                <a:latin typeface="Arial" panose="020B0604020202020204" pitchFamily="34" charset="0"/>
                <a:ea typeface="宋体" panose="02010600030101010101" pitchFamily="2" charset="-122"/>
              </a:defRPr>
            </a:lvl4pPr>
            <a:lvl5pPr marL="2057400" indent="-228600">
              <a:tabLst>
                <a:tab pos="1143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b="1">
                <a:latin typeface="Times New Roman" panose="02020603050405020304" pitchFamily="18" charset="0"/>
                <a:ea typeface="楷体_GB2312" pitchFamily="49" charset="-122"/>
              </a:rPr>
              <a:t>d. </a:t>
            </a:r>
            <a:r>
              <a:rPr kumimoji="1" lang="zh-CN" altLang="en-US" sz="2800" b="1">
                <a:latin typeface="Times New Roman" panose="02020603050405020304" pitchFamily="18" charset="0"/>
                <a:ea typeface="楷体_GB2312" pitchFamily="49" charset="-122"/>
              </a:rPr>
              <a:t>康普顿散射与基本常数</a:t>
            </a:r>
          </a:p>
          <a:p>
            <a:pPr algn="just" eaLnBrk="1" hangingPunct="1"/>
            <a:r>
              <a:rPr kumimoji="1" lang="en-US" altLang="zh-CN" sz="2800" b="1">
                <a:latin typeface="Times New Roman" panose="02020603050405020304" pitchFamily="18" charset="0"/>
                <a:ea typeface="楷体_GB2312" pitchFamily="49" charset="-122"/>
              </a:rPr>
              <a:t>e. </a:t>
            </a:r>
            <a:r>
              <a:rPr kumimoji="1" lang="zh-CN" altLang="en-US" sz="2800" b="1">
                <a:latin typeface="Times New Roman" panose="02020603050405020304" pitchFamily="18" charset="0"/>
                <a:ea typeface="楷体_GB2312" pitchFamily="49" charset="-122"/>
              </a:rPr>
              <a:t>康普顿轮廊（</a:t>
            </a:r>
            <a:r>
              <a:rPr kumimoji="1" lang="en-US" altLang="zh-CN" sz="2800" b="1">
                <a:latin typeface="Times New Roman" panose="02020603050405020304" pitchFamily="18" charset="0"/>
                <a:ea typeface="楷体_GB2312" pitchFamily="49" charset="-122"/>
              </a:rPr>
              <a:t>Compton Profile</a:t>
            </a:r>
            <a:r>
              <a:rPr kumimoji="1" lang="zh-CN" altLang="en-US" sz="2800" b="1">
                <a:latin typeface="Times New Roman" panose="02020603050405020304" pitchFamily="18" charset="0"/>
                <a:ea typeface="楷体_GB2312" pitchFamily="49" charset="-122"/>
              </a:rPr>
              <a:t>）</a:t>
            </a:r>
          </a:p>
          <a:p>
            <a:pPr algn="just" eaLnBrk="1" hangingPunct="1"/>
            <a:r>
              <a:rPr kumimoji="1" lang="en-US" altLang="zh-CN" sz="2800" b="1">
                <a:latin typeface="Times New Roman" panose="02020603050405020304" pitchFamily="18" charset="0"/>
                <a:ea typeface="楷体_GB2312" pitchFamily="49" charset="-122"/>
              </a:rPr>
              <a:t>f. </a:t>
            </a:r>
            <a:r>
              <a:rPr kumimoji="1" lang="zh-CN" altLang="en-US" sz="2800" b="1">
                <a:latin typeface="Times New Roman" panose="02020603050405020304" pitchFamily="18" charset="0"/>
                <a:ea typeface="楷体_GB2312" pitchFamily="49" charset="-122"/>
              </a:rPr>
              <a:t>逆康普顿效应</a:t>
            </a:r>
            <a:endParaRPr kumimoji="1" lang="zh-CN" altLang="en-US" sz="2800">
              <a:latin typeface="Times New Roman" panose="02020603050405020304" pitchFamily="18" charset="0"/>
              <a:ea typeface="楷体_GB2312" pitchFamily="49" charset="-122"/>
            </a:endParaRPr>
          </a:p>
          <a:p>
            <a:pPr algn="just" eaLnBrk="1" hangingPunct="1"/>
            <a:endParaRPr kumimoji="1" lang="en-US" altLang="zh-CN" sz="280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66005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395536" y="908720"/>
                <a:ext cx="8280920" cy="4816703"/>
              </a:xfrm>
              <a:prstGeom prst="rect">
                <a:avLst/>
              </a:prstGeom>
            </p:spPr>
            <p:txBody>
              <a:bodyPr wrap="square">
                <a:spAutoFit/>
              </a:bodyPr>
              <a:lstStyle/>
              <a:p>
                <a:pPr algn="l"/>
                <a:r>
                  <a:rPr lang="zh-CN" altLang="en-US" dirty="0" smtClean="0">
                    <a:latin typeface="+mn-ea"/>
                    <a:ea typeface="+mn-ea"/>
                  </a:rPr>
                  <a:t>实验证明，当</a:t>
                </a:r>
                <a:r>
                  <a:rPr lang="en-US" altLang="zh-CN" dirty="0" smtClean="0">
                    <a:latin typeface="+mn-ea"/>
                    <a:ea typeface="+mn-ea"/>
                  </a:rPr>
                  <a:t>210Po</a:t>
                </a:r>
                <a:r>
                  <a:rPr lang="zh-CN" altLang="en-US" dirty="0" smtClean="0">
                    <a:latin typeface="+mn-ea"/>
                    <a:ea typeface="+mn-ea"/>
                  </a:rPr>
                  <a:t>的</a:t>
                </a:r>
                <a14:m>
                  <m:oMath xmlns:m="http://schemas.openxmlformats.org/officeDocument/2006/math">
                    <m:r>
                      <a:rPr lang="en-US" altLang="zh-CN" i="1" dirty="0" smtClean="0">
                        <a:latin typeface="Cambria Math" panose="02040503050406030204" pitchFamily="18" charset="0"/>
                        <a:ea typeface="+mn-ea"/>
                      </a:rPr>
                      <m:t>𝛼</m:t>
                    </m:r>
                  </m:oMath>
                </a14:m>
                <a:r>
                  <a:rPr lang="zh-CN" altLang="en-US" dirty="0" smtClean="0">
                    <a:latin typeface="+mn-ea"/>
                    <a:ea typeface="+mn-ea"/>
                  </a:rPr>
                  <a:t>粒子（</a:t>
                </a:r>
                <a:r>
                  <a:rPr lang="en-US" altLang="zh-CN" dirty="0" smtClean="0">
                    <a:latin typeface="+mn-ea"/>
                    <a:ea typeface="+mn-ea"/>
                  </a:rPr>
                  <a:t>5.3MeV</a:t>
                </a:r>
                <a:r>
                  <a:rPr lang="zh-CN" altLang="en-US" dirty="0" smtClean="0">
                    <a:latin typeface="+mn-ea"/>
                    <a:ea typeface="+mn-ea"/>
                  </a:rPr>
                  <a:t>）对</a:t>
                </a:r>
                <a:r>
                  <a:rPr lang="en-US" altLang="zh-CN" dirty="0" smtClean="0">
                    <a:latin typeface="+mn-ea"/>
                    <a:ea typeface="+mn-ea"/>
                  </a:rPr>
                  <a:t>29Cu</a:t>
                </a:r>
                <a:r>
                  <a:rPr lang="zh-CN" altLang="en-US" dirty="0" smtClean="0">
                    <a:latin typeface="+mn-ea"/>
                    <a:ea typeface="+mn-ea"/>
                  </a:rPr>
                  <a:t>作</a:t>
                </a:r>
                <a:r>
                  <a:rPr lang="en-US" altLang="zh-CN" dirty="0" smtClean="0">
                    <a:latin typeface="+mn-ea"/>
                    <a:ea typeface="+mn-ea"/>
                  </a:rPr>
                  <a:t>θ=180°</a:t>
                </a:r>
                <a:r>
                  <a:rPr lang="zh-CN" altLang="en-US" dirty="0" smtClean="0">
                    <a:latin typeface="+mn-ea"/>
                    <a:ea typeface="+mn-ea"/>
                  </a:rPr>
                  <a:t>散射时，卢瑟福公式仍旧成立。利用上式可以算出，那时的</a:t>
                </a:r>
                <a:endParaRPr lang="en-US" altLang="zh-CN" dirty="0" smtClean="0">
                  <a:latin typeface="+mn-ea"/>
                  <a:ea typeface="+mn-ea"/>
                </a:endParaRPr>
              </a:p>
              <a:p>
                <a:pPr algn="l"/>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mn-ea"/>
                        </a:rPr>
                        <m:t>𝑎</m:t>
                      </m:r>
                      <m:r>
                        <a:rPr lang="en-US" altLang="zh-CN" i="1" dirty="0" smtClean="0">
                          <a:latin typeface="Cambria Math" panose="02040503050406030204" pitchFamily="18" charset="0"/>
                          <a:ea typeface="+mn-ea"/>
                        </a:rPr>
                        <m:t>=</m:t>
                      </m:r>
                      <m:f>
                        <m:fPr>
                          <m:ctrlPr>
                            <a:rPr lang="en-US" altLang="zh-CN" b="0" i="1" dirty="0" smtClean="0">
                              <a:latin typeface="Cambria Math" panose="02040503050406030204" pitchFamily="18" charset="0"/>
                              <a:ea typeface="+mn-ea"/>
                            </a:rPr>
                          </m:ctrlPr>
                        </m:fPr>
                        <m:num>
                          <m:r>
                            <a:rPr lang="en-US" altLang="zh-CN" b="0" i="1" dirty="0" smtClean="0">
                              <a:latin typeface="Cambria Math" panose="02040503050406030204" pitchFamily="18" charset="0"/>
                              <a:ea typeface="+mn-ea"/>
                            </a:rPr>
                            <m:t>1.44</m:t>
                          </m:r>
                          <m:r>
                            <a:rPr lang="en-US" altLang="zh-CN" b="0" i="1" dirty="0" smtClean="0">
                              <a:latin typeface="Cambria Math" panose="02040503050406030204" pitchFamily="18" charset="0"/>
                              <a:ea typeface="+mn-ea"/>
                            </a:rPr>
                            <m:t>𝑓𝑚</m:t>
                          </m:r>
                          <m:r>
                            <a:rPr lang="en-US" altLang="zh-CN" b="0" i="1" dirty="0" smtClean="0">
                              <a:latin typeface="Cambria Math" panose="02040503050406030204" pitchFamily="18" charset="0"/>
                              <a:ea typeface="+mn-ea"/>
                            </a:rPr>
                            <m:t>⋅</m:t>
                          </m:r>
                          <m:r>
                            <a:rPr lang="en-US" altLang="zh-CN" b="0" i="1" dirty="0" smtClean="0">
                              <a:latin typeface="Cambria Math" panose="02040503050406030204" pitchFamily="18" charset="0"/>
                              <a:ea typeface="+mn-ea"/>
                            </a:rPr>
                            <m:t>𝑀𝑒𝑉</m:t>
                          </m:r>
                          <m:r>
                            <a:rPr lang="en-US" altLang="zh-CN" b="0" i="1" dirty="0" smtClean="0">
                              <a:latin typeface="Cambria Math" panose="02040503050406030204" pitchFamily="18" charset="0"/>
                              <a:ea typeface="+mn-ea"/>
                            </a:rPr>
                            <m:t>×2×29</m:t>
                          </m:r>
                        </m:num>
                        <m:den>
                          <m:r>
                            <a:rPr lang="en-US" altLang="zh-CN" b="0" i="1" dirty="0" smtClean="0">
                              <a:latin typeface="Cambria Math" panose="02040503050406030204" pitchFamily="18" charset="0"/>
                              <a:ea typeface="+mn-ea"/>
                            </a:rPr>
                            <m:t>5.3</m:t>
                          </m:r>
                          <m:r>
                            <a:rPr lang="en-US" altLang="zh-CN" b="0" i="1" dirty="0" smtClean="0">
                              <a:latin typeface="Cambria Math" panose="02040503050406030204" pitchFamily="18" charset="0"/>
                              <a:ea typeface="+mn-ea"/>
                            </a:rPr>
                            <m:t>𝑀𝑒𝑉</m:t>
                          </m:r>
                        </m:den>
                      </m:f>
                      <m:r>
                        <a:rPr lang="en-US" altLang="zh-CN" b="0" i="1" dirty="0" smtClean="0">
                          <a:latin typeface="Cambria Math" panose="02040503050406030204" pitchFamily="18" charset="0"/>
                          <a:ea typeface="+mn-ea"/>
                        </a:rPr>
                        <m:t>=</m:t>
                      </m:r>
                      <m:r>
                        <a:rPr lang="en-US" altLang="zh-CN" i="1" dirty="0" smtClean="0">
                          <a:latin typeface="Cambria Math" panose="02040503050406030204" pitchFamily="18" charset="0"/>
                          <a:ea typeface="+mn-ea"/>
                        </a:rPr>
                        <m:t>15.8</m:t>
                      </m:r>
                      <m:r>
                        <a:rPr lang="en-US" altLang="zh-CN" i="1" dirty="0" smtClean="0">
                          <a:latin typeface="Cambria Math" panose="02040503050406030204" pitchFamily="18" charset="0"/>
                          <a:ea typeface="+mn-ea"/>
                        </a:rPr>
                        <m:t>𝑓𝑚</m:t>
                      </m:r>
                    </m:oMath>
                  </m:oMathPara>
                </a14:m>
                <a:endParaRPr lang="en-US" altLang="zh-CN" dirty="0" smtClean="0">
                  <a:latin typeface="+mn-ea"/>
                  <a:ea typeface="+mn-ea"/>
                </a:endParaRPr>
              </a:p>
              <a:p>
                <a:pPr algn="l"/>
                <a:r>
                  <a:rPr lang="zh-CN" altLang="en-US" dirty="0" smtClean="0">
                    <a:latin typeface="+mn-ea"/>
                    <a:ea typeface="+mn-ea"/>
                  </a:rPr>
                  <a:t>，因此，铜的原子核半径一定小于</a:t>
                </a:r>
                <a:r>
                  <a:rPr lang="en-US" altLang="zh-CN" dirty="0" smtClean="0">
                    <a:latin typeface="+mn-ea"/>
                    <a:ea typeface="+mn-ea"/>
                  </a:rPr>
                  <a:t>15.8fm</a:t>
                </a:r>
                <a:r>
                  <a:rPr lang="zh-CN" altLang="en-US" dirty="0" smtClean="0">
                    <a:latin typeface="+mn-ea"/>
                    <a:ea typeface="+mn-ea"/>
                  </a:rPr>
                  <a:t>。由于靶核静止这一假设，上面计算用到的能量应该转换为质心系能量，</a:t>
                </a:r>
                <a:endParaRPr lang="en-US" altLang="zh-CN" dirty="0" smtClean="0">
                  <a:latin typeface="+mn-ea"/>
                  <a:ea typeface="+mn-ea"/>
                </a:endParaRPr>
              </a:p>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𝐸</m:t>
                          </m:r>
                        </m:e>
                        <m:sub>
                          <m:r>
                            <a:rPr lang="en-US" altLang="zh-CN" b="0" i="1" smtClean="0">
                              <a:latin typeface="Cambria Math" panose="02040503050406030204" pitchFamily="18" charset="0"/>
                              <a:ea typeface="+mn-ea"/>
                            </a:rPr>
                            <m:t>𝐿</m:t>
                          </m:r>
                        </m:sub>
                      </m:sSub>
                      <m:r>
                        <a:rPr lang="en-US" altLang="zh-CN" b="0" i="1" smtClean="0">
                          <a:latin typeface="Cambria Math" panose="02040503050406030204" pitchFamily="18" charset="0"/>
                          <a:ea typeface="+mn-ea"/>
                        </a:rPr>
                        <m:t>=</m:t>
                      </m:r>
                      <m:f>
                        <m:fPr>
                          <m:ctrlPr>
                            <a:rPr lang="en-US" altLang="zh-CN" b="0" i="1" smtClean="0">
                              <a:latin typeface="Cambria Math" panose="02040503050406030204" pitchFamily="18" charset="0"/>
                              <a:ea typeface="+mn-ea"/>
                            </a:rPr>
                          </m:ctrlPr>
                        </m:fPr>
                        <m:num>
                          <m:sSup>
                            <m:sSupPr>
                              <m:ctrlPr>
                                <a:rPr lang="en-US" altLang="zh-CN" b="0" i="1" smtClean="0">
                                  <a:latin typeface="Cambria Math" panose="02040503050406030204" pitchFamily="18" charset="0"/>
                                  <a:ea typeface="+mn-ea"/>
                                </a:rPr>
                              </m:ctrlPr>
                            </m:sSupPr>
                            <m:e>
                              <m:r>
                                <a:rPr lang="en-US" altLang="zh-CN" b="0" i="1" smtClean="0">
                                  <a:latin typeface="Cambria Math" panose="02040503050406030204" pitchFamily="18" charset="0"/>
                                  <a:ea typeface="+mn-ea"/>
                                </a:rPr>
                                <m:t>𝑚</m:t>
                              </m:r>
                            </m:e>
                            <m:sup>
                              <m:r>
                                <a:rPr lang="en-US" altLang="zh-CN" b="0" i="1" smtClean="0">
                                  <a:latin typeface="Cambria Math" panose="02040503050406030204" pitchFamily="18" charset="0"/>
                                  <a:ea typeface="+mn-ea"/>
                                </a:rPr>
                                <m:t>′</m:t>
                              </m:r>
                            </m:sup>
                          </m:sSup>
                        </m:num>
                        <m:den>
                          <m:r>
                            <a:rPr lang="en-US" altLang="zh-CN" b="0" i="1" smtClean="0">
                              <a:latin typeface="Cambria Math" panose="02040503050406030204" pitchFamily="18" charset="0"/>
                              <a:ea typeface="+mn-ea"/>
                            </a:rPr>
                            <m:t>𝑚</m:t>
                          </m:r>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𝑚</m:t>
                          </m:r>
                          <m:r>
                            <a:rPr lang="en-US" altLang="zh-CN" b="0" i="1" smtClean="0">
                              <a:latin typeface="Cambria Math" panose="02040503050406030204" pitchFamily="18" charset="0"/>
                              <a:ea typeface="+mn-ea"/>
                            </a:rPr>
                            <m:t>′</m:t>
                          </m:r>
                        </m:den>
                      </m:f>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𝐸</m:t>
                          </m:r>
                        </m:e>
                        <m:sub>
                          <m:r>
                            <a:rPr lang="en-US" altLang="zh-CN" b="0" i="1" smtClean="0">
                              <a:latin typeface="Cambria Math" panose="02040503050406030204" pitchFamily="18" charset="0"/>
                              <a:ea typeface="+mn-ea"/>
                            </a:rPr>
                            <m:t>𝑐</m:t>
                          </m:r>
                        </m:sub>
                      </m:sSub>
                    </m:oMath>
                  </m:oMathPara>
                </a14:m>
                <a:endParaRPr lang="en-US" altLang="zh-CN" dirty="0" smtClean="0">
                  <a:latin typeface="+mn-ea"/>
                  <a:ea typeface="+mn-ea"/>
                </a:endParaRPr>
              </a:p>
              <a:p>
                <a:pPr algn="l"/>
                <a:r>
                  <a:rPr lang="zh-CN" altLang="en-US" dirty="0" smtClean="0">
                    <a:latin typeface="+mn-ea"/>
                    <a:ea typeface="+mn-ea"/>
                  </a:rPr>
                  <a:t>其中</a:t>
                </a:r>
                <a14:m>
                  <m:oMath xmlns:m="http://schemas.openxmlformats.org/officeDocument/2006/math">
                    <m:r>
                      <a:rPr lang="en-US" altLang="zh-CN" b="0" i="1" smtClean="0">
                        <a:latin typeface="Cambria Math" panose="02040503050406030204" pitchFamily="18" charset="0"/>
                        <a:ea typeface="+mn-ea"/>
                      </a:rPr>
                      <m:t>𝑚</m:t>
                    </m:r>
                    <m:r>
                      <a:rPr lang="en-US" altLang="zh-CN" b="0" i="1" smtClean="0">
                        <a:latin typeface="Cambria Math" panose="02040503050406030204" pitchFamily="18" charset="0"/>
                        <a:ea typeface="+mn-ea"/>
                      </a:rPr>
                      <m:t>≈4</m:t>
                    </m:r>
                  </m:oMath>
                </a14:m>
                <a:r>
                  <a:rPr lang="zh-CN" altLang="en-US" dirty="0" smtClean="0">
                    <a:latin typeface="+mn-ea"/>
                    <a:ea typeface="+mn-ea"/>
                  </a:rPr>
                  <a:t>为</a:t>
                </a:r>
                <a14:m>
                  <m:oMath xmlns:m="http://schemas.openxmlformats.org/officeDocument/2006/math">
                    <m:r>
                      <a:rPr lang="en-US" altLang="zh-CN" b="0" i="1" dirty="0" smtClean="0">
                        <a:latin typeface="Cambria Math" panose="02040503050406030204" pitchFamily="18" charset="0"/>
                        <a:ea typeface="+mn-ea"/>
                      </a:rPr>
                      <m:t>𝛼</m:t>
                    </m:r>
                  </m:oMath>
                </a14:m>
                <a:r>
                  <a:rPr lang="zh-CN" altLang="en-US" dirty="0" smtClean="0">
                    <a:latin typeface="+mn-ea"/>
                    <a:ea typeface="+mn-ea"/>
                  </a:rPr>
                  <a:t>粒子质量，</a:t>
                </a:r>
                <a14:m>
                  <m:oMath xmlns:m="http://schemas.openxmlformats.org/officeDocument/2006/math">
                    <m:sSup>
                      <m:sSupPr>
                        <m:ctrlPr>
                          <a:rPr lang="en-US" altLang="zh-CN" b="0" i="1" smtClean="0">
                            <a:latin typeface="Cambria Math" panose="02040503050406030204" pitchFamily="18" charset="0"/>
                            <a:ea typeface="+mn-ea"/>
                          </a:rPr>
                        </m:ctrlPr>
                      </m:sSupPr>
                      <m:e>
                        <m:r>
                          <a:rPr lang="en-US" altLang="zh-CN" b="0" i="1" smtClean="0">
                            <a:latin typeface="Cambria Math" panose="02040503050406030204" pitchFamily="18" charset="0"/>
                            <a:ea typeface="+mn-ea"/>
                          </a:rPr>
                          <m:t>𝑚</m:t>
                        </m:r>
                      </m:e>
                      <m:sup>
                        <m:r>
                          <a:rPr lang="en-US" altLang="zh-CN" b="0" i="1" smtClean="0">
                            <a:latin typeface="Cambria Math" panose="02040503050406030204" pitchFamily="18" charset="0"/>
                            <a:ea typeface="+mn-ea"/>
                          </a:rPr>
                          <m:t>′</m:t>
                        </m:r>
                      </m:sup>
                    </m:sSup>
                    <m:r>
                      <a:rPr lang="en-US" altLang="zh-CN" b="0" i="1" smtClean="0">
                        <a:latin typeface="Cambria Math" panose="02040503050406030204" pitchFamily="18" charset="0"/>
                        <a:ea typeface="+mn-ea"/>
                      </a:rPr>
                      <m:t>≈64</m:t>
                    </m:r>
                  </m:oMath>
                </a14:m>
                <a:r>
                  <a:rPr lang="zh-CN" altLang="en-US" dirty="0" smtClean="0">
                    <a:latin typeface="+mn-ea"/>
                    <a:ea typeface="+mn-ea"/>
                  </a:rPr>
                  <a:t>为铜核质量</a:t>
                </a:r>
                <a:endParaRPr lang="en-US" altLang="zh-CN" dirty="0">
                  <a:latin typeface="+mn-ea"/>
                  <a:ea typeface="+mn-ea"/>
                </a:endParaRPr>
              </a:p>
              <a:p>
                <a:pPr algn="l"/>
                <a:r>
                  <a:rPr lang="zh-CN" altLang="en-US" dirty="0" smtClean="0">
                    <a:latin typeface="+mn-ea"/>
                    <a:ea typeface="+mn-ea"/>
                  </a:rPr>
                  <a:t>经过修正后可得</a:t>
                </a:r>
                <a:endParaRPr lang="en-US" altLang="zh-CN" dirty="0">
                  <a:latin typeface="+mn-ea"/>
                  <a:ea typeface="+mn-ea"/>
                </a:endParaRPr>
              </a:p>
              <a:p>
                <a:pPr algn="l"/>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mn-ea"/>
                        </a:rPr>
                        <m:t>𝑎</m:t>
                      </m:r>
                      <m:r>
                        <a:rPr lang="en-US" altLang="zh-CN" i="1" dirty="0" smtClean="0">
                          <a:latin typeface="Cambria Math" panose="02040503050406030204" pitchFamily="18" charset="0"/>
                          <a:ea typeface="+mn-ea"/>
                        </a:rPr>
                        <m:t>=</m:t>
                      </m:r>
                      <m:f>
                        <m:fPr>
                          <m:ctrlPr>
                            <a:rPr lang="en-US" altLang="zh-CN" b="0" i="1" dirty="0" smtClean="0">
                              <a:latin typeface="Cambria Math" panose="02040503050406030204" pitchFamily="18" charset="0"/>
                              <a:ea typeface="+mn-ea"/>
                            </a:rPr>
                          </m:ctrlPr>
                        </m:fPr>
                        <m:num>
                          <m:r>
                            <a:rPr lang="en-US" altLang="zh-CN" b="0" i="1" dirty="0" smtClean="0">
                              <a:latin typeface="Cambria Math" panose="02040503050406030204" pitchFamily="18" charset="0"/>
                              <a:ea typeface="+mn-ea"/>
                            </a:rPr>
                            <m:t>1.44</m:t>
                          </m:r>
                          <m:r>
                            <a:rPr lang="en-US" altLang="zh-CN" b="0" i="1" dirty="0" smtClean="0">
                              <a:latin typeface="Cambria Math" panose="02040503050406030204" pitchFamily="18" charset="0"/>
                              <a:ea typeface="+mn-ea"/>
                            </a:rPr>
                            <m:t>𝑓𝑚</m:t>
                          </m:r>
                          <m:r>
                            <a:rPr lang="en-US" altLang="zh-CN" b="0" i="1" dirty="0" smtClean="0">
                              <a:latin typeface="Cambria Math" panose="02040503050406030204" pitchFamily="18" charset="0"/>
                              <a:ea typeface="+mn-ea"/>
                            </a:rPr>
                            <m:t>⋅</m:t>
                          </m:r>
                          <m:r>
                            <a:rPr lang="en-US" altLang="zh-CN" b="0" i="1" dirty="0" smtClean="0">
                              <a:latin typeface="Cambria Math" panose="02040503050406030204" pitchFamily="18" charset="0"/>
                              <a:ea typeface="+mn-ea"/>
                            </a:rPr>
                            <m:t>𝑀𝑒𝑉</m:t>
                          </m:r>
                          <m:r>
                            <a:rPr lang="en-US" altLang="zh-CN" b="0" i="1" dirty="0" smtClean="0">
                              <a:latin typeface="Cambria Math" panose="02040503050406030204" pitchFamily="18" charset="0"/>
                              <a:ea typeface="+mn-ea"/>
                            </a:rPr>
                            <m:t>×2×29</m:t>
                          </m:r>
                        </m:num>
                        <m:den>
                          <m:r>
                            <a:rPr lang="en-US" altLang="zh-CN" b="0" i="1" dirty="0" smtClean="0">
                              <a:latin typeface="Cambria Math" panose="02040503050406030204" pitchFamily="18" charset="0"/>
                              <a:ea typeface="+mn-ea"/>
                            </a:rPr>
                            <m:t>5.3</m:t>
                          </m:r>
                          <m:r>
                            <a:rPr lang="en-US" altLang="zh-CN" b="0" i="1" dirty="0" smtClean="0">
                              <a:latin typeface="Cambria Math" panose="02040503050406030204" pitchFamily="18" charset="0"/>
                              <a:ea typeface="+mn-ea"/>
                            </a:rPr>
                            <m:t>𝑀𝑒𝑉</m:t>
                          </m:r>
                          <m:r>
                            <a:rPr lang="en-US" altLang="zh-CN" b="0" i="1" dirty="0" smtClean="0">
                              <a:latin typeface="Cambria Math" panose="02040503050406030204" pitchFamily="18" charset="0"/>
                              <a:ea typeface="+mn-ea"/>
                            </a:rPr>
                            <m:t>∗</m:t>
                          </m:r>
                          <m:f>
                            <m:fPr>
                              <m:ctrlPr>
                                <a:rPr lang="en-US" altLang="zh-CN" b="0" i="1" dirty="0" smtClean="0">
                                  <a:latin typeface="Cambria Math" panose="02040503050406030204" pitchFamily="18" charset="0"/>
                                  <a:ea typeface="+mn-ea"/>
                                </a:rPr>
                              </m:ctrlPr>
                            </m:fPr>
                            <m:num>
                              <m:r>
                                <a:rPr lang="en-US" altLang="zh-CN" b="0" i="1" dirty="0" smtClean="0">
                                  <a:latin typeface="Cambria Math" panose="02040503050406030204" pitchFamily="18" charset="0"/>
                                  <a:ea typeface="+mn-ea"/>
                                </a:rPr>
                                <m:t>64+4</m:t>
                              </m:r>
                            </m:num>
                            <m:den>
                              <m:r>
                                <a:rPr lang="en-US" altLang="zh-CN" b="0" i="1" dirty="0" smtClean="0">
                                  <a:latin typeface="Cambria Math" panose="02040503050406030204" pitchFamily="18" charset="0"/>
                                  <a:ea typeface="+mn-ea"/>
                                </a:rPr>
                                <m:t>64</m:t>
                              </m:r>
                            </m:den>
                          </m:f>
                        </m:den>
                      </m:f>
                      <m:r>
                        <a:rPr lang="en-US" altLang="zh-CN" b="0" i="1" dirty="0" smtClean="0">
                          <a:latin typeface="Cambria Math" panose="02040503050406030204" pitchFamily="18" charset="0"/>
                          <a:ea typeface="+mn-ea"/>
                        </a:rPr>
                        <m:t>=</m:t>
                      </m:r>
                      <m:r>
                        <a:rPr lang="en-US" altLang="zh-CN" i="1" dirty="0" smtClean="0">
                          <a:latin typeface="Cambria Math" panose="02040503050406030204" pitchFamily="18" charset="0"/>
                          <a:ea typeface="+mn-ea"/>
                        </a:rPr>
                        <m:t>1</m:t>
                      </m:r>
                      <m:r>
                        <a:rPr lang="en-US" altLang="zh-CN" b="0" i="1" dirty="0" smtClean="0">
                          <a:latin typeface="Cambria Math" panose="02040503050406030204" pitchFamily="18" charset="0"/>
                          <a:ea typeface="+mn-ea"/>
                        </a:rPr>
                        <m:t>6</m:t>
                      </m:r>
                      <m:r>
                        <a:rPr lang="en-US" altLang="zh-CN" i="1" dirty="0" smtClean="0">
                          <a:latin typeface="Cambria Math" panose="02040503050406030204" pitchFamily="18" charset="0"/>
                          <a:ea typeface="+mn-ea"/>
                        </a:rPr>
                        <m:t>.8</m:t>
                      </m:r>
                      <m:r>
                        <a:rPr lang="en-US" altLang="zh-CN" i="1" dirty="0" smtClean="0">
                          <a:latin typeface="Cambria Math" panose="02040503050406030204" pitchFamily="18" charset="0"/>
                          <a:ea typeface="+mn-ea"/>
                        </a:rPr>
                        <m:t>𝑓𝑚</m:t>
                      </m:r>
                    </m:oMath>
                  </m:oMathPara>
                </a14:m>
                <a:endParaRPr lang="en-US" altLang="zh-CN" dirty="0" smtClean="0">
                  <a:latin typeface="+mn-ea"/>
                  <a:ea typeface="+mn-ea"/>
                </a:endParaRPr>
              </a:p>
            </p:txBody>
          </p:sp>
        </mc:Choice>
        <mc:Fallback xmlns="">
          <p:sp>
            <p:nvSpPr>
              <p:cNvPr id="4" name="矩形 3"/>
              <p:cNvSpPr>
                <a:spLocks noRot="1" noChangeAspect="1" noMove="1" noResize="1" noEditPoints="1" noAdjustHandles="1" noChangeArrowheads="1" noChangeShapeType="1" noTextEdit="1"/>
              </p:cNvSpPr>
              <p:nvPr/>
            </p:nvSpPr>
            <p:spPr>
              <a:xfrm>
                <a:off x="395536" y="908720"/>
                <a:ext cx="8280920" cy="4816703"/>
              </a:xfrm>
              <a:prstGeom prst="rect">
                <a:avLst/>
              </a:prstGeom>
              <a:blipFill rotWithShape="0">
                <a:blip r:embed="rId2"/>
                <a:stretch>
                  <a:fillRect l="-1178" t="-13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715089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1403350" y="642938"/>
            <a:ext cx="435927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defRPr/>
            </a:pPr>
            <a:r>
              <a:rPr kumimoji="1" lang="en-US" altLang="zh-CN" sz="3600" smtClean="0">
                <a:solidFill>
                  <a:schemeClr val="hlink"/>
                </a:solidFill>
                <a:latin typeface="+mn-ea"/>
                <a:ea typeface="+mn-ea"/>
              </a:rPr>
              <a:t>§6.4 X</a:t>
            </a:r>
            <a:r>
              <a:rPr kumimoji="1" lang="zh-CN" altLang="en-US" sz="3600" smtClean="0">
                <a:solidFill>
                  <a:schemeClr val="hlink"/>
                </a:solidFill>
                <a:latin typeface="+mn-ea"/>
                <a:ea typeface="+mn-ea"/>
              </a:rPr>
              <a:t>射线的吸收</a:t>
            </a:r>
            <a:r>
              <a:rPr kumimoji="1" lang="zh-CN" altLang="en-US" sz="3600" smtClean="0">
                <a:solidFill>
                  <a:schemeClr val="accent2"/>
                </a:solidFill>
                <a:latin typeface="+mn-ea"/>
                <a:ea typeface="+mn-ea"/>
              </a:rPr>
              <a:t> </a:t>
            </a:r>
          </a:p>
        </p:txBody>
      </p:sp>
      <p:sp>
        <p:nvSpPr>
          <p:cNvPr id="31747" name="Rectangle 5"/>
          <p:cNvSpPr>
            <a:spLocks noChangeArrowheads="1"/>
          </p:cNvSpPr>
          <p:nvPr/>
        </p:nvSpPr>
        <p:spPr bwMode="auto">
          <a:xfrm>
            <a:off x="468313" y="1484313"/>
            <a:ext cx="8172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9pPr>
          </a:lstStyle>
          <a:p>
            <a:pPr algn="just">
              <a:spcBef>
                <a:spcPct val="0"/>
              </a:spcBef>
              <a:buClrTx/>
              <a:buFontTx/>
              <a:buNone/>
              <a:defRPr/>
            </a:pPr>
            <a:r>
              <a:rPr kumimoji="1" lang="en-US" altLang="zh-CN" sz="2800" smtClean="0">
                <a:solidFill>
                  <a:schemeClr val="tx1"/>
                </a:solidFill>
                <a:latin typeface="+mn-ea"/>
                <a:ea typeface="+mn-ea"/>
              </a:rPr>
              <a:t>a. </a:t>
            </a:r>
            <a:r>
              <a:rPr kumimoji="1" lang="zh-CN" altLang="en-US" sz="2800" smtClean="0">
                <a:solidFill>
                  <a:schemeClr val="tx1"/>
                </a:solidFill>
                <a:latin typeface="+mn-ea"/>
                <a:ea typeface="+mn-ea"/>
              </a:rPr>
              <a:t>两类相互作用</a:t>
            </a:r>
          </a:p>
        </p:txBody>
      </p:sp>
      <p:sp>
        <p:nvSpPr>
          <p:cNvPr id="31748" name="Rectangle 6"/>
          <p:cNvSpPr>
            <a:spLocks noChangeArrowheads="1"/>
          </p:cNvSpPr>
          <p:nvPr/>
        </p:nvSpPr>
        <p:spPr bwMode="auto">
          <a:xfrm>
            <a:off x="611188" y="2060575"/>
            <a:ext cx="7993062"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spcBef>
                <a:spcPct val="0"/>
              </a:spcBef>
              <a:buClrTx/>
              <a:buFontTx/>
              <a:buNone/>
              <a:defRPr/>
            </a:pPr>
            <a:r>
              <a:rPr kumimoji="1" lang="zh-CN" altLang="en-US" sz="2400" dirty="0" smtClean="0">
                <a:solidFill>
                  <a:srgbClr val="000000"/>
                </a:solidFill>
                <a:latin typeface="Times New Roman" panose="02020603050405020304" pitchFamily="18" charset="0"/>
                <a:ea typeface="+mn-ea"/>
                <a:cs typeface="Times New Roman" panose="02020603050405020304" pitchFamily="18" charset="0"/>
              </a:rPr>
              <a:t>假如一束粒子强度为</a:t>
            </a:r>
            <a:r>
              <a:rPr kumimoji="1" lang="en-US" altLang="zh-CN" sz="2400" i="1" dirty="0" smtClean="0">
                <a:solidFill>
                  <a:srgbClr val="000000"/>
                </a:solidFill>
                <a:latin typeface="Times New Roman" panose="02020603050405020304" pitchFamily="18" charset="0"/>
                <a:ea typeface="+mn-ea"/>
                <a:cs typeface="Times New Roman" panose="02020603050405020304" pitchFamily="18" charset="0"/>
              </a:rPr>
              <a:t>I</a:t>
            </a:r>
            <a:r>
              <a:rPr kumimoji="1" lang="en-US" altLang="zh-CN" sz="2400" baseline="-30000" dirty="0" smtClean="0">
                <a:solidFill>
                  <a:srgbClr val="000000"/>
                </a:solidFill>
                <a:latin typeface="Times New Roman" panose="02020603050405020304" pitchFamily="18" charset="0"/>
                <a:ea typeface="+mn-ea"/>
                <a:cs typeface="Times New Roman" panose="02020603050405020304" pitchFamily="18" charset="0"/>
              </a:rPr>
              <a:t>0</a:t>
            </a:r>
            <a:r>
              <a:rPr kumimoji="1" lang="zh-CN" altLang="en-US" sz="2400" dirty="0" smtClean="0">
                <a:solidFill>
                  <a:srgbClr val="000000"/>
                </a:solidFill>
                <a:latin typeface="Times New Roman" panose="02020603050405020304" pitchFamily="18" charset="0"/>
                <a:ea typeface="+mn-ea"/>
                <a:cs typeface="Times New Roman" panose="02020603050405020304" pitchFamily="18" charset="0"/>
              </a:rPr>
              <a:t>，通过厚度为</a:t>
            </a:r>
            <a:r>
              <a:rPr kumimoji="1" lang="en-US" altLang="zh-CN" sz="2400" i="1" dirty="0" smtClean="0">
                <a:solidFill>
                  <a:srgbClr val="000000"/>
                </a:solidFill>
                <a:latin typeface="Times New Roman" panose="02020603050405020304" pitchFamily="18" charset="0"/>
                <a:ea typeface="+mn-ea"/>
                <a:cs typeface="Times New Roman" panose="02020603050405020304" pitchFamily="18" charset="0"/>
              </a:rPr>
              <a:t>dx</a:t>
            </a:r>
            <a:r>
              <a:rPr kumimoji="1" lang="zh-CN" altLang="en-US" sz="2400" dirty="0" smtClean="0">
                <a:solidFill>
                  <a:srgbClr val="000000"/>
                </a:solidFill>
                <a:latin typeface="Times New Roman" panose="02020603050405020304" pitchFamily="18" charset="0"/>
                <a:ea typeface="+mn-ea"/>
                <a:cs typeface="Times New Roman" panose="02020603050405020304" pitchFamily="18" charset="0"/>
              </a:rPr>
              <a:t>的吸收体后，由于在吸收体内受到“毁灭性”的相互作用，强度必然减速少，减少量</a:t>
            </a:r>
            <a:r>
              <a:rPr kumimoji="1" lang="en-US" altLang="zh-CN" sz="2400" dirty="0" smtClean="0">
                <a:solidFill>
                  <a:srgbClr val="000000"/>
                </a:solidFill>
                <a:latin typeface="Times New Roman" panose="02020603050405020304" pitchFamily="18" charset="0"/>
                <a:ea typeface="+mn-ea"/>
                <a:cs typeface="Times New Roman" panose="02020603050405020304" pitchFamily="18" charset="0"/>
              </a:rPr>
              <a:t>-</a:t>
            </a:r>
            <a:r>
              <a:rPr kumimoji="1" lang="en-US" altLang="zh-CN" sz="2400" i="1" dirty="0" err="1" smtClean="0">
                <a:solidFill>
                  <a:srgbClr val="000000"/>
                </a:solidFill>
                <a:latin typeface="Times New Roman" panose="02020603050405020304" pitchFamily="18" charset="0"/>
                <a:ea typeface="+mn-ea"/>
                <a:cs typeface="Times New Roman" panose="02020603050405020304" pitchFamily="18" charset="0"/>
              </a:rPr>
              <a:t>dI</a:t>
            </a:r>
            <a:r>
              <a:rPr kumimoji="1" lang="zh-CN" altLang="en-US" sz="2400" dirty="0" smtClean="0">
                <a:solidFill>
                  <a:srgbClr val="000000"/>
                </a:solidFill>
                <a:latin typeface="Times New Roman" panose="02020603050405020304" pitchFamily="18" charset="0"/>
                <a:ea typeface="+mn-ea"/>
                <a:cs typeface="Times New Roman" panose="02020603050405020304" pitchFamily="18" charset="0"/>
              </a:rPr>
              <a:t>显然正比于吸收体的厚度</a:t>
            </a:r>
            <a:r>
              <a:rPr kumimoji="1" lang="en-US" altLang="zh-CN" sz="2400" i="1" dirty="0" smtClean="0">
                <a:solidFill>
                  <a:srgbClr val="000000"/>
                </a:solidFill>
                <a:latin typeface="Times New Roman" panose="02020603050405020304" pitchFamily="18" charset="0"/>
                <a:ea typeface="+mn-ea"/>
                <a:cs typeface="Times New Roman" panose="02020603050405020304" pitchFamily="18" charset="0"/>
              </a:rPr>
              <a:t>dx</a:t>
            </a:r>
            <a:r>
              <a:rPr kumimoji="1" lang="zh-CN" altLang="en-US" sz="2400" dirty="0" smtClean="0">
                <a:solidFill>
                  <a:srgbClr val="000000"/>
                </a:solidFill>
                <a:latin typeface="Times New Roman" panose="02020603050405020304" pitchFamily="18" charset="0"/>
                <a:ea typeface="+mn-ea"/>
                <a:cs typeface="Times New Roman" panose="02020603050405020304" pitchFamily="18" charset="0"/>
              </a:rPr>
              <a:t>，也正比于束流的强度</a:t>
            </a:r>
            <a:r>
              <a:rPr kumimoji="1" lang="en-US" altLang="zh-CN" sz="2400" i="1" dirty="0" smtClean="0">
                <a:solidFill>
                  <a:srgbClr val="000000"/>
                </a:solidFill>
                <a:latin typeface="Times New Roman" panose="02020603050405020304" pitchFamily="18" charset="0"/>
                <a:ea typeface="+mn-ea"/>
                <a:cs typeface="Times New Roman" panose="02020603050405020304" pitchFamily="18" charset="0"/>
              </a:rPr>
              <a:t>I</a:t>
            </a:r>
            <a:r>
              <a:rPr kumimoji="1" lang="zh-CN" altLang="en-US" sz="2400" dirty="0" smtClean="0">
                <a:solidFill>
                  <a:srgbClr val="000000"/>
                </a:solidFill>
                <a:latin typeface="Times New Roman" panose="02020603050405020304" pitchFamily="18" charset="0"/>
                <a:ea typeface="+mn-ea"/>
                <a:cs typeface="Times New Roman" panose="02020603050405020304" pitchFamily="18" charset="0"/>
              </a:rPr>
              <a:t>，若把比例常数记为</a:t>
            </a:r>
            <a:r>
              <a:rPr kumimoji="1" lang="en-US" altLang="zh-CN" sz="2400" i="1" dirty="0" smtClean="0">
                <a:solidFill>
                  <a:srgbClr val="000000"/>
                </a:solidFill>
                <a:latin typeface="Times New Roman" panose="02020603050405020304" pitchFamily="18" charset="0"/>
                <a:ea typeface="+mn-ea"/>
                <a:cs typeface="Times New Roman" panose="02020603050405020304" pitchFamily="18" charset="0"/>
              </a:rPr>
              <a:t>μ</a:t>
            </a:r>
            <a:r>
              <a:rPr kumimoji="1" lang="zh-CN" altLang="en-US" sz="2400" dirty="0" smtClean="0">
                <a:solidFill>
                  <a:srgbClr val="000000"/>
                </a:solidFill>
                <a:latin typeface="Times New Roman" panose="02020603050405020304" pitchFamily="18" charset="0"/>
                <a:ea typeface="+mn-ea"/>
                <a:cs typeface="Times New Roman" panose="02020603050405020304" pitchFamily="18" charset="0"/>
              </a:rPr>
              <a:t>，则</a:t>
            </a:r>
          </a:p>
        </p:txBody>
      </p:sp>
      <p:grpSp>
        <p:nvGrpSpPr>
          <p:cNvPr id="21509" name="Group 10"/>
          <p:cNvGrpSpPr>
            <a:grpSpLocks/>
          </p:cNvGrpSpPr>
          <p:nvPr/>
        </p:nvGrpSpPr>
        <p:grpSpPr bwMode="auto">
          <a:xfrm>
            <a:off x="1403350" y="4076700"/>
            <a:ext cx="4953000" cy="625475"/>
            <a:chOff x="576" y="3040"/>
            <a:chExt cx="3120" cy="394"/>
          </a:xfrm>
        </p:grpSpPr>
        <p:graphicFrame>
          <p:nvGraphicFramePr>
            <p:cNvPr id="21511" name="Object 7"/>
            <p:cNvGraphicFramePr>
              <a:graphicFrameLocks noChangeAspect="1"/>
            </p:cNvGraphicFramePr>
            <p:nvPr/>
          </p:nvGraphicFramePr>
          <p:xfrm>
            <a:off x="576" y="3088"/>
            <a:ext cx="1632" cy="339"/>
          </p:xfrm>
          <a:graphic>
            <a:graphicData uri="http://schemas.openxmlformats.org/presentationml/2006/ole">
              <mc:AlternateContent xmlns:mc="http://schemas.openxmlformats.org/markup-compatibility/2006">
                <mc:Choice xmlns:v="urn:schemas-microsoft-com:vml" Requires="v">
                  <p:oleObj spid="_x0000_s345090" r:id="rId3" imgW="965200" imgH="203200" progId="Equation.3">
                    <p:embed/>
                  </p:oleObj>
                </mc:Choice>
                <mc:Fallback>
                  <p:oleObj r:id="rId3" imgW="9652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3088"/>
                          <a:ext cx="1632" cy="33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2" name="Object 8"/>
            <p:cNvGraphicFramePr>
              <a:graphicFrameLocks noChangeAspect="1"/>
            </p:cNvGraphicFramePr>
            <p:nvPr/>
          </p:nvGraphicFramePr>
          <p:xfrm>
            <a:off x="2640" y="3040"/>
            <a:ext cx="1056" cy="394"/>
          </p:xfrm>
          <a:graphic>
            <a:graphicData uri="http://schemas.openxmlformats.org/presentationml/2006/ole">
              <mc:AlternateContent xmlns:mc="http://schemas.openxmlformats.org/markup-compatibility/2006">
                <mc:Choice xmlns:v="urn:schemas-microsoft-com:vml" Requires="v">
                  <p:oleObj spid="_x0000_s345091" r:id="rId5" imgW="634725" imgH="241195" progId="Equation.3">
                    <p:embed/>
                  </p:oleObj>
                </mc:Choice>
                <mc:Fallback>
                  <p:oleObj r:id="rId5" imgW="634725"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 y="3040"/>
                          <a:ext cx="1056" cy="3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1750" name="Rectangle 9"/>
          <p:cNvSpPr>
            <a:spLocks noChangeArrowheads="1"/>
          </p:cNvSpPr>
          <p:nvPr/>
        </p:nvSpPr>
        <p:spPr bwMode="auto">
          <a:xfrm>
            <a:off x="684213" y="5064125"/>
            <a:ext cx="6767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eaLnBrk="1" hangingPunct="1">
              <a:spcBef>
                <a:spcPct val="0"/>
              </a:spcBef>
              <a:buClrTx/>
              <a:buFontTx/>
              <a:buNone/>
              <a:defRPr/>
            </a:pPr>
            <a:r>
              <a:rPr kumimoji="1" lang="zh-CN" altLang="en-US" sz="2400" smtClean="0">
                <a:solidFill>
                  <a:srgbClr val="000000"/>
                </a:solidFill>
                <a:latin typeface="+mn-ea"/>
                <a:ea typeface="+mn-ea"/>
              </a:rPr>
              <a:t>这就朗伯</a:t>
            </a:r>
            <a:r>
              <a:rPr kumimoji="1" lang="en-US" altLang="zh-CN" sz="2400" smtClean="0">
                <a:solidFill>
                  <a:srgbClr val="000000"/>
                </a:solidFill>
                <a:latin typeface="+mn-ea"/>
                <a:ea typeface="+mn-ea"/>
              </a:rPr>
              <a:t>-</a:t>
            </a:r>
            <a:r>
              <a:rPr kumimoji="1" lang="zh-CN" altLang="en-US" sz="2400" smtClean="0">
                <a:solidFill>
                  <a:srgbClr val="000000"/>
                </a:solidFill>
                <a:latin typeface="+mn-ea"/>
                <a:ea typeface="+mn-ea"/>
              </a:rPr>
              <a:t>比耳（</a:t>
            </a:r>
            <a:r>
              <a:rPr kumimoji="1" lang="en-US" altLang="zh-CN" sz="2400" smtClean="0">
                <a:solidFill>
                  <a:srgbClr val="000000"/>
                </a:solidFill>
                <a:latin typeface="+mn-ea"/>
                <a:ea typeface="+mn-ea"/>
              </a:rPr>
              <a:t>Lambrt-Beer</a:t>
            </a:r>
            <a:r>
              <a:rPr kumimoji="1" lang="zh-CN" altLang="en-US" sz="2400" smtClean="0">
                <a:solidFill>
                  <a:srgbClr val="000000"/>
                </a:solidFill>
                <a:latin typeface="+mn-ea"/>
                <a:ea typeface="+mn-ea"/>
              </a:rPr>
              <a:t>）定律。</a:t>
            </a:r>
          </a:p>
        </p:txBody>
      </p:sp>
    </p:spTree>
    <p:extLst>
      <p:ext uri="{BB962C8B-B14F-4D97-AF65-F5344CB8AC3E}">
        <p14:creationId xmlns:p14="http://schemas.microsoft.com/office/powerpoint/2010/main" val="1390319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468313" y="620713"/>
            <a:ext cx="4356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ea typeface="幼圆" panose="02010509060101010101" pitchFamily="49" charset="-122"/>
              </a:defRPr>
            </a:lvl9pPr>
          </a:lstStyle>
          <a:p>
            <a:pPr algn="just" eaLnBrk="1" hangingPunct="1">
              <a:spcBef>
                <a:spcPct val="0"/>
              </a:spcBef>
              <a:buClrTx/>
              <a:buFontTx/>
              <a:buNone/>
              <a:defRPr/>
            </a:pPr>
            <a:r>
              <a:rPr kumimoji="1" lang="en-US" altLang="zh-CN" sz="2800" smtClean="0">
                <a:solidFill>
                  <a:schemeClr val="tx1"/>
                </a:solidFill>
                <a:latin typeface="+mn-ea"/>
                <a:ea typeface="+mn-ea"/>
              </a:rPr>
              <a:t>b. </a:t>
            </a:r>
            <a:r>
              <a:rPr kumimoji="1" lang="zh-CN" altLang="en-US" sz="2800" smtClean="0">
                <a:solidFill>
                  <a:schemeClr val="tx1"/>
                </a:solidFill>
                <a:latin typeface="+mn-ea"/>
                <a:ea typeface="+mn-ea"/>
              </a:rPr>
              <a:t>光子与物质相互作用    </a:t>
            </a:r>
          </a:p>
        </p:txBody>
      </p:sp>
      <p:pic>
        <p:nvPicPr>
          <p:cNvPr id="22531" name="Picture 5" descr="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0"/>
            <a:ext cx="47244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7"/>
          <p:cNvSpPr>
            <a:spLocks noChangeArrowheads="1"/>
          </p:cNvSpPr>
          <p:nvPr/>
        </p:nvSpPr>
        <p:spPr bwMode="auto">
          <a:xfrm>
            <a:off x="611188" y="3357563"/>
            <a:ext cx="82073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spcBef>
                <a:spcPct val="50000"/>
              </a:spcBef>
              <a:buClrTx/>
              <a:buFontTx/>
              <a:buNone/>
              <a:defRPr/>
            </a:pPr>
            <a:r>
              <a:rPr kumimoji="1" lang="zh-CN" altLang="en-US" sz="2400" smtClean="0">
                <a:solidFill>
                  <a:srgbClr val="000000"/>
                </a:solidFill>
                <a:latin typeface="+mn-ea"/>
                <a:ea typeface="+mn-ea"/>
              </a:rPr>
              <a:t>三种效应的重要性随吸收体的不同而不同，也随光子的能量不同而不同。大致情况参见上图。显然，对于</a:t>
            </a:r>
            <a:r>
              <a:rPr kumimoji="1" lang="en-US" altLang="zh-CN" sz="2400" smtClean="0">
                <a:solidFill>
                  <a:srgbClr val="000000"/>
                </a:solidFill>
                <a:latin typeface="+mn-ea"/>
                <a:ea typeface="+mn-ea"/>
              </a:rPr>
              <a:t>X</a:t>
            </a:r>
            <a:r>
              <a:rPr kumimoji="1" lang="zh-CN" altLang="en-US" sz="2400" smtClean="0">
                <a:solidFill>
                  <a:srgbClr val="000000"/>
                </a:solidFill>
                <a:latin typeface="+mn-ea"/>
                <a:ea typeface="+mn-ea"/>
              </a:rPr>
              <a:t>射线，主要的贡献只是光电效应和康普顿效应。</a:t>
            </a:r>
          </a:p>
        </p:txBody>
      </p:sp>
      <p:sp>
        <p:nvSpPr>
          <p:cNvPr id="32773" name="Rectangle 8"/>
          <p:cNvSpPr>
            <a:spLocks noChangeArrowheads="1"/>
          </p:cNvSpPr>
          <p:nvPr/>
        </p:nvSpPr>
        <p:spPr bwMode="auto">
          <a:xfrm>
            <a:off x="684213" y="1125538"/>
            <a:ext cx="3779837" cy="217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ea typeface="幼圆" panose="02010509060101010101" pitchFamily="49" charset="-122"/>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ea typeface="幼圆" panose="02010509060101010101" pitchFamily="49" charset="-122"/>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ea typeface="幼圆" panose="02010509060101010101" pitchFamily="49" charset="-122"/>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5pPr>
            <a:lvl6pPr marL="25146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6pPr>
            <a:lvl7pPr marL="29718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7pPr>
            <a:lvl8pPr marL="34290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8pPr>
            <a:lvl9pPr marL="3886200" indent="-2286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ea typeface="幼圆" panose="02010509060101010101" pitchFamily="49" charset="-122"/>
              </a:defRPr>
            </a:lvl9pPr>
          </a:lstStyle>
          <a:p>
            <a:pPr>
              <a:lnSpc>
                <a:spcPct val="80000"/>
              </a:lnSpc>
              <a:spcBef>
                <a:spcPct val="50000"/>
              </a:spcBef>
              <a:buClrTx/>
              <a:buFontTx/>
              <a:buNone/>
              <a:defRPr/>
            </a:pPr>
            <a:r>
              <a:rPr kumimoji="1" lang="zh-CN" altLang="en-US" sz="2400" dirty="0" smtClean="0">
                <a:solidFill>
                  <a:srgbClr val="000000"/>
                </a:solidFill>
                <a:latin typeface="+mn-ea"/>
                <a:ea typeface="+mn-ea"/>
              </a:rPr>
              <a:t>光子与物质的相互作用，主要包括：</a:t>
            </a:r>
          </a:p>
          <a:p>
            <a:pPr>
              <a:lnSpc>
                <a:spcPct val="80000"/>
              </a:lnSpc>
              <a:spcBef>
                <a:spcPct val="50000"/>
              </a:spcBef>
              <a:buClrTx/>
              <a:buFontTx/>
              <a:buNone/>
              <a:defRPr/>
            </a:pPr>
            <a:r>
              <a:rPr kumimoji="1" lang="zh-CN" altLang="en-US" sz="2400" dirty="0" smtClean="0">
                <a:solidFill>
                  <a:srgbClr val="000000"/>
                </a:solidFill>
                <a:latin typeface="+mn-ea"/>
                <a:ea typeface="+mn-ea"/>
              </a:rPr>
              <a:t>    ①</a:t>
            </a:r>
            <a:r>
              <a:rPr kumimoji="1" lang="zh-CN" altLang="en-US" sz="2400" dirty="0" smtClean="0">
                <a:solidFill>
                  <a:srgbClr val="CC0000"/>
                </a:solidFill>
                <a:latin typeface="+mn-ea"/>
                <a:ea typeface="+mn-ea"/>
              </a:rPr>
              <a:t>光电效应</a:t>
            </a:r>
          </a:p>
          <a:p>
            <a:pPr>
              <a:lnSpc>
                <a:spcPct val="80000"/>
              </a:lnSpc>
              <a:spcBef>
                <a:spcPct val="50000"/>
              </a:spcBef>
              <a:buClrTx/>
              <a:buFontTx/>
              <a:buNone/>
              <a:defRPr/>
            </a:pPr>
            <a:r>
              <a:rPr kumimoji="1" lang="zh-CN" altLang="en-US" sz="2400" dirty="0" smtClean="0">
                <a:solidFill>
                  <a:srgbClr val="000000"/>
                </a:solidFill>
                <a:latin typeface="+mn-ea"/>
                <a:ea typeface="+mn-ea"/>
              </a:rPr>
              <a:t>    ②</a:t>
            </a:r>
            <a:r>
              <a:rPr kumimoji="1" lang="zh-CN" altLang="en-US" sz="2400" dirty="0" smtClean="0">
                <a:solidFill>
                  <a:srgbClr val="CC0000"/>
                </a:solidFill>
                <a:latin typeface="+mn-ea"/>
                <a:ea typeface="+mn-ea"/>
              </a:rPr>
              <a:t>康普顿散射</a:t>
            </a:r>
          </a:p>
          <a:p>
            <a:pPr>
              <a:lnSpc>
                <a:spcPct val="80000"/>
              </a:lnSpc>
              <a:spcBef>
                <a:spcPct val="50000"/>
              </a:spcBef>
              <a:buClrTx/>
              <a:buFontTx/>
              <a:buNone/>
              <a:defRPr/>
            </a:pPr>
            <a:r>
              <a:rPr kumimoji="1" lang="zh-CN" altLang="en-US" sz="2400" dirty="0" smtClean="0">
                <a:solidFill>
                  <a:srgbClr val="000000"/>
                </a:solidFill>
                <a:latin typeface="+mn-ea"/>
                <a:ea typeface="+mn-ea"/>
              </a:rPr>
              <a:t>    ③</a:t>
            </a:r>
            <a:r>
              <a:rPr kumimoji="1" lang="zh-CN" altLang="en-US" sz="2400" dirty="0" smtClean="0">
                <a:solidFill>
                  <a:srgbClr val="CC0000"/>
                </a:solidFill>
                <a:latin typeface="+mn-ea"/>
                <a:ea typeface="+mn-ea"/>
              </a:rPr>
              <a:t>电子偶效应</a:t>
            </a:r>
            <a:endParaRPr kumimoji="1" lang="zh-CN" altLang="en-US" sz="2400" dirty="0" smtClean="0">
              <a:solidFill>
                <a:schemeClr val="tx1"/>
              </a:solidFill>
              <a:latin typeface="+mn-ea"/>
              <a:ea typeface="+mn-ea"/>
            </a:endParaRPr>
          </a:p>
        </p:txBody>
      </p:sp>
      <p:graphicFrame>
        <p:nvGraphicFramePr>
          <p:cNvPr id="22534" name="Object 9"/>
          <p:cNvGraphicFramePr>
            <a:graphicFrameLocks noChangeAspect="1"/>
          </p:cNvGraphicFramePr>
          <p:nvPr/>
        </p:nvGraphicFramePr>
        <p:xfrm>
          <a:off x="1116013" y="4508500"/>
          <a:ext cx="3743325" cy="1130300"/>
        </p:xfrm>
        <a:graphic>
          <a:graphicData uri="http://schemas.openxmlformats.org/presentationml/2006/ole">
            <mc:AlternateContent xmlns:mc="http://schemas.openxmlformats.org/markup-compatibility/2006">
              <mc:Choice xmlns:v="urn:schemas-microsoft-com:vml" Requires="v">
                <p:oleObj spid="_x0000_s346114" name="Equation" r:id="rId4" imgW="1231366" imgH="368140" progId="Equation.3">
                  <p:embed/>
                </p:oleObj>
              </mc:Choice>
              <mc:Fallback>
                <p:oleObj name="Equation" r:id="rId4" imgW="1231366" imgH="3681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4508500"/>
                        <a:ext cx="3743325" cy="11303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5" name="Object 10"/>
          <p:cNvGraphicFramePr>
            <a:graphicFrameLocks noChangeAspect="1"/>
          </p:cNvGraphicFramePr>
          <p:nvPr/>
        </p:nvGraphicFramePr>
        <p:xfrm>
          <a:off x="1042988" y="5805488"/>
          <a:ext cx="5041900" cy="700087"/>
        </p:xfrm>
        <a:graphic>
          <a:graphicData uri="http://schemas.openxmlformats.org/presentationml/2006/ole">
            <mc:AlternateContent xmlns:mc="http://schemas.openxmlformats.org/markup-compatibility/2006">
              <mc:Choice xmlns:v="urn:schemas-microsoft-com:vml" Requires="v">
                <p:oleObj spid="_x0000_s346115" r:id="rId6" imgW="1739900" imgH="241300" progId="Equation.3">
                  <p:embed/>
                </p:oleObj>
              </mc:Choice>
              <mc:Fallback>
                <p:oleObj r:id="rId6" imgW="17399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5805488"/>
                        <a:ext cx="5041900" cy="70008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86947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ChangeArrowheads="1"/>
          </p:cNvSpPr>
          <p:nvPr/>
        </p:nvSpPr>
        <p:spPr bwMode="auto">
          <a:xfrm>
            <a:off x="1476375" y="620713"/>
            <a:ext cx="4537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tabLst>
                <a:tab pos="114300" algn="l"/>
              </a:tabLst>
              <a:defRPr>
                <a:solidFill>
                  <a:schemeClr val="tx1"/>
                </a:solidFill>
                <a:latin typeface="Arial" panose="020B0604020202020204" pitchFamily="34" charset="0"/>
                <a:ea typeface="宋体" panose="02010600030101010101" pitchFamily="2" charset="-122"/>
              </a:defRPr>
            </a:lvl1pPr>
            <a:lvl2pPr marL="742950" indent="-285750">
              <a:tabLst>
                <a:tab pos="114300" algn="l"/>
              </a:tabLst>
              <a:defRPr>
                <a:solidFill>
                  <a:schemeClr val="tx1"/>
                </a:solidFill>
                <a:latin typeface="Arial" panose="020B0604020202020204" pitchFamily="34" charset="0"/>
                <a:ea typeface="宋体" panose="02010600030101010101" pitchFamily="2" charset="-122"/>
              </a:defRPr>
            </a:lvl2pPr>
            <a:lvl3pPr marL="1143000" indent="-228600">
              <a:tabLst>
                <a:tab pos="114300" algn="l"/>
              </a:tabLst>
              <a:defRPr>
                <a:solidFill>
                  <a:schemeClr val="tx1"/>
                </a:solidFill>
                <a:latin typeface="Arial" panose="020B0604020202020204" pitchFamily="34" charset="0"/>
                <a:ea typeface="宋体" panose="02010600030101010101" pitchFamily="2" charset="-122"/>
              </a:defRPr>
            </a:lvl3pPr>
            <a:lvl4pPr marL="1600200" indent="-228600">
              <a:tabLst>
                <a:tab pos="114300" algn="l"/>
              </a:tabLst>
              <a:defRPr>
                <a:solidFill>
                  <a:schemeClr val="tx1"/>
                </a:solidFill>
                <a:latin typeface="Arial" panose="020B0604020202020204" pitchFamily="34" charset="0"/>
                <a:ea typeface="宋体" panose="02010600030101010101" pitchFamily="2" charset="-122"/>
              </a:defRPr>
            </a:lvl4pPr>
            <a:lvl5pPr marL="2057400" indent="-228600">
              <a:tabLst>
                <a:tab pos="1143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b="1">
                <a:latin typeface="Times New Roman" panose="02020603050405020304" pitchFamily="18" charset="0"/>
                <a:ea typeface="楷体_GB2312" pitchFamily="49" charset="-122"/>
              </a:rPr>
              <a:t>c. X</a:t>
            </a:r>
            <a:r>
              <a:rPr kumimoji="1" lang="zh-CN" altLang="en-US" sz="2800" b="1">
                <a:latin typeface="Times New Roman" panose="02020603050405020304" pitchFamily="18" charset="0"/>
                <a:ea typeface="楷体_GB2312" pitchFamily="49" charset="-122"/>
              </a:rPr>
              <a:t>射线的吸收</a:t>
            </a:r>
            <a:endParaRPr kumimoji="1" lang="zh-CN" altLang="en-US" sz="2800">
              <a:latin typeface="Times New Roman" panose="02020603050405020304" pitchFamily="18" charset="0"/>
              <a:ea typeface="楷体_GB2312" pitchFamily="49" charset="-122"/>
            </a:endParaRPr>
          </a:p>
        </p:txBody>
      </p:sp>
      <p:graphicFrame>
        <p:nvGraphicFramePr>
          <p:cNvPr id="23555" name="Object 8"/>
          <p:cNvGraphicFramePr>
            <a:graphicFrameLocks noChangeAspect="1"/>
          </p:cNvGraphicFramePr>
          <p:nvPr/>
        </p:nvGraphicFramePr>
        <p:xfrm>
          <a:off x="757238" y="1562100"/>
          <a:ext cx="4953000" cy="782638"/>
        </p:xfrm>
        <a:graphic>
          <a:graphicData uri="http://schemas.openxmlformats.org/presentationml/2006/ole">
            <mc:AlternateContent xmlns:mc="http://schemas.openxmlformats.org/markup-compatibility/2006">
              <mc:Choice xmlns:v="urn:schemas-microsoft-com:vml" Requires="v">
                <p:oleObj spid="_x0000_s347138" name="Equation" r:id="rId3" imgW="1524000" imgH="241300" progId="Equation.3">
                  <p:embed/>
                </p:oleObj>
              </mc:Choice>
              <mc:Fallback>
                <p:oleObj name="Equation" r:id="rId3" imgW="15240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1562100"/>
                        <a:ext cx="4953000" cy="78263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556" name="Picture 10" descr="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7063" y="0"/>
            <a:ext cx="34369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7" name="Group 14"/>
          <p:cNvGrpSpPr>
            <a:grpSpLocks/>
          </p:cNvGrpSpPr>
          <p:nvPr/>
        </p:nvGrpSpPr>
        <p:grpSpPr bwMode="auto">
          <a:xfrm>
            <a:off x="757238" y="2628900"/>
            <a:ext cx="3810000" cy="1123950"/>
            <a:chOff x="477" y="1656"/>
            <a:chExt cx="2400" cy="708"/>
          </a:xfrm>
        </p:grpSpPr>
        <p:graphicFrame>
          <p:nvGraphicFramePr>
            <p:cNvPr id="23558" name="Object 11"/>
            <p:cNvGraphicFramePr>
              <a:graphicFrameLocks noChangeAspect="1"/>
            </p:cNvGraphicFramePr>
            <p:nvPr/>
          </p:nvGraphicFramePr>
          <p:xfrm>
            <a:off x="477" y="1656"/>
            <a:ext cx="1248" cy="708"/>
          </p:xfrm>
          <a:graphic>
            <a:graphicData uri="http://schemas.openxmlformats.org/presentationml/2006/ole">
              <mc:AlternateContent xmlns:mc="http://schemas.openxmlformats.org/markup-compatibility/2006">
                <mc:Choice xmlns:v="urn:schemas-microsoft-com:vml" Requires="v">
                  <p:oleObj spid="_x0000_s347139" r:id="rId6" imgW="787058" imgH="444307" progId="Equation.3">
                    <p:embed/>
                  </p:oleObj>
                </mc:Choice>
                <mc:Fallback>
                  <p:oleObj r:id="rId6" imgW="787058" imgH="44430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 y="1656"/>
                          <a:ext cx="1248" cy="70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9" name="Object 12"/>
            <p:cNvGraphicFramePr>
              <a:graphicFrameLocks noChangeAspect="1"/>
            </p:cNvGraphicFramePr>
            <p:nvPr/>
          </p:nvGraphicFramePr>
          <p:xfrm>
            <a:off x="2109" y="1752"/>
            <a:ext cx="768" cy="592"/>
          </p:xfrm>
          <a:graphic>
            <a:graphicData uri="http://schemas.openxmlformats.org/presentationml/2006/ole">
              <mc:AlternateContent xmlns:mc="http://schemas.openxmlformats.org/markup-compatibility/2006">
                <mc:Choice xmlns:v="urn:schemas-microsoft-com:vml" Requires="v">
                  <p:oleObj spid="_x0000_s347140" r:id="rId8" imgW="583947" imgH="444307" progId="Equation.3">
                    <p:embed/>
                  </p:oleObj>
                </mc:Choice>
                <mc:Fallback>
                  <p:oleObj r:id="rId8" imgW="583947" imgH="44430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9" y="1752"/>
                          <a:ext cx="768" cy="59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6345271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468313" y="620713"/>
            <a:ext cx="86756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057275" algn="l"/>
              </a:tabLst>
              <a:defRPr>
                <a:solidFill>
                  <a:schemeClr val="tx1"/>
                </a:solidFill>
                <a:latin typeface="Arial" panose="020B0604020202020204" pitchFamily="34" charset="0"/>
                <a:ea typeface="宋体" panose="02010600030101010101" pitchFamily="2" charset="-122"/>
              </a:defRPr>
            </a:lvl1pPr>
            <a:lvl2pPr marL="742950" indent="-285750">
              <a:tabLst>
                <a:tab pos="1057275" algn="l"/>
              </a:tabLst>
              <a:defRPr>
                <a:solidFill>
                  <a:schemeClr val="tx1"/>
                </a:solidFill>
                <a:latin typeface="Arial" panose="020B0604020202020204" pitchFamily="34" charset="0"/>
                <a:ea typeface="宋体" panose="02010600030101010101" pitchFamily="2" charset="-122"/>
              </a:defRPr>
            </a:lvl2pPr>
            <a:lvl3pPr marL="1143000" indent="-228600">
              <a:tabLst>
                <a:tab pos="1057275" algn="l"/>
              </a:tabLst>
              <a:defRPr>
                <a:solidFill>
                  <a:schemeClr val="tx1"/>
                </a:solidFill>
                <a:latin typeface="Arial" panose="020B0604020202020204" pitchFamily="34" charset="0"/>
                <a:ea typeface="宋体" panose="02010600030101010101" pitchFamily="2" charset="-122"/>
              </a:defRPr>
            </a:lvl3pPr>
            <a:lvl4pPr marL="1600200" indent="-228600">
              <a:tabLst>
                <a:tab pos="1057275" algn="l"/>
              </a:tabLst>
              <a:defRPr>
                <a:solidFill>
                  <a:schemeClr val="tx1"/>
                </a:solidFill>
                <a:latin typeface="Arial" panose="020B0604020202020204" pitchFamily="34" charset="0"/>
                <a:ea typeface="宋体" panose="02010600030101010101" pitchFamily="2" charset="-122"/>
              </a:defRPr>
            </a:lvl4pPr>
            <a:lvl5pPr marL="2057400" indent="-228600">
              <a:tabLst>
                <a:tab pos="1057275"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057275"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057275"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057275"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057275" algn="l"/>
              </a:tabLs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b="1">
                <a:latin typeface="Times New Roman" panose="02020603050405020304" pitchFamily="18" charset="0"/>
                <a:ea typeface="楷体_GB2312" pitchFamily="49" charset="-122"/>
              </a:rPr>
              <a:t>   d . </a:t>
            </a:r>
            <a:r>
              <a:rPr kumimoji="1" lang="zh-CN" altLang="en-US" sz="2800" b="1">
                <a:latin typeface="Times New Roman" panose="02020603050405020304" pitchFamily="18" charset="0"/>
                <a:ea typeface="楷体_GB2312" pitchFamily="49" charset="-122"/>
              </a:rPr>
              <a:t>吸收限（又称吸收边缘）</a:t>
            </a:r>
            <a:endParaRPr kumimoji="1" lang="zh-CN" altLang="en-US" sz="2800">
              <a:latin typeface="Times New Roman" panose="02020603050405020304" pitchFamily="18" charset="0"/>
              <a:ea typeface="楷体_GB2312" pitchFamily="49" charset="-122"/>
            </a:endParaRPr>
          </a:p>
        </p:txBody>
      </p:sp>
      <p:pic>
        <p:nvPicPr>
          <p:cNvPr id="24579" name="Picture 5" descr="1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350" y="620713"/>
            <a:ext cx="36766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6" descr="1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4113"/>
            <a:ext cx="45720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7"/>
          <p:cNvSpPr>
            <a:spLocks noChangeArrowheads="1"/>
          </p:cNvSpPr>
          <p:nvPr/>
        </p:nvSpPr>
        <p:spPr bwMode="auto">
          <a:xfrm>
            <a:off x="395288" y="5726113"/>
            <a:ext cx="87487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b="1">
                <a:latin typeface="Times New Roman" panose="02020603050405020304" pitchFamily="18" charset="0"/>
                <a:ea typeface="楷体_GB2312" pitchFamily="49" charset="-122"/>
              </a:rPr>
              <a:t>e. </a:t>
            </a:r>
            <a:r>
              <a:rPr kumimoji="1" lang="zh-CN" altLang="en-US" sz="2800" b="1">
                <a:latin typeface="Times New Roman" panose="02020603050405020304" pitchFamily="18" charset="0"/>
                <a:ea typeface="楷体_GB2312" pitchFamily="49" charset="-122"/>
              </a:rPr>
              <a:t>扩展</a:t>
            </a:r>
            <a:r>
              <a:rPr kumimoji="1" lang="en-US" altLang="zh-CN" sz="2800" b="1">
                <a:latin typeface="Times New Roman" panose="02020603050405020304" pitchFamily="18" charset="0"/>
                <a:ea typeface="楷体_GB2312" pitchFamily="49" charset="-122"/>
              </a:rPr>
              <a:t>X</a:t>
            </a:r>
            <a:r>
              <a:rPr kumimoji="1" lang="zh-CN" altLang="en-US" sz="2800" b="1">
                <a:latin typeface="Times New Roman" panose="02020603050405020304" pitchFamily="18" charset="0"/>
                <a:ea typeface="楷体_GB2312" pitchFamily="49" charset="-122"/>
              </a:rPr>
              <a:t>射线吸收精细结构（</a:t>
            </a:r>
            <a:r>
              <a:rPr kumimoji="1" lang="en-US" altLang="zh-CN" sz="2800" b="1">
                <a:latin typeface="Times New Roman" panose="02020603050405020304" pitchFamily="18" charset="0"/>
                <a:ea typeface="楷体_GB2312" pitchFamily="49" charset="-122"/>
              </a:rPr>
              <a:t>EXAFS</a:t>
            </a:r>
            <a:r>
              <a:rPr kumimoji="1" lang="zh-CN" altLang="en-US" sz="2800" b="1">
                <a:latin typeface="Times New Roman" panose="02020603050405020304" pitchFamily="18" charset="0"/>
                <a:ea typeface="楷体_GB2312" pitchFamily="49" charset="-122"/>
              </a:rPr>
              <a:t>）</a:t>
            </a:r>
            <a:r>
              <a:rPr kumimoji="1" lang="zh-CN" altLang="en-US" sz="2800">
                <a:latin typeface="Times New Roman" panose="02020603050405020304" pitchFamily="18" charset="0"/>
                <a:ea typeface="楷体_GB2312" pitchFamily="49" charset="-122"/>
              </a:rPr>
              <a:t>     </a:t>
            </a:r>
          </a:p>
        </p:txBody>
      </p:sp>
    </p:spTree>
    <p:extLst>
      <p:ext uri="{BB962C8B-B14F-4D97-AF65-F5344CB8AC3E}">
        <p14:creationId xmlns:p14="http://schemas.microsoft.com/office/powerpoint/2010/main" val="1429536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p:cNvSpPr>
            <a:spLocks noGrp="1" noChangeArrowheads="1"/>
          </p:cNvSpPr>
          <p:nvPr>
            <p:ph idx="1"/>
          </p:nvPr>
        </p:nvSpPr>
        <p:spPr>
          <a:xfrm>
            <a:off x="1007688" y="2060575"/>
            <a:ext cx="6774611" cy="1277273"/>
          </a:xfrm>
          <a:noFill/>
        </p:spPr>
        <p:txBody>
          <a:bodyPr wrap="none">
            <a:spAutoFit/>
          </a:bodyPr>
          <a:lstStyle/>
          <a:p>
            <a:pPr marL="609600" indent="-609600" algn="just">
              <a:buFont typeface="Wingdings" panose="05000000000000000000" pitchFamily="2" charset="2"/>
              <a:buNone/>
            </a:pPr>
            <a:r>
              <a:rPr lang="en-US" altLang="zh-CN" sz="2400" b="1" dirty="0">
                <a:solidFill>
                  <a:schemeClr val="hlink"/>
                </a:solidFill>
                <a:latin typeface="Times New Roman" panose="02020603050405020304" pitchFamily="18" charset="0"/>
                <a:ea typeface="楷体_GB2312" pitchFamily="49" charset="-122"/>
              </a:rPr>
              <a:t>1.</a:t>
            </a:r>
            <a:r>
              <a:rPr lang="zh-CN" altLang="en-US" sz="2400" b="1" dirty="0">
                <a:solidFill>
                  <a:schemeClr val="hlink"/>
                </a:solidFill>
                <a:latin typeface="Times New Roman" panose="02020603050405020304" pitchFamily="18" charset="0"/>
                <a:ea typeface="楷体_GB2312" pitchFamily="49" charset="-122"/>
              </a:rPr>
              <a:t>薄箔中的原子对射来的</a:t>
            </a:r>
            <a:r>
              <a:rPr lang="en-US" altLang="zh-CN" sz="2400" b="1" dirty="0">
                <a:solidFill>
                  <a:schemeClr val="hlink"/>
                </a:solidFill>
                <a:latin typeface="Times New Roman" panose="02020603050405020304" pitchFamily="18" charset="0"/>
                <a:ea typeface="楷体_GB2312" pitchFamily="49" charset="-122"/>
              </a:rPr>
              <a:t>α</a:t>
            </a:r>
            <a:r>
              <a:rPr lang="zh-CN" altLang="en-US" sz="2400" b="1" dirty="0">
                <a:solidFill>
                  <a:schemeClr val="hlink"/>
                </a:solidFill>
                <a:latin typeface="Times New Roman" panose="02020603050405020304" pitchFamily="18" charset="0"/>
                <a:ea typeface="楷体_GB2312" pitchFamily="49" charset="-122"/>
              </a:rPr>
              <a:t>粒子前后不互相遮蔽；</a:t>
            </a:r>
          </a:p>
          <a:p>
            <a:pPr marL="609600" indent="-609600" algn="just">
              <a:buFont typeface="Wingdings" panose="05000000000000000000" pitchFamily="2" charset="2"/>
              <a:buNone/>
            </a:pPr>
            <a:r>
              <a:rPr lang="en-US" altLang="zh-CN" sz="2400" b="1" dirty="0">
                <a:solidFill>
                  <a:schemeClr val="hlink"/>
                </a:solidFill>
                <a:latin typeface="Times New Roman" panose="02020603050405020304" pitchFamily="18" charset="0"/>
                <a:ea typeface="楷体_GB2312" pitchFamily="49" charset="-122"/>
              </a:rPr>
              <a:t>2.</a:t>
            </a:r>
            <a:r>
              <a:rPr lang="zh-CN" altLang="en-US" sz="2400" b="1" dirty="0">
                <a:solidFill>
                  <a:schemeClr val="hlink"/>
                </a:solidFill>
                <a:latin typeface="Times New Roman" panose="02020603050405020304" pitchFamily="18" charset="0"/>
                <a:ea typeface="楷体_GB2312" pitchFamily="49" charset="-122"/>
              </a:rPr>
              <a:t>通过金属箔的</a:t>
            </a:r>
            <a:r>
              <a:rPr lang="en-US" altLang="zh-CN" sz="2400" b="1" dirty="0">
                <a:solidFill>
                  <a:schemeClr val="hlink"/>
                </a:solidFill>
                <a:latin typeface="Times New Roman" panose="02020603050405020304" pitchFamily="18" charset="0"/>
                <a:ea typeface="楷体_GB2312" pitchFamily="49" charset="-122"/>
              </a:rPr>
              <a:t>α</a:t>
            </a:r>
            <a:r>
              <a:rPr lang="zh-CN" altLang="en-US" sz="2400" b="1" dirty="0">
                <a:solidFill>
                  <a:schemeClr val="hlink"/>
                </a:solidFill>
                <a:latin typeface="Times New Roman" panose="02020603050405020304" pitchFamily="18" charset="0"/>
                <a:ea typeface="楷体_GB2312" pitchFamily="49" charset="-122"/>
              </a:rPr>
              <a:t>粒子只经过一次散射；</a:t>
            </a:r>
          </a:p>
          <a:p>
            <a:pPr marL="609600" indent="-609600" algn="just">
              <a:buFont typeface="Wingdings" panose="05000000000000000000" pitchFamily="2" charset="2"/>
              <a:buNone/>
            </a:pPr>
            <a:r>
              <a:rPr lang="en-US" altLang="zh-CN" sz="2400" b="1" dirty="0">
                <a:solidFill>
                  <a:schemeClr val="hlink"/>
                </a:solidFill>
                <a:latin typeface="Times New Roman" panose="02020603050405020304" pitchFamily="18" charset="0"/>
                <a:ea typeface="楷体_GB2312" pitchFamily="49" charset="-122"/>
              </a:rPr>
              <a:t>3.</a:t>
            </a:r>
            <a:r>
              <a:rPr lang="zh-CN" altLang="en-US" sz="2400" b="1" dirty="0">
                <a:solidFill>
                  <a:srgbClr val="C00000"/>
                </a:solidFill>
                <a:latin typeface="Times New Roman" panose="02020603050405020304" pitchFamily="18" charset="0"/>
                <a:ea typeface="楷体_GB2312" pitchFamily="49" charset="-122"/>
              </a:rPr>
              <a:t>关于小角处的卢瑟福公式。</a:t>
            </a:r>
            <a:endParaRPr lang="en-US" altLang="zh-CN" sz="2400" b="1" dirty="0">
              <a:solidFill>
                <a:srgbClr val="C00000"/>
              </a:solidFill>
              <a:latin typeface="Times New Roman" panose="02020603050405020304" pitchFamily="18" charset="0"/>
              <a:ea typeface="楷体_GB2312" pitchFamily="49" charset="-122"/>
            </a:endParaRPr>
          </a:p>
        </p:txBody>
      </p:sp>
      <p:sp>
        <p:nvSpPr>
          <p:cNvPr id="176130" name="Rectangle 2"/>
          <p:cNvSpPr>
            <a:spLocks noGrp="1" noChangeArrowheads="1"/>
          </p:cNvSpPr>
          <p:nvPr>
            <p:ph type="title"/>
          </p:nvPr>
        </p:nvSpPr>
        <p:spPr>
          <a:xfrm>
            <a:off x="971550" y="981075"/>
            <a:ext cx="7793038" cy="982663"/>
          </a:xfrm>
        </p:spPr>
        <p:txBody>
          <a:bodyPr/>
          <a:lstStyle/>
          <a:p>
            <a:r>
              <a:rPr lang="en-US" altLang="zh-CN" sz="2800" b="1">
                <a:solidFill>
                  <a:schemeClr val="tx1"/>
                </a:solidFill>
                <a:latin typeface="Times New Roman" panose="02020603050405020304" pitchFamily="18" charset="0"/>
                <a:ea typeface="楷体_GB2312" pitchFamily="49" charset="-122"/>
              </a:rPr>
              <a:t>C、</a:t>
            </a:r>
            <a:r>
              <a:rPr lang="zh-CN" altLang="en-US" sz="2800" b="1">
                <a:solidFill>
                  <a:schemeClr val="tx1"/>
                </a:solidFill>
                <a:latin typeface="Times New Roman" panose="02020603050405020304" pitchFamily="18" charset="0"/>
                <a:ea typeface="楷体_GB2312" pitchFamily="49" charset="-122"/>
              </a:rPr>
              <a:t>对</a:t>
            </a:r>
            <a:r>
              <a:rPr lang="en-US" altLang="zh-CN" sz="2800" b="1">
                <a:solidFill>
                  <a:schemeClr val="tx1"/>
                </a:solidFill>
                <a:ea typeface="楷体_GB2312" pitchFamily="49" charset="-122"/>
              </a:rPr>
              <a:t>α</a:t>
            </a:r>
            <a:r>
              <a:rPr lang="zh-CN" altLang="en-US" sz="2800" b="1">
                <a:solidFill>
                  <a:schemeClr val="tx1"/>
                </a:solidFill>
                <a:latin typeface="Times New Roman" panose="02020603050405020304" pitchFamily="18" charset="0"/>
                <a:ea typeface="楷体_GB2312" pitchFamily="49" charset="-122"/>
              </a:rPr>
              <a:t>粒子散射实验的回顾与一些说明</a:t>
            </a:r>
            <a:r>
              <a:rPr lang="zh-CN" altLang="en-US" sz="4800"/>
              <a: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idx="1"/>
          </p:nvPr>
        </p:nvSpPr>
        <p:spPr>
          <a:xfrm>
            <a:off x="1142976" y="1214422"/>
            <a:ext cx="6689725" cy="4838700"/>
          </a:xfrm>
          <a:noFill/>
        </p:spPr>
        <p:txBody>
          <a:bodyPr wrap="none">
            <a:spAutoFit/>
          </a:bodyPr>
          <a:lstStyle/>
          <a:p>
            <a:pPr marL="609600" indent="-609600" algn="just">
              <a:buFont typeface="Wingdings" panose="05000000000000000000" pitchFamily="2" charset="2"/>
              <a:buNone/>
            </a:pPr>
            <a:r>
              <a:rPr lang="en-US" altLang="zh-CN" sz="2400" b="1" dirty="0">
                <a:latin typeface="Times New Roman" panose="02020603050405020304" pitchFamily="18" charset="0"/>
                <a:ea typeface="楷体_GB2312" pitchFamily="49" charset="-122"/>
              </a:rPr>
              <a:t>A、</a:t>
            </a:r>
            <a:r>
              <a:rPr lang="zh-CN" altLang="en-US" sz="2400" b="1" dirty="0">
                <a:latin typeface="Times New Roman" panose="02020603050405020304" pitchFamily="18" charset="0"/>
                <a:ea typeface="楷体_GB2312" pitchFamily="49" charset="-122"/>
              </a:rPr>
              <a:t>意义</a:t>
            </a:r>
          </a:p>
          <a:p>
            <a:pPr marL="609600" indent="-609600" algn="just">
              <a:buFont typeface="Wingdings" panose="05000000000000000000" pitchFamily="2" charset="2"/>
              <a:buNone/>
            </a:pPr>
            <a:endParaRPr lang="zh-CN" altLang="en-US" sz="2400" b="1" dirty="0">
              <a:latin typeface="Times New Roman" panose="02020603050405020304" pitchFamily="18" charset="0"/>
              <a:ea typeface="楷体_GB2312" pitchFamily="49" charset="-122"/>
            </a:endParaRPr>
          </a:p>
          <a:p>
            <a:pPr marL="609600" indent="-609600" algn="just">
              <a:buFont typeface="Wingdings" panose="05000000000000000000" pitchFamily="2" charset="2"/>
              <a:buNone/>
            </a:pPr>
            <a:r>
              <a:rPr lang="en-US" altLang="zh-CN" sz="2400" b="1" dirty="0">
                <a:latin typeface="Times New Roman" panose="02020603050405020304" pitchFamily="18" charset="0"/>
                <a:ea typeface="楷体_GB2312" pitchFamily="49" charset="-122"/>
              </a:rPr>
              <a:t>      </a:t>
            </a:r>
            <a:r>
              <a:rPr lang="en-US" altLang="zh-CN" sz="2400" b="1" dirty="0">
                <a:solidFill>
                  <a:srgbClr val="CC6600"/>
                </a:solidFill>
                <a:latin typeface="Times New Roman" panose="02020603050405020304" pitchFamily="18" charset="0"/>
                <a:ea typeface="楷体_GB2312" pitchFamily="49" charset="-122"/>
              </a:rPr>
              <a:t>1.</a:t>
            </a:r>
            <a:r>
              <a:rPr lang="zh-CN" altLang="en-US" sz="2400" b="1" dirty="0">
                <a:solidFill>
                  <a:srgbClr val="CC6600"/>
                </a:solidFill>
                <a:latin typeface="Times New Roman" panose="02020603050405020304" pitchFamily="18" charset="0"/>
                <a:ea typeface="楷体_GB2312" pitchFamily="49" charset="-122"/>
              </a:rPr>
              <a:t>最重要的意义是提出了原子的“核式结构”；</a:t>
            </a:r>
          </a:p>
          <a:p>
            <a:pPr marL="609600" indent="-609600" algn="just">
              <a:buFont typeface="Wingdings" panose="05000000000000000000" pitchFamily="2" charset="2"/>
              <a:buNone/>
            </a:pPr>
            <a:r>
              <a:rPr lang="en-US" altLang="zh-CN" sz="2400" b="1" dirty="0">
                <a:solidFill>
                  <a:srgbClr val="CC6600"/>
                </a:solidFill>
                <a:latin typeface="Times New Roman" panose="02020603050405020304" pitchFamily="18" charset="0"/>
                <a:ea typeface="楷体_GB2312" pitchFamily="49" charset="-122"/>
              </a:rPr>
              <a:t>      2.</a:t>
            </a:r>
            <a:r>
              <a:rPr lang="zh-CN" altLang="en-US" sz="2400" b="1" dirty="0">
                <a:solidFill>
                  <a:srgbClr val="CC6600"/>
                </a:solidFill>
                <a:latin typeface="Times New Roman" panose="02020603050405020304" pitchFamily="18" charset="0"/>
                <a:ea typeface="楷体_GB2312" pitchFamily="49" charset="-122"/>
              </a:rPr>
              <a:t>“卢瑟福影子”；</a:t>
            </a:r>
          </a:p>
          <a:p>
            <a:pPr marL="609600" indent="-609600" algn="just">
              <a:buFont typeface="Wingdings" panose="05000000000000000000" pitchFamily="2" charset="2"/>
              <a:buNone/>
            </a:pPr>
            <a:r>
              <a:rPr lang="en-US" altLang="zh-CN" sz="2400" b="1" dirty="0">
                <a:solidFill>
                  <a:srgbClr val="CC6600"/>
                </a:solidFill>
                <a:latin typeface="Times New Roman" panose="02020603050405020304" pitchFamily="18" charset="0"/>
                <a:ea typeface="楷体_GB2312" pitchFamily="49" charset="-122"/>
              </a:rPr>
              <a:t>      3.</a:t>
            </a:r>
            <a:r>
              <a:rPr lang="zh-CN" altLang="en-US" sz="2400" b="1" dirty="0">
                <a:solidFill>
                  <a:srgbClr val="CC6600"/>
                </a:solidFill>
                <a:latin typeface="Times New Roman" panose="02020603050405020304" pitchFamily="18" charset="0"/>
                <a:ea typeface="楷体_GB2312" pitchFamily="49" charset="-122"/>
              </a:rPr>
              <a:t>卢瑟福散射为材料分析提供了一种手段。</a:t>
            </a:r>
          </a:p>
          <a:p>
            <a:pPr marL="609600" indent="-609600" algn="just">
              <a:buFont typeface="Wingdings" panose="05000000000000000000" pitchFamily="2" charset="2"/>
              <a:buNone/>
            </a:pPr>
            <a:endParaRPr lang="en-US" altLang="zh-CN" sz="2400" b="1" dirty="0">
              <a:solidFill>
                <a:srgbClr val="CC6600"/>
              </a:solidFill>
              <a:latin typeface="Times New Roman" panose="02020603050405020304" pitchFamily="18" charset="0"/>
              <a:ea typeface="楷体_GB2312" pitchFamily="49" charset="-122"/>
            </a:endParaRPr>
          </a:p>
          <a:p>
            <a:pPr marL="609600" indent="-609600" algn="just">
              <a:buFont typeface="Wingdings" panose="05000000000000000000" pitchFamily="2" charset="2"/>
              <a:buNone/>
            </a:pPr>
            <a:r>
              <a:rPr lang="en-US" altLang="zh-CN" sz="2400" b="1" dirty="0">
                <a:latin typeface="Times New Roman" panose="02020603050405020304" pitchFamily="18" charset="0"/>
                <a:ea typeface="楷体_GB2312" pitchFamily="49" charset="-122"/>
              </a:rPr>
              <a:t>B、</a:t>
            </a:r>
            <a:r>
              <a:rPr lang="zh-CN" altLang="en-US" sz="2400" b="1" dirty="0">
                <a:latin typeface="Times New Roman" panose="02020603050405020304" pitchFamily="18" charset="0"/>
                <a:ea typeface="楷体_GB2312" pitchFamily="49" charset="-122"/>
              </a:rPr>
              <a:t>困难</a:t>
            </a:r>
          </a:p>
          <a:p>
            <a:pPr marL="609600" indent="-609600" algn="just">
              <a:buFont typeface="Wingdings" panose="05000000000000000000" pitchFamily="2" charset="2"/>
              <a:buNone/>
            </a:pPr>
            <a:endParaRPr lang="zh-CN" altLang="en-US" sz="2400" b="1" dirty="0">
              <a:latin typeface="Times New Roman" panose="02020603050405020304" pitchFamily="18" charset="0"/>
              <a:ea typeface="楷体_GB2312" pitchFamily="49" charset="-122"/>
            </a:endParaRPr>
          </a:p>
          <a:p>
            <a:pPr marL="609600" indent="-609600" algn="just">
              <a:buFont typeface="Wingdings" panose="05000000000000000000" pitchFamily="2" charset="2"/>
              <a:buNone/>
            </a:pPr>
            <a:r>
              <a:rPr lang="zh-CN" altLang="en-US" sz="2400" b="1" dirty="0">
                <a:latin typeface="Times New Roman" panose="02020603050405020304" pitchFamily="18" charset="0"/>
                <a:ea typeface="楷体_GB2312" pitchFamily="49" charset="-122"/>
              </a:rPr>
              <a:t>      </a:t>
            </a:r>
            <a:r>
              <a:rPr lang="zh-CN" altLang="en-US" sz="2400" b="1" dirty="0">
                <a:solidFill>
                  <a:schemeClr val="folHlink"/>
                </a:solidFill>
                <a:latin typeface="Times New Roman" panose="02020603050405020304" pitchFamily="18" charset="0"/>
                <a:ea typeface="楷体_GB2312" pitchFamily="49" charset="-122"/>
              </a:rPr>
              <a:t>1.无法解释原子的稳定性。</a:t>
            </a:r>
          </a:p>
          <a:p>
            <a:pPr marL="609600" indent="-609600" algn="just">
              <a:buFont typeface="Wingdings" panose="05000000000000000000" pitchFamily="2" charset="2"/>
              <a:buNone/>
            </a:pPr>
            <a:r>
              <a:rPr lang="zh-CN" altLang="en-US" sz="2400" b="1" dirty="0">
                <a:solidFill>
                  <a:schemeClr val="folHlink"/>
                </a:solidFill>
                <a:latin typeface="Times New Roman" panose="02020603050405020304" pitchFamily="18" charset="0"/>
                <a:ea typeface="楷体_GB2312" pitchFamily="49" charset="-122"/>
              </a:rPr>
              <a:t>      2.无法解释原子的同一性。</a:t>
            </a:r>
          </a:p>
          <a:p>
            <a:pPr marL="609600" indent="-609600" algn="just">
              <a:buFont typeface="Wingdings" panose="05000000000000000000" pitchFamily="2" charset="2"/>
              <a:buNone/>
            </a:pPr>
            <a:r>
              <a:rPr lang="zh-CN" altLang="en-US" sz="2400" b="1" dirty="0">
                <a:solidFill>
                  <a:schemeClr val="folHlink"/>
                </a:solidFill>
                <a:latin typeface="Times New Roman" panose="02020603050405020304" pitchFamily="18" charset="0"/>
                <a:ea typeface="楷体_GB2312" pitchFamily="49" charset="-122"/>
              </a:rPr>
              <a:t>      3.无法解释原子的再生性。</a:t>
            </a:r>
            <a:endParaRPr lang="en-US" altLang="zh-CN" sz="2400" b="1" dirty="0">
              <a:solidFill>
                <a:schemeClr val="folHlink"/>
              </a:solidFill>
              <a:latin typeface="Times New Roman" panose="02020603050405020304" pitchFamily="18" charset="0"/>
              <a:ea typeface="楷体_GB2312" pitchFamily="49" charset="-122"/>
            </a:endParaRPr>
          </a:p>
        </p:txBody>
      </p:sp>
      <p:sp>
        <p:nvSpPr>
          <p:cNvPr id="180226" name="Rectangle 2"/>
          <p:cNvSpPr>
            <a:spLocks noGrp="1" noChangeArrowheads="1"/>
          </p:cNvSpPr>
          <p:nvPr>
            <p:ph type="title"/>
          </p:nvPr>
        </p:nvSpPr>
        <p:spPr>
          <a:xfrm>
            <a:off x="1116013" y="260350"/>
            <a:ext cx="7793037" cy="782638"/>
          </a:xfrm>
        </p:spPr>
        <p:txBody>
          <a:bodyPr/>
          <a:lstStyle/>
          <a:p>
            <a:pPr>
              <a:lnSpc>
                <a:spcPct val="80000"/>
              </a:lnSpc>
            </a:pPr>
            <a:r>
              <a:rPr lang="zh-CN" altLang="en-US" sz="3600" b="1">
                <a:solidFill>
                  <a:schemeClr val="hlink"/>
                </a:solidFill>
                <a:latin typeface="Times New Roman" panose="02020603050405020304" pitchFamily="18" charset="0"/>
                <a:ea typeface="楷体_GB2312" pitchFamily="49" charset="-122"/>
              </a:rPr>
              <a:t>§1.5卢瑟福模型的意义和困难</a:t>
            </a:r>
            <a:endParaRPr lang="zh-CN" altLang="en-US" sz="280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323528" y="620688"/>
                <a:ext cx="8363272" cy="5386412"/>
              </a:xfrm>
            </p:spPr>
            <p:txBody>
              <a:bodyPr/>
              <a:lstStyle/>
              <a:p>
                <a:pPr>
                  <a:spcAft>
                    <a:spcPts val="1200"/>
                  </a:spcAft>
                </a:pPr>
                <a14:m>
                  <m:oMath xmlns:m="http://schemas.openxmlformats.org/officeDocument/2006/math">
                    <m:r>
                      <a:rPr lang="en-US" altLang="zh-CN" sz="2400" i="1" smtClean="0"/>
                      <m:t>𝑑𝑁</m:t>
                    </m:r>
                    <m:r>
                      <a:rPr lang="en-US" altLang="zh-CN" sz="2400" i="1" smtClean="0"/>
                      <m:t>=</m:t>
                    </m:r>
                    <m:r>
                      <a:rPr lang="en-US" altLang="zh-CN" sz="2400" i="1" smtClean="0"/>
                      <m:t>𝑁𝑛𝑡𝑑</m:t>
                    </m:r>
                    <m:r>
                      <a:rPr lang="en-US" altLang="zh-CN" sz="2400" i="1" smtClean="0"/>
                      <m:t>𝜎</m:t>
                    </m:r>
                    <m:r>
                      <a:rPr lang="en-US" altLang="zh-CN" sz="2400" i="1" smtClean="0"/>
                      <m:t>=</m:t>
                    </m:r>
                    <m:r>
                      <a:rPr lang="en-US" altLang="zh-CN" sz="2400" i="1" smtClean="0"/>
                      <m:t>𝑁𝑛𝑡</m:t>
                    </m:r>
                    <m:r>
                      <a:rPr lang="en-US" altLang="zh-CN" sz="2400" i="1" smtClean="0"/>
                      <m:t> ⋅2</m:t>
                    </m:r>
                    <m:r>
                      <a:rPr lang="en-US" altLang="zh-CN" sz="2400" i="1" smtClean="0"/>
                      <m:t>𝜋</m:t>
                    </m:r>
                    <m:r>
                      <a:rPr lang="en-US" altLang="zh-CN" sz="2400" i="1" smtClean="0"/>
                      <m:t>𝑏</m:t>
                    </m:r>
                    <m:r>
                      <m:rPr>
                        <m:sty m:val="p"/>
                      </m:rPr>
                      <a:rPr lang="en-US" altLang="zh-CN" sz="2400"/>
                      <m:t>d</m:t>
                    </m:r>
                    <m:r>
                      <a:rPr lang="en-US" altLang="zh-CN" sz="2400" i="1"/>
                      <m:t>𝑏</m:t>
                    </m:r>
                    <m:r>
                      <a:rPr lang="en-US" altLang="zh-CN" sz="2400" i="1"/>
                      <m:t>=</m:t>
                    </m:r>
                    <m:r>
                      <a:rPr lang="en-US" altLang="zh-CN" sz="2400" i="1"/>
                      <m:t>𝑁𝑛𝑡</m:t>
                    </m:r>
                    <m:sSup>
                      <m:sSupPr>
                        <m:ctrlPr>
                          <a:rPr lang="zh-CN" altLang="zh-CN" sz="2400" i="1"/>
                        </m:ctrlPr>
                      </m:sSupPr>
                      <m:e>
                        <m:d>
                          <m:dPr>
                            <m:ctrlPr>
                              <a:rPr lang="zh-CN" altLang="zh-CN" sz="2400" i="1"/>
                            </m:ctrlPr>
                          </m:dPr>
                          <m:e>
                            <m:f>
                              <m:fPr>
                                <m:ctrlPr>
                                  <a:rPr lang="zh-CN" altLang="zh-CN" sz="2400" i="1"/>
                                </m:ctrlPr>
                              </m:fPr>
                              <m:num>
                                <m:r>
                                  <a:rPr lang="en-US" altLang="zh-CN" sz="2400" i="1"/>
                                  <m:t>𝑎</m:t>
                                </m:r>
                              </m:num>
                              <m:den>
                                <m:r>
                                  <a:rPr lang="en-US" altLang="zh-CN" sz="2400" i="1"/>
                                  <m:t>4</m:t>
                                </m:r>
                              </m:den>
                            </m:f>
                          </m:e>
                        </m:d>
                      </m:e>
                      <m:sup>
                        <m:r>
                          <a:rPr lang="en-US" altLang="zh-CN" sz="2400" i="1"/>
                          <m:t>2</m:t>
                        </m:r>
                      </m:sup>
                    </m:sSup>
                    <m:f>
                      <m:fPr>
                        <m:ctrlPr>
                          <a:rPr lang="zh-CN" altLang="zh-CN" sz="2400" i="1"/>
                        </m:ctrlPr>
                      </m:fPr>
                      <m:num>
                        <m:r>
                          <a:rPr lang="en-US" altLang="zh-CN" sz="2400" i="1"/>
                          <m:t>𝑑</m:t>
                        </m:r>
                        <m:r>
                          <m:rPr>
                            <m:sty m:val="p"/>
                          </m:rPr>
                          <a:rPr lang="en-US" altLang="zh-CN" sz="2400"/>
                          <m:t>Ω</m:t>
                        </m:r>
                      </m:num>
                      <m:den>
                        <m:func>
                          <m:funcPr>
                            <m:ctrlPr>
                              <a:rPr lang="zh-CN" altLang="zh-CN" sz="2400" i="1"/>
                            </m:ctrlPr>
                          </m:funcPr>
                          <m:fName>
                            <m:sSup>
                              <m:sSupPr>
                                <m:ctrlPr>
                                  <a:rPr lang="zh-CN" altLang="zh-CN" sz="2400" i="1"/>
                                </m:ctrlPr>
                              </m:sSupPr>
                              <m:e>
                                <m:r>
                                  <m:rPr>
                                    <m:sty m:val="p"/>
                                  </m:rPr>
                                  <a:rPr lang="en-US" altLang="zh-CN" sz="2400"/>
                                  <m:t>sin</m:t>
                                </m:r>
                              </m:e>
                              <m:sup>
                                <m:r>
                                  <a:rPr lang="en-US" altLang="zh-CN" sz="2400"/>
                                  <m:t>4</m:t>
                                </m:r>
                              </m:sup>
                            </m:sSup>
                          </m:fName>
                          <m:e>
                            <m:r>
                              <a:rPr lang="en-US" altLang="zh-CN" sz="2400" i="1"/>
                              <m:t>(</m:t>
                            </m:r>
                            <m:r>
                              <a:rPr lang="en-US" altLang="zh-CN" sz="2400" i="1"/>
                              <m:t>𝜃</m:t>
                            </m:r>
                            <m:r>
                              <a:rPr lang="en-US" altLang="zh-CN" sz="2400" i="1"/>
                              <m:t>/2)</m:t>
                            </m:r>
                          </m:e>
                        </m:func>
                      </m:den>
                    </m:f>
                    <m:r>
                      <a:rPr lang="en-US" altLang="zh-CN" sz="2400" i="1"/>
                      <m:t> </m:t>
                    </m:r>
                  </m:oMath>
                </a14:m>
                <a:r>
                  <a:rPr lang="en-US" altLang="zh-CN" sz="2400" dirty="0"/>
                  <a:t> (1</a:t>
                </a:r>
                <a:r>
                  <a:rPr lang="en-US" altLang="zh-CN" sz="2400" dirty="0" smtClean="0"/>
                  <a:t>)</a:t>
                </a:r>
              </a:p>
              <a:p>
                <a:pPr>
                  <a:spcAft>
                    <a:spcPts val="1200"/>
                  </a:spcAft>
                </a:pPr>
                <a:r>
                  <a:rPr lang="en-US" altLang="zh-CN" sz="2400" dirty="0"/>
                  <a:t>                                                    (2</a:t>
                </a:r>
                <a:r>
                  <a:rPr lang="en-US" altLang="zh-CN" sz="2400" dirty="0" smtClean="0"/>
                  <a:t>)</a:t>
                </a:r>
              </a:p>
              <a:p>
                <a:pPr>
                  <a:spcAft>
                    <a:spcPts val="1200"/>
                  </a:spcAft>
                </a:pPr>
                <a14:m>
                  <m:oMath xmlns:m="http://schemas.openxmlformats.org/officeDocument/2006/math">
                    <m:r>
                      <a:rPr lang="en-US" altLang="zh-CN" sz="2400" i="1"/>
                      <m:t>𝑑𝑁</m:t>
                    </m:r>
                    <m:r>
                      <a:rPr lang="en-US" altLang="zh-CN" sz="2400" i="1"/>
                      <m:t>=</m:t>
                    </m:r>
                    <m:r>
                      <a:rPr lang="en-US" altLang="zh-CN" sz="2400" i="1"/>
                      <m:t>𝑁</m:t>
                    </m:r>
                    <m:r>
                      <a:rPr lang="en-US" altLang="zh-CN" sz="2400" i="1"/>
                      <m:t>𝜋</m:t>
                    </m:r>
                    <m:r>
                      <a:rPr lang="en-US" altLang="zh-CN" sz="2400" i="1"/>
                      <m:t>𝑛𝑡</m:t>
                    </m:r>
                    <m:r>
                      <a:rPr lang="en-US" altLang="zh-CN" sz="2400" i="1"/>
                      <m:t>(</m:t>
                    </m:r>
                    <m:sSubSup>
                      <m:sSubSupPr>
                        <m:ctrlPr>
                          <a:rPr lang="zh-CN" altLang="zh-CN" sz="2400" i="1"/>
                        </m:ctrlPr>
                      </m:sSubSupPr>
                      <m:e>
                        <m:r>
                          <a:rPr lang="en-US" altLang="zh-CN" sz="2400" i="1"/>
                          <m:t>𝑏</m:t>
                        </m:r>
                      </m:e>
                      <m:sub>
                        <m:r>
                          <a:rPr lang="en-US" altLang="zh-CN" sz="2400"/>
                          <m:t>60°</m:t>
                        </m:r>
                      </m:sub>
                      <m:sup>
                        <m:r>
                          <a:rPr lang="en-US" altLang="zh-CN" sz="2400" i="1"/>
                          <m:t>2</m:t>
                        </m:r>
                      </m:sup>
                    </m:sSubSup>
                  </m:oMath>
                </a14:m>
                <a:r>
                  <a:rPr lang="en-US" altLang="zh-CN" sz="2400" dirty="0"/>
                  <a:t>-</a:t>
                </a:r>
                <a14:m>
                  <m:oMath xmlns:m="http://schemas.openxmlformats.org/officeDocument/2006/math">
                    <m:sSubSup>
                      <m:sSubSupPr>
                        <m:ctrlPr>
                          <a:rPr lang="zh-CN" altLang="zh-CN" sz="2400" i="1"/>
                        </m:ctrlPr>
                      </m:sSubSupPr>
                      <m:e>
                        <m:r>
                          <a:rPr lang="en-US" altLang="zh-CN" sz="2400" i="1"/>
                          <m:t>𝑏</m:t>
                        </m:r>
                      </m:e>
                      <m:sub>
                        <m:r>
                          <a:rPr lang="en-US" altLang="zh-CN" sz="2400"/>
                          <m:t>90°</m:t>
                        </m:r>
                      </m:sub>
                      <m:sup>
                        <m:r>
                          <a:rPr lang="en-US" altLang="zh-CN" sz="2400" i="1"/>
                          <m:t>2</m:t>
                        </m:r>
                      </m:sup>
                    </m:sSubSup>
                    <m:r>
                      <a:rPr lang="en-US" altLang="zh-CN" sz="2400"/>
                      <m:t>)</m:t>
                    </m:r>
                  </m:oMath>
                </a14:m>
                <a:r>
                  <a:rPr lang="en-US" altLang="zh-CN" sz="2400" dirty="0"/>
                  <a:t>  (3</a:t>
                </a:r>
                <a:r>
                  <a:rPr lang="en-US" altLang="zh-CN" sz="2400" dirty="0" smtClean="0"/>
                  <a:t>)</a:t>
                </a:r>
              </a:p>
              <a:p>
                <a:pPr>
                  <a:spcAft>
                    <a:spcPts val="1200"/>
                  </a:spcAft>
                </a:pPr>
                <a14:m>
                  <m:oMath xmlns:m="http://schemas.openxmlformats.org/officeDocument/2006/math">
                    <m:r>
                      <a:rPr lang="en-US" altLang="zh-CN" sz="2400" i="1"/>
                      <m:t>𝑑𝑁</m:t>
                    </m:r>
                    <m:r>
                      <a:rPr lang="en-US" altLang="zh-CN" sz="2400" i="1"/>
                      <m:t>=</m:t>
                    </m:r>
                    <m:r>
                      <a:rPr lang="en-US" altLang="zh-CN" sz="2400" i="1"/>
                      <m:t>𝑁</m:t>
                    </m:r>
                    <m:r>
                      <a:rPr lang="en-US" altLang="zh-CN" sz="2400" i="1"/>
                      <m:t>𝜋</m:t>
                    </m:r>
                    <m:r>
                      <a:rPr lang="en-US" altLang="zh-CN" sz="2400" i="1"/>
                      <m:t>𝑛𝑡</m:t>
                    </m:r>
                    <m:sSubSup>
                      <m:sSubSupPr>
                        <m:ctrlPr>
                          <a:rPr lang="zh-CN" altLang="zh-CN" sz="2400" i="1"/>
                        </m:ctrlPr>
                      </m:sSubSupPr>
                      <m:e>
                        <m:r>
                          <a:rPr lang="en-US" altLang="zh-CN" sz="2400" i="1"/>
                          <m:t>𝑏</m:t>
                        </m:r>
                      </m:e>
                      <m:sub>
                        <m:sSub>
                          <m:sSubPr>
                            <m:ctrlPr>
                              <a:rPr lang="zh-CN" altLang="zh-CN" sz="2400" i="1"/>
                            </m:ctrlPr>
                          </m:sSubPr>
                          <m:e>
                            <m:r>
                              <m:rPr>
                                <m:sty m:val="p"/>
                              </m:rPr>
                              <a:rPr lang="en-US" altLang="zh-CN" sz="2400"/>
                              <m:t>θ</m:t>
                            </m:r>
                          </m:e>
                          <m:sub>
                            <m:r>
                              <a:rPr lang="en-US" altLang="zh-CN" sz="2400"/>
                              <m:t>0</m:t>
                            </m:r>
                          </m:sub>
                        </m:sSub>
                      </m:sub>
                      <m:sup>
                        <m:r>
                          <a:rPr lang="en-US" altLang="zh-CN" sz="2400" i="1"/>
                          <m:t>2</m:t>
                        </m:r>
                      </m:sup>
                    </m:sSubSup>
                  </m:oMath>
                </a14:m>
                <a:r>
                  <a:rPr lang="en-US" altLang="zh-CN" sz="2400" dirty="0"/>
                  <a:t> (4</a:t>
                </a:r>
                <a:r>
                  <a:rPr lang="en-US" altLang="zh-CN" sz="2400" dirty="0" smtClean="0"/>
                  <a:t>)</a:t>
                </a:r>
              </a:p>
              <a:p>
                <a:pPr>
                  <a:spcAft>
                    <a:spcPts val="1200"/>
                  </a:spcAft>
                </a:pPr>
                <a14:m>
                  <m:oMath xmlns:m="http://schemas.openxmlformats.org/officeDocument/2006/math">
                    <m:r>
                      <a:rPr lang="en-US" altLang="zh-CN" sz="2400" b="0" i="1" smtClean="0">
                        <a:latin typeface="Cambria Math" panose="02040503050406030204" pitchFamily="18" charset="0"/>
                      </a:rPr>
                      <m:t>𝑛𝑡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𝜌</m:t>
                    </m:r>
                    <m:r>
                      <a:rPr lang="en-US" altLang="zh-CN" sz="2400" b="0" i="1" smtClean="0">
                        <a:latin typeface="Cambria Math" panose="02040503050406030204" pitchFamily="18" charset="0"/>
                      </a:rPr>
                      <m:t>𝑡</m:t>
                    </m:r>
                    <m:sSub>
                      <m:sSubPr>
                        <m:ctrlPr>
                          <a:rPr lang="en-US" altLang="zh-CN" sz="2400" b="0" i="0" smtClean="0">
                            <a:latin typeface="Cambria Math" panose="02040503050406030204" pitchFamily="18" charset="0"/>
                          </a:rPr>
                        </m:ctrlPr>
                      </m:sSubPr>
                      <m:e>
                        <m:r>
                          <m:rPr>
                            <m:sty m:val="p"/>
                          </m:rPr>
                          <a:rPr lang="en-US" altLang="zh-CN" sz="2400" b="0" i="0" smtClean="0">
                            <a:latin typeface="Cambria Math" panose="02040503050406030204" pitchFamily="18" charset="0"/>
                          </a:rPr>
                          <m:t>N</m:t>
                        </m:r>
                      </m:e>
                      <m:sub>
                        <m:r>
                          <a:rPr lang="en-US" altLang="zh-CN" sz="2400" b="0" i="0" smtClean="0">
                            <a:latin typeface="Cambria Math" panose="02040503050406030204" pitchFamily="18" charset="0"/>
                          </a:rPr>
                          <m:t>0</m:t>
                        </m:r>
                      </m:sub>
                    </m:sSub>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A</m:t>
                    </m:r>
                  </m:oMath>
                </a14:m>
                <a:endParaRPr lang="zh-CN" altLang="zh-CN" sz="2400" dirty="0"/>
              </a:p>
              <a:p>
                <a:pPr>
                  <a:spcAft>
                    <a:spcPts val="1200"/>
                  </a:spcAft>
                </a:pPr>
                <a:r>
                  <a:rPr lang="zh-CN" altLang="en-US" sz="2400" dirty="0"/>
                  <a:t> </a:t>
                </a:r>
                <a:r>
                  <a:rPr lang="zh-CN" altLang="en-US" sz="2400" dirty="0" smtClean="0"/>
                  <a:t>                                </a:t>
                </a:r>
                <a:r>
                  <a:rPr lang="en-US" altLang="zh-CN" sz="2400" dirty="0" smtClean="0"/>
                  <a:t>(</a:t>
                </a:r>
                <a:r>
                  <a:rPr lang="en-US" altLang="zh-CN" sz="2400" dirty="0"/>
                  <a:t>5</a:t>
                </a:r>
                <a:r>
                  <a:rPr lang="en-US" altLang="zh-CN" sz="2400" dirty="0" smtClean="0"/>
                  <a:t>)</a:t>
                </a:r>
              </a:p>
              <a:p>
                <a:pPr>
                  <a:spcAft>
                    <a:spcPts val="1200"/>
                  </a:spcAft>
                </a:pPr>
                <a14:m>
                  <m:oMath xmlns:m="http://schemas.openxmlformats.org/officeDocument/2006/math">
                    <m:sSub>
                      <m:sSubPr>
                        <m:ctrlPr>
                          <a:rPr lang="zh-CN" altLang="zh-CN" sz="2400" i="1"/>
                        </m:ctrlPr>
                      </m:sSubPr>
                      <m:e>
                        <m:r>
                          <a:rPr lang="en-US" altLang="zh-CN" sz="2400" i="1"/>
                          <m:t>𝑟</m:t>
                        </m:r>
                      </m:e>
                      <m:sub>
                        <m:r>
                          <a:rPr lang="en-US" altLang="zh-CN" sz="2400" i="1"/>
                          <m:t>𝑚</m:t>
                        </m:r>
                      </m:sub>
                    </m:sSub>
                    <m:r>
                      <a:rPr lang="en-US" altLang="zh-CN" sz="2400" i="1"/>
                      <m:t>=</m:t>
                    </m:r>
                    <m:f>
                      <m:fPr>
                        <m:ctrlPr>
                          <a:rPr lang="zh-CN" altLang="zh-CN" sz="2400" i="1"/>
                        </m:ctrlPr>
                      </m:fPr>
                      <m:num>
                        <m:r>
                          <a:rPr lang="en-US" altLang="zh-CN" sz="2400" i="1"/>
                          <m:t>𝑎</m:t>
                        </m:r>
                      </m:num>
                      <m:den>
                        <m:r>
                          <a:rPr lang="en-US" altLang="zh-CN" sz="2400" i="1"/>
                          <m:t>2</m:t>
                        </m:r>
                      </m:den>
                    </m:f>
                    <m:d>
                      <m:dPr>
                        <m:ctrlPr>
                          <a:rPr lang="zh-CN" altLang="zh-CN" sz="2400" i="1"/>
                        </m:ctrlPr>
                      </m:dPr>
                      <m:e>
                        <m:r>
                          <a:rPr lang="en-US" altLang="zh-CN" sz="2400" i="1"/>
                          <m:t>1+</m:t>
                        </m:r>
                        <m:func>
                          <m:funcPr>
                            <m:ctrlPr>
                              <a:rPr lang="zh-CN" altLang="zh-CN" sz="2400" i="1"/>
                            </m:ctrlPr>
                          </m:funcPr>
                          <m:fName>
                            <m:r>
                              <m:rPr>
                                <m:sty m:val="p"/>
                              </m:rPr>
                              <a:rPr lang="en-US" altLang="zh-CN" sz="2400"/>
                              <m:t>csc</m:t>
                            </m:r>
                          </m:fName>
                          <m:e>
                            <m:f>
                              <m:fPr>
                                <m:ctrlPr>
                                  <a:rPr lang="zh-CN" altLang="zh-CN" sz="2400" i="1"/>
                                </m:ctrlPr>
                              </m:fPr>
                              <m:num>
                                <m:r>
                                  <a:rPr lang="en-US" altLang="zh-CN" sz="2400" i="1"/>
                                  <m:t>𝜃</m:t>
                                </m:r>
                              </m:num>
                              <m:den>
                                <m:r>
                                  <a:rPr lang="en-US" altLang="zh-CN" sz="2400" i="1"/>
                                  <m:t>2</m:t>
                                </m:r>
                              </m:den>
                            </m:f>
                          </m:e>
                        </m:func>
                      </m:e>
                    </m:d>
                    <m:r>
                      <a:rPr lang="en-US" altLang="zh-CN" sz="2400"/>
                      <m:t>,</m:t>
                    </m:r>
                  </m:oMath>
                </a14:m>
                <a:r>
                  <a:rPr lang="en-US" altLang="zh-CN" sz="2400" dirty="0"/>
                  <a:t>  (6</a:t>
                </a:r>
                <a:r>
                  <a:rPr lang="en-US" altLang="zh-CN" sz="2400" dirty="0" smtClean="0"/>
                  <a:t>)</a:t>
                </a:r>
              </a:p>
              <a:p>
                <a:pPr>
                  <a:spcAft>
                    <a:spcPts val="1200"/>
                  </a:spcAft>
                </a:pPr>
                <a14:m>
                  <m:oMath xmlns:m="http://schemas.openxmlformats.org/officeDocument/2006/math">
                    <m:sSub>
                      <m:sSubPr>
                        <m:ctrlPr>
                          <a:rPr lang="zh-CN" altLang="zh-CN" sz="2400" i="1"/>
                        </m:ctrlPr>
                      </m:sSubPr>
                      <m:e>
                        <m:r>
                          <a:rPr lang="en-US" altLang="zh-CN" sz="2400" i="1"/>
                          <m:t>𝐸</m:t>
                        </m:r>
                      </m:e>
                      <m:sub>
                        <m:r>
                          <a:rPr lang="en-US" altLang="zh-CN" sz="2400" i="1"/>
                          <m:t>𝐶</m:t>
                        </m:r>
                      </m:sub>
                    </m:sSub>
                    <m:r>
                      <a:rPr lang="en-US" altLang="zh-CN" sz="2400" i="1"/>
                      <m:t>=</m:t>
                    </m:r>
                    <m:f>
                      <m:fPr>
                        <m:ctrlPr>
                          <a:rPr lang="zh-CN" altLang="zh-CN" sz="2400" i="1"/>
                        </m:ctrlPr>
                      </m:fPr>
                      <m:num>
                        <m:sSup>
                          <m:sSupPr>
                            <m:ctrlPr>
                              <a:rPr lang="zh-CN" altLang="zh-CN" sz="2400" i="1"/>
                            </m:ctrlPr>
                          </m:sSupPr>
                          <m:e>
                            <m:r>
                              <a:rPr lang="en-US" altLang="zh-CN" sz="2400" i="1"/>
                              <m:t>𝑚</m:t>
                            </m:r>
                          </m:e>
                          <m:sup>
                            <m:r>
                              <a:rPr lang="en-US" altLang="zh-CN" sz="2400" i="1"/>
                              <m:t>′</m:t>
                            </m:r>
                          </m:sup>
                        </m:sSup>
                      </m:num>
                      <m:den>
                        <m:r>
                          <a:rPr lang="en-US" altLang="zh-CN" sz="2400" i="1"/>
                          <m:t>𝑚</m:t>
                        </m:r>
                        <m:r>
                          <a:rPr lang="en-US" altLang="zh-CN" sz="2400" i="1"/>
                          <m:t>+</m:t>
                        </m:r>
                        <m:r>
                          <a:rPr lang="en-US" altLang="zh-CN" sz="2400" i="1"/>
                          <m:t>𝑚</m:t>
                        </m:r>
                        <m:r>
                          <a:rPr lang="en-US" altLang="zh-CN" sz="2400" i="1"/>
                          <m:t>′</m:t>
                        </m:r>
                      </m:den>
                    </m:f>
                    <m:sSub>
                      <m:sSubPr>
                        <m:ctrlPr>
                          <a:rPr lang="zh-CN" altLang="zh-CN" sz="2400" i="1"/>
                        </m:ctrlPr>
                      </m:sSubPr>
                      <m:e>
                        <m:r>
                          <a:rPr lang="en-US" altLang="zh-CN" sz="2400" i="1"/>
                          <m:t>𝐸</m:t>
                        </m:r>
                      </m:e>
                      <m:sub>
                        <m:r>
                          <a:rPr lang="en-US" altLang="zh-CN" sz="2400" i="1"/>
                          <m:t>𝐿</m:t>
                        </m:r>
                      </m:sub>
                    </m:sSub>
                  </m:oMath>
                </a14:m>
                <a:r>
                  <a:rPr lang="en-US" altLang="zh-CN" sz="2400" dirty="0"/>
                  <a:t> (7</a:t>
                </a:r>
                <a:r>
                  <a:rPr lang="en-US" altLang="zh-CN" sz="2400" dirty="0" smtClean="0"/>
                  <a:t>)</a:t>
                </a:r>
                <a:endParaRPr lang="zh-CN" altLang="zh-CN"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323528" y="620688"/>
                <a:ext cx="8363272" cy="5386412"/>
              </a:xfrm>
              <a:blipFill rotWithShape="0">
                <a:blip r:embed="rId3"/>
                <a:stretch>
                  <a:fillRect/>
                </a:stretch>
              </a:blipFill>
            </p:spPr>
            <p:txBody>
              <a:bodyPr/>
              <a:lstStyle/>
              <a:p>
                <a:r>
                  <a:rPr lang="zh-CN" altLang="en-US">
                    <a:noFill/>
                  </a:rPr>
                  <a:t> </a:t>
                </a:r>
              </a:p>
            </p:txBody>
          </p:sp>
        </mc:Fallback>
      </mc:AlternateContent>
      <p:graphicFrame>
        <p:nvGraphicFramePr>
          <p:cNvPr id="4" name="Object 4"/>
          <p:cNvGraphicFramePr>
            <a:graphicFrameLocks noChangeAspect="1"/>
          </p:cNvGraphicFramePr>
          <p:nvPr>
            <p:extLst>
              <p:ext uri="{D42A27DB-BD31-4B8C-83A1-F6EECF244321}">
                <p14:modId xmlns:p14="http://schemas.microsoft.com/office/powerpoint/2010/main" val="2273585934"/>
              </p:ext>
            </p:extLst>
          </p:nvPr>
        </p:nvGraphicFramePr>
        <p:xfrm>
          <a:off x="755576" y="1268760"/>
          <a:ext cx="4824536" cy="695113"/>
        </p:xfrm>
        <a:graphic>
          <a:graphicData uri="http://schemas.openxmlformats.org/presentationml/2006/ole">
            <mc:AlternateContent xmlns:mc="http://schemas.openxmlformats.org/markup-compatibility/2006">
              <mc:Choice xmlns:v="urn:schemas-microsoft-com:vml" Requires="v">
                <p:oleObj spid="_x0000_s250906" name="Equation" r:id="rId4" imgW="3797300" imgH="635000" progId="Equation.DSMT4">
                  <p:embed/>
                </p:oleObj>
              </mc:Choice>
              <mc:Fallback>
                <p:oleObj name="Equation" r:id="rId4" imgW="3797300" imgH="635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268760"/>
                        <a:ext cx="4824536" cy="695113"/>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680463530"/>
              </p:ext>
            </p:extLst>
          </p:nvPr>
        </p:nvGraphicFramePr>
        <p:xfrm>
          <a:off x="611560" y="3786035"/>
          <a:ext cx="3168352" cy="507061"/>
        </p:xfrm>
        <a:graphic>
          <a:graphicData uri="http://schemas.openxmlformats.org/presentationml/2006/ole">
            <mc:AlternateContent xmlns:mc="http://schemas.openxmlformats.org/markup-compatibility/2006">
              <mc:Choice xmlns:v="urn:schemas-microsoft-com:vml" Requires="v">
                <p:oleObj spid="_x0000_s250907" name="Equation" r:id="rId6" imgW="1511280" imgH="241200" progId="Equation.DSMT4">
                  <p:embed/>
                </p:oleObj>
              </mc:Choice>
              <mc:Fallback>
                <p:oleObj name="Equation" r:id="rId6" imgW="1511280" imgH="241200" progId="Equation.DSMT4">
                  <p:embed/>
                  <p:pic>
                    <p:nvPicPr>
                      <p:cNvPr id="0" name="Object 8"/>
                      <p:cNvPicPr>
                        <a:picLocks noChangeAspect="1" noChangeArrowheads="1"/>
                      </p:cNvPicPr>
                      <p:nvPr/>
                    </p:nvPicPr>
                    <p:blipFill>
                      <a:blip r:embed="rId7"/>
                      <a:srcRect/>
                      <a:stretch>
                        <a:fillRect/>
                      </a:stretch>
                    </p:blipFill>
                    <p:spPr bwMode="auto">
                      <a:xfrm>
                        <a:off x="611560" y="3786035"/>
                        <a:ext cx="3168352" cy="507061"/>
                      </a:xfrm>
                      <a:prstGeom prst="rect">
                        <a:avLst/>
                      </a:prstGeom>
                      <a:noFill/>
                    </p:spPr>
                  </p:pic>
                </p:oleObj>
              </mc:Fallback>
            </mc:AlternateContent>
          </a:graphicData>
        </a:graphic>
      </p:graphicFrame>
    </p:spTree>
    <p:extLst>
      <p:ext uri="{BB962C8B-B14F-4D97-AF65-F5344CB8AC3E}">
        <p14:creationId xmlns:p14="http://schemas.microsoft.com/office/powerpoint/2010/main" val="25624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59632" y="1556792"/>
            <a:ext cx="7560840" cy="4968552"/>
          </a:xfrm>
        </p:spPr>
        <p:txBody>
          <a:bodyPr>
            <a:noAutofit/>
          </a:bodyPr>
          <a:lstStyle/>
          <a:p>
            <a:r>
              <a:rPr lang="zh-CN" altLang="en-US" sz="2400" b="1" dirty="0" smtClean="0">
                <a:solidFill>
                  <a:schemeClr val="folHlink"/>
                </a:solidFill>
                <a:latin typeface="+mn-ea"/>
              </a:rPr>
              <a:t>量子</a:t>
            </a:r>
            <a:r>
              <a:rPr lang="zh-CN" altLang="en-US" sz="2400" b="1" dirty="0">
                <a:solidFill>
                  <a:schemeClr val="folHlink"/>
                </a:solidFill>
                <a:latin typeface="+mn-ea"/>
              </a:rPr>
              <a:t>假说</a:t>
            </a:r>
          </a:p>
          <a:p>
            <a:r>
              <a:rPr lang="zh-CN" altLang="en-US" sz="2400" b="1" dirty="0" smtClean="0">
                <a:solidFill>
                  <a:schemeClr val="folHlink"/>
                </a:solidFill>
                <a:latin typeface="+mn-ea"/>
              </a:rPr>
              <a:t>光谱 </a:t>
            </a:r>
            <a:endParaRPr lang="zh-CN" altLang="en-US" sz="2400" b="1" dirty="0">
              <a:solidFill>
                <a:schemeClr val="folHlink"/>
              </a:solidFill>
              <a:latin typeface="+mn-ea"/>
            </a:endParaRPr>
          </a:p>
          <a:p>
            <a:r>
              <a:rPr lang="zh-CN" altLang="en-US" sz="2400" b="1" dirty="0" smtClean="0">
                <a:solidFill>
                  <a:schemeClr val="folHlink"/>
                </a:solidFill>
                <a:latin typeface="+mn-ea"/>
              </a:rPr>
              <a:t>氢原子</a:t>
            </a:r>
            <a:r>
              <a:rPr lang="zh-CN" altLang="en-US" sz="2400" b="1" dirty="0">
                <a:solidFill>
                  <a:schemeClr val="folHlink"/>
                </a:solidFill>
                <a:latin typeface="+mn-ea"/>
              </a:rPr>
              <a:t>光谱及其经验规律 </a:t>
            </a:r>
          </a:p>
          <a:p>
            <a:r>
              <a:rPr lang="zh-CN" altLang="en-US" sz="2400" b="1" dirty="0" smtClean="0">
                <a:solidFill>
                  <a:schemeClr val="folHlink"/>
                </a:solidFill>
                <a:latin typeface="+mn-ea"/>
              </a:rPr>
              <a:t>玻</a:t>
            </a:r>
            <a:r>
              <a:rPr lang="zh-CN" altLang="en-US" sz="2400" b="1" dirty="0">
                <a:solidFill>
                  <a:schemeClr val="folHlink"/>
                </a:solidFill>
                <a:latin typeface="+mn-ea"/>
              </a:rPr>
              <a:t>尔的氢原子理论 </a:t>
            </a:r>
          </a:p>
          <a:p>
            <a:r>
              <a:rPr lang="zh-CN" altLang="en-US" sz="2400" b="1" dirty="0" smtClean="0">
                <a:solidFill>
                  <a:schemeClr val="folHlink"/>
                </a:solidFill>
                <a:latin typeface="+mn-ea"/>
              </a:rPr>
              <a:t>类</a:t>
            </a:r>
            <a:r>
              <a:rPr lang="zh-CN" altLang="en-US" sz="2400" b="1" dirty="0">
                <a:solidFill>
                  <a:schemeClr val="folHlink"/>
                </a:solidFill>
                <a:latin typeface="+mn-ea"/>
              </a:rPr>
              <a:t>氢离子的光谱 </a:t>
            </a:r>
          </a:p>
          <a:p>
            <a:r>
              <a:rPr lang="zh-CN" altLang="en-US" sz="2400" b="1" dirty="0" smtClean="0">
                <a:solidFill>
                  <a:schemeClr val="folHlink"/>
                </a:solidFill>
                <a:latin typeface="+mn-ea"/>
              </a:rPr>
              <a:t>夫</a:t>
            </a:r>
            <a:r>
              <a:rPr lang="zh-CN" altLang="en-US" sz="2400" b="1" dirty="0">
                <a:solidFill>
                  <a:schemeClr val="folHlink"/>
                </a:solidFill>
                <a:latin typeface="+mn-ea"/>
              </a:rPr>
              <a:t>兰克－赫兹实验</a:t>
            </a:r>
          </a:p>
          <a:p>
            <a:r>
              <a:rPr lang="zh-CN" altLang="en-US" sz="2400" b="1" dirty="0" smtClean="0">
                <a:solidFill>
                  <a:schemeClr val="folHlink"/>
                </a:solidFill>
                <a:latin typeface="+mn-ea"/>
              </a:rPr>
              <a:t>广义</a:t>
            </a:r>
            <a:r>
              <a:rPr lang="zh-CN" altLang="en-US" sz="2400" b="1" dirty="0">
                <a:solidFill>
                  <a:schemeClr val="folHlink"/>
                </a:solidFill>
                <a:latin typeface="+mn-ea"/>
              </a:rPr>
              <a:t>量子化条件和索末菲理论 </a:t>
            </a:r>
          </a:p>
          <a:p>
            <a:r>
              <a:rPr lang="zh-CN" altLang="en-US" sz="2400" b="1" dirty="0" smtClean="0">
                <a:solidFill>
                  <a:schemeClr val="folHlink"/>
                </a:solidFill>
                <a:latin typeface="+mn-ea"/>
              </a:rPr>
              <a:t>碱金属原子</a:t>
            </a:r>
            <a:r>
              <a:rPr lang="zh-CN" altLang="en-US" sz="2400" b="1" dirty="0">
                <a:solidFill>
                  <a:schemeClr val="folHlink"/>
                </a:solidFill>
                <a:latin typeface="+mn-ea"/>
              </a:rPr>
              <a:t>的光谱</a:t>
            </a:r>
            <a:r>
              <a:rPr lang="zh-CN" altLang="en-US" sz="2400" dirty="0">
                <a:solidFill>
                  <a:schemeClr val="folHlink"/>
                </a:solidFill>
                <a:latin typeface="+mn-ea"/>
              </a:rPr>
              <a:t> </a:t>
            </a:r>
          </a:p>
          <a:p>
            <a:r>
              <a:rPr lang="zh-CN" altLang="en-US" sz="2400" b="1" dirty="0" smtClean="0">
                <a:solidFill>
                  <a:schemeClr val="folHlink"/>
                </a:solidFill>
                <a:latin typeface="+mn-ea"/>
              </a:rPr>
              <a:t>原子实</a:t>
            </a:r>
            <a:r>
              <a:rPr lang="zh-CN" altLang="en-US" sz="2400" b="1" dirty="0">
                <a:solidFill>
                  <a:schemeClr val="folHlink"/>
                </a:solidFill>
                <a:latin typeface="+mn-ea"/>
              </a:rPr>
              <a:t>极化和轨道贯穿</a:t>
            </a:r>
            <a:r>
              <a:rPr lang="zh-CN" altLang="en-US" sz="2400" dirty="0">
                <a:solidFill>
                  <a:schemeClr val="folHlink"/>
                </a:solidFill>
                <a:latin typeface="+mn-ea"/>
              </a:rPr>
              <a:t> </a:t>
            </a:r>
          </a:p>
          <a:p>
            <a:r>
              <a:rPr lang="zh-CN" altLang="en-US" sz="2400" b="1" dirty="0" smtClean="0">
                <a:solidFill>
                  <a:schemeClr val="folHlink"/>
                </a:solidFill>
                <a:latin typeface="+mn-ea"/>
              </a:rPr>
              <a:t>碱金属原子</a:t>
            </a:r>
            <a:r>
              <a:rPr lang="zh-CN" altLang="en-US" sz="2400" b="1" dirty="0">
                <a:solidFill>
                  <a:schemeClr val="folHlink"/>
                </a:solidFill>
                <a:latin typeface="+mn-ea"/>
              </a:rPr>
              <a:t>光谱的精细结构</a:t>
            </a:r>
            <a:endParaRPr lang="zh-CN" altLang="en-US" sz="2400" dirty="0">
              <a:solidFill>
                <a:schemeClr val="folHlink"/>
              </a:solidFill>
              <a:latin typeface="+mn-ea"/>
            </a:endParaRPr>
          </a:p>
          <a:p>
            <a:endParaRPr lang="zh-CN" altLang="en-US" sz="2400" dirty="0">
              <a:latin typeface="+mn-ea"/>
            </a:endParaRPr>
          </a:p>
        </p:txBody>
      </p:sp>
      <p:sp>
        <p:nvSpPr>
          <p:cNvPr id="2" name="标题 1"/>
          <p:cNvSpPr>
            <a:spLocks noGrp="1"/>
          </p:cNvSpPr>
          <p:nvPr>
            <p:ph type="title"/>
          </p:nvPr>
        </p:nvSpPr>
        <p:spPr>
          <a:xfrm>
            <a:off x="1682562" y="620688"/>
            <a:ext cx="6714980" cy="704826"/>
          </a:xfrm>
        </p:spPr>
        <p:txBody>
          <a:bodyPr/>
          <a:lstStyle/>
          <a:p>
            <a:r>
              <a:rPr lang="zh-CN" altLang="en-US" dirty="0" smtClean="0"/>
              <a:t>第二章 原子的量子态：玻尔模型</a:t>
            </a:r>
            <a:endParaRPr lang="zh-CN" altLang="en-US" dirty="0"/>
          </a:p>
        </p:txBody>
      </p:sp>
    </p:spTree>
    <p:extLst>
      <p:ext uri="{BB962C8B-B14F-4D97-AF65-F5344CB8AC3E}">
        <p14:creationId xmlns:p14="http://schemas.microsoft.com/office/powerpoint/2010/main" val="2933731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idx="1"/>
          </p:nvPr>
        </p:nvSpPr>
        <p:spPr>
          <a:noFill/>
        </p:spPr>
        <p:txBody>
          <a:bodyPr wrap="none">
            <a:spAutoFit/>
          </a:bodyPr>
          <a:lstStyle/>
          <a:p>
            <a:pPr algn="just">
              <a:lnSpc>
                <a:spcPct val="90000"/>
              </a:lnSpc>
              <a:spcBef>
                <a:spcPct val="0"/>
              </a:spcBef>
              <a:buClrTx/>
              <a:buSzTx/>
              <a:buFontTx/>
              <a:buNone/>
            </a:pPr>
            <a:r>
              <a:rPr lang="zh-CN" altLang="en-US" sz="2800" dirty="0">
                <a:latin typeface="+mn-ea"/>
              </a:rPr>
              <a:t>Ｎ</a:t>
            </a:r>
            <a:r>
              <a:rPr lang="zh-CN" altLang="en-US" sz="2800" baseline="-30000" dirty="0">
                <a:latin typeface="+mn-ea"/>
              </a:rPr>
              <a:t>0</a:t>
            </a:r>
            <a:r>
              <a:rPr lang="en-US" altLang="zh-CN" sz="2800" dirty="0">
                <a:latin typeface="+mn-ea"/>
              </a:rPr>
              <a:t>—</a:t>
            </a:r>
            <a:r>
              <a:rPr lang="zh-CN" altLang="en-US" sz="2800" dirty="0">
                <a:solidFill>
                  <a:schemeClr val="folHlink"/>
                </a:solidFill>
                <a:latin typeface="+mn-ea"/>
              </a:rPr>
              <a:t>阿伏伽德罗常数</a:t>
            </a:r>
            <a:r>
              <a:rPr lang="zh-CN" altLang="en-US" sz="2800" dirty="0">
                <a:latin typeface="+mn-ea"/>
              </a:rPr>
              <a:t>。</a:t>
            </a:r>
          </a:p>
          <a:p>
            <a:pPr algn="just">
              <a:lnSpc>
                <a:spcPct val="90000"/>
              </a:lnSpc>
              <a:spcBef>
                <a:spcPct val="0"/>
              </a:spcBef>
              <a:buClrTx/>
              <a:buSzTx/>
              <a:buFontTx/>
              <a:buNone/>
            </a:pPr>
            <a:r>
              <a:rPr lang="en-US" altLang="zh-CN" sz="2800" dirty="0">
                <a:latin typeface="+mn-ea"/>
              </a:rPr>
              <a:t>  F —</a:t>
            </a:r>
            <a:r>
              <a:rPr lang="zh-CN" altLang="en-US" sz="2800" dirty="0">
                <a:solidFill>
                  <a:schemeClr val="folHlink"/>
                </a:solidFill>
                <a:latin typeface="+mn-ea"/>
              </a:rPr>
              <a:t>法拉第常数</a:t>
            </a:r>
            <a:r>
              <a:rPr lang="en-US" altLang="zh-CN" sz="2800" dirty="0">
                <a:latin typeface="+mn-ea"/>
              </a:rPr>
              <a:t>。</a:t>
            </a:r>
            <a:endParaRPr lang="zh-CN" altLang="en-US" sz="2800" dirty="0">
              <a:latin typeface="+mn-ea"/>
            </a:endParaRPr>
          </a:p>
        </p:txBody>
      </p:sp>
      <p:sp>
        <p:nvSpPr>
          <p:cNvPr id="96258" name="Rectangle 2"/>
          <p:cNvSpPr>
            <a:spLocks noGrp="1" noChangeArrowheads="1"/>
          </p:cNvSpPr>
          <p:nvPr>
            <p:ph type="title"/>
          </p:nvPr>
        </p:nvSpPr>
        <p:spPr/>
        <p:txBody>
          <a:bodyPr>
            <a:normAutofit/>
          </a:bodyPr>
          <a:lstStyle/>
          <a:p>
            <a:r>
              <a:rPr lang="zh-CN" altLang="en-US" sz="3200" b="0" dirty="0">
                <a:solidFill>
                  <a:schemeClr val="hlink"/>
                </a:solidFill>
                <a:latin typeface="+mn-ea"/>
                <a:ea typeface="+mn-ea"/>
              </a:rPr>
              <a:t>§1.1 电子的发现与荷质</a:t>
            </a:r>
            <a:r>
              <a:rPr lang="zh-CN" altLang="en-US" sz="3200" b="0" dirty="0" smtClean="0">
                <a:solidFill>
                  <a:schemeClr val="hlink"/>
                </a:solidFill>
                <a:latin typeface="+mn-ea"/>
                <a:ea typeface="+mn-ea"/>
              </a:rPr>
              <a:t>比</a:t>
            </a:r>
            <a:endParaRPr lang="zh-CN" altLang="en-US" sz="3200" b="0" dirty="0">
              <a:solidFill>
                <a:schemeClr val="hlink"/>
              </a:solidFill>
              <a:latin typeface="+mn-ea"/>
              <a:ea typeface="+mn-ea"/>
            </a:endParaRPr>
          </a:p>
        </p:txBody>
      </p:sp>
      <p:grpSp>
        <p:nvGrpSpPr>
          <p:cNvPr id="96264" name="Group 8"/>
          <p:cNvGrpSpPr>
            <a:grpSpLocks/>
          </p:cNvGrpSpPr>
          <p:nvPr/>
        </p:nvGrpSpPr>
        <p:grpSpPr bwMode="auto">
          <a:xfrm>
            <a:off x="4716463" y="1341438"/>
            <a:ext cx="3816350" cy="1008062"/>
            <a:chOff x="2653" y="890"/>
            <a:chExt cx="2404" cy="635"/>
          </a:xfrm>
        </p:grpSpPr>
        <p:sp>
          <p:nvSpPr>
            <p:cNvPr id="96262" name="AutoShape 6"/>
            <p:cNvSpPr>
              <a:spLocks noChangeArrowheads="1"/>
            </p:cNvSpPr>
            <p:nvPr/>
          </p:nvSpPr>
          <p:spPr bwMode="auto">
            <a:xfrm>
              <a:off x="4241" y="1026"/>
              <a:ext cx="816" cy="499"/>
            </a:xfrm>
            <a:prstGeom prst="wedgeRoundRectCallout">
              <a:avLst>
                <a:gd name="adj1" fmla="val -200000"/>
                <a:gd name="adj2" fmla="val -6912"/>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4000">
                  <a:solidFill>
                    <a:schemeClr val="hlink"/>
                  </a:solidFill>
                  <a:latin typeface="+mn-ea"/>
                  <a:ea typeface="+mn-ea"/>
                </a:rPr>
                <a:t>电子</a:t>
              </a:r>
            </a:p>
          </p:txBody>
        </p:sp>
        <p:sp>
          <p:nvSpPr>
            <p:cNvPr id="96263" name="Rectangle 7"/>
            <p:cNvSpPr>
              <a:spLocks noChangeArrowheads="1"/>
            </p:cNvSpPr>
            <p:nvPr/>
          </p:nvSpPr>
          <p:spPr bwMode="auto">
            <a:xfrm>
              <a:off x="2653" y="890"/>
              <a:ext cx="408" cy="634"/>
            </a:xfrm>
            <a:prstGeom prst="rect">
              <a:avLst/>
            </a:prstGeom>
            <a:noFill/>
            <a:ln>
              <a:noFill/>
            </a:ln>
            <a:effectLst/>
            <a:extLst>
              <a:ext uri="{909E8E84-426E-40DD-AFC4-6F175D3DCCD1}">
                <a14:hiddenFill xmlns:a14="http://schemas.microsoft.com/office/drawing/2010/main">
                  <a:gradFill rotWithShape="1">
                    <a:gsLst>
                      <a:gs pos="0">
                        <a:schemeClr val="accent1">
                          <a:gamma/>
                          <a:shade val="46275"/>
                          <a:invGamma/>
                        </a:schemeClr>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6000" dirty="0">
                  <a:latin typeface="+mn-ea"/>
                  <a:ea typeface="+mn-ea"/>
                </a:rPr>
                <a:t>｝</a:t>
              </a:r>
            </a:p>
          </p:txBody>
        </p:sp>
      </p:grpSp>
      <p:sp>
        <p:nvSpPr>
          <p:cNvPr id="96266" name="Rectangle 10"/>
          <p:cNvSpPr>
            <a:spLocks noChangeArrowheads="1"/>
          </p:cNvSpPr>
          <p:nvPr/>
        </p:nvSpPr>
        <p:spPr bwMode="auto">
          <a:xfrm>
            <a:off x="4723666" y="2997200"/>
            <a:ext cx="4222631" cy="1348061"/>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buFont typeface="Wingdings" panose="05000000000000000000" pitchFamily="2" charset="2"/>
              <a:buNone/>
            </a:pPr>
            <a:r>
              <a:rPr lang="en-US" altLang="zh-CN" sz="2400" dirty="0">
                <a:latin typeface="+mn-ea"/>
                <a:ea typeface="+mn-ea"/>
              </a:rPr>
              <a:t>e＝1.60217733（49）×10</a:t>
            </a:r>
            <a:r>
              <a:rPr lang="en-US" altLang="zh-CN" sz="2400" baseline="30000" dirty="0">
                <a:latin typeface="+mn-ea"/>
                <a:ea typeface="+mn-ea"/>
              </a:rPr>
              <a:t>-19</a:t>
            </a:r>
            <a:r>
              <a:rPr lang="en-US" altLang="zh-CN" sz="2400" dirty="0">
                <a:latin typeface="+mn-ea"/>
                <a:ea typeface="+mn-ea"/>
              </a:rPr>
              <a:t>C</a:t>
            </a:r>
            <a:endParaRPr lang="zh-CN" altLang="en-US" sz="2400" dirty="0">
              <a:latin typeface="+mn-ea"/>
              <a:ea typeface="+mn-ea"/>
            </a:endParaRPr>
          </a:p>
          <a:p>
            <a:pPr algn="just">
              <a:buFont typeface="Wingdings" panose="05000000000000000000" pitchFamily="2" charset="2"/>
              <a:buNone/>
            </a:pPr>
            <a:r>
              <a:rPr lang="en-US" altLang="zh-CN" sz="2400" dirty="0">
                <a:latin typeface="+mn-ea"/>
                <a:ea typeface="+mn-ea"/>
              </a:rPr>
              <a:t>m</a:t>
            </a:r>
            <a:r>
              <a:rPr lang="en-US" altLang="zh-CN" sz="2400" baseline="-30000" dirty="0">
                <a:latin typeface="+mn-ea"/>
                <a:ea typeface="+mn-ea"/>
              </a:rPr>
              <a:t>e</a:t>
            </a:r>
            <a:r>
              <a:rPr lang="en-US" altLang="zh-CN" sz="2400" dirty="0">
                <a:latin typeface="+mn-ea"/>
                <a:ea typeface="+mn-ea"/>
              </a:rPr>
              <a:t>＝9.1093897（54）×10</a:t>
            </a:r>
            <a:r>
              <a:rPr lang="en-US" altLang="zh-CN" sz="2400" baseline="30000" dirty="0">
                <a:latin typeface="+mn-ea"/>
                <a:ea typeface="+mn-ea"/>
              </a:rPr>
              <a:t>-28</a:t>
            </a:r>
            <a:r>
              <a:rPr lang="en-US" altLang="zh-CN" sz="2400" dirty="0">
                <a:latin typeface="+mn-ea"/>
                <a:ea typeface="+mn-ea"/>
              </a:rPr>
              <a:t>g</a:t>
            </a:r>
            <a:endParaRPr lang="zh-CN" altLang="en-US" sz="2400" dirty="0">
              <a:latin typeface="+mn-ea"/>
              <a:ea typeface="+mn-ea"/>
            </a:endParaRPr>
          </a:p>
          <a:p>
            <a:pPr algn="just">
              <a:buFont typeface="Wingdings" panose="05000000000000000000" pitchFamily="2" charset="2"/>
              <a:buNone/>
            </a:pPr>
            <a:r>
              <a:rPr lang="en-US" altLang="zh-CN" sz="2400" dirty="0" err="1">
                <a:latin typeface="+mn-ea"/>
                <a:ea typeface="+mn-ea"/>
              </a:rPr>
              <a:t>m</a:t>
            </a:r>
            <a:r>
              <a:rPr lang="en-US" altLang="zh-CN" sz="2400" baseline="-30000" dirty="0" err="1">
                <a:latin typeface="+mn-ea"/>
                <a:ea typeface="+mn-ea"/>
              </a:rPr>
              <a:t>p</a:t>
            </a:r>
            <a:r>
              <a:rPr lang="en-US" altLang="zh-CN" sz="2400" dirty="0">
                <a:latin typeface="+mn-ea"/>
                <a:ea typeface="+mn-ea"/>
              </a:rPr>
              <a:t>/m</a:t>
            </a:r>
            <a:r>
              <a:rPr lang="en-US" altLang="zh-CN" sz="2400" baseline="-30000" dirty="0">
                <a:latin typeface="+mn-ea"/>
                <a:ea typeface="+mn-ea"/>
              </a:rPr>
              <a:t>e</a:t>
            </a:r>
            <a:r>
              <a:rPr lang="en-US" altLang="zh-CN" sz="2400" dirty="0">
                <a:latin typeface="+mn-ea"/>
                <a:ea typeface="+mn-ea"/>
              </a:rPr>
              <a:t>=1836.152701（37）</a:t>
            </a:r>
            <a:endParaRPr lang="zh-CN" altLang="en-US" sz="2400" dirty="0">
              <a:latin typeface="+mn-ea"/>
              <a:ea typeface="+mn-ea"/>
            </a:endParaRPr>
          </a:p>
        </p:txBody>
      </p:sp>
      <p:sp>
        <p:nvSpPr>
          <p:cNvPr id="96267" name="AutoShape 11"/>
          <p:cNvSpPr>
            <a:spLocks noChangeArrowheads="1"/>
          </p:cNvSpPr>
          <p:nvPr/>
        </p:nvSpPr>
        <p:spPr bwMode="auto">
          <a:xfrm>
            <a:off x="755650" y="2636838"/>
            <a:ext cx="3887788" cy="1943100"/>
          </a:xfrm>
          <a:prstGeom prst="rightArrow">
            <a:avLst>
              <a:gd name="adj1" fmla="val 50000"/>
              <a:gd name="adj2" fmla="val 50020"/>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en-US" altLang="zh-CN">
                <a:solidFill>
                  <a:srgbClr val="CC6600"/>
                </a:solidFill>
                <a:latin typeface="+mn-ea"/>
                <a:ea typeface="+mn-ea"/>
              </a:rPr>
              <a:t>Thomson </a:t>
            </a:r>
            <a:r>
              <a:rPr lang="zh-CN" altLang="en-US">
                <a:solidFill>
                  <a:srgbClr val="CC6600"/>
                </a:solidFill>
                <a:latin typeface="+mn-ea"/>
                <a:ea typeface="+mn-ea"/>
              </a:rPr>
              <a:t>阴极射线管实验</a:t>
            </a:r>
          </a:p>
          <a:p>
            <a:pPr algn="l"/>
            <a:r>
              <a:rPr lang="en-US" altLang="zh-CN">
                <a:solidFill>
                  <a:srgbClr val="CC6600"/>
                </a:solidFill>
                <a:latin typeface="+mn-ea"/>
                <a:ea typeface="+mn-ea"/>
              </a:rPr>
              <a:t>Millikan</a:t>
            </a:r>
            <a:r>
              <a:rPr lang="zh-CN" altLang="en-US">
                <a:solidFill>
                  <a:srgbClr val="CC6600"/>
                </a:solidFill>
                <a:latin typeface="+mn-ea"/>
                <a:ea typeface="+mn-ea"/>
              </a:rPr>
              <a:t>“油滴实验”</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827584" y="1484784"/>
                <a:ext cx="7416824" cy="4752528"/>
              </a:xfrm>
            </p:spPr>
            <p:txBody>
              <a:bodyPr>
                <a:normAutofit/>
              </a:bodyPr>
              <a:lstStyle/>
              <a:p>
                <a:pPr marL="0" indent="0">
                  <a:lnSpc>
                    <a:spcPct val="90000"/>
                  </a:lnSpc>
                  <a:buNone/>
                </a:pPr>
                <a:r>
                  <a:rPr lang="en-US" altLang="zh-CN" sz="2400" b="1" dirty="0">
                    <a:latin typeface="+mn-ea"/>
                  </a:rPr>
                  <a:t>A</a:t>
                </a:r>
                <a:r>
                  <a:rPr lang="zh-CN" altLang="en-US" sz="2400" b="1" dirty="0">
                    <a:latin typeface="+mn-ea"/>
                  </a:rPr>
                  <a:t>、黑体辐射</a:t>
                </a:r>
                <a:endParaRPr lang="en-US" altLang="zh-CN" sz="2400" dirty="0">
                  <a:latin typeface="+mn-ea"/>
                </a:endParaRPr>
              </a:p>
              <a:p>
                <a:pPr>
                  <a:lnSpc>
                    <a:spcPct val="90000"/>
                  </a:lnSpc>
                </a:pPr>
                <a:r>
                  <a:rPr lang="zh-CN" altLang="en-US" sz="2400" dirty="0"/>
                  <a:t>电磁辐射的能量交换只能是量子化的，</a:t>
                </a:r>
                <a:endParaRPr lang="en-US" altLang="zh-CN" sz="2400" dirty="0" smtClean="0"/>
              </a:p>
              <a:p>
                <a:pPr marL="0" indent="0">
                  <a:lnSpc>
                    <a:spcPct val="90000"/>
                  </a:lnSpc>
                  <a:buNone/>
                </a:pP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rPr>
                        <m:t>𝐸</m:t>
                      </m:r>
                      <m:r>
                        <a:rPr lang="en-US" altLang="zh-CN" sz="2800" i="1" dirty="0">
                          <a:latin typeface="Cambria Math" panose="02040503050406030204" pitchFamily="18" charset="0"/>
                        </a:rPr>
                        <m:t>=</m:t>
                      </m:r>
                      <m:r>
                        <a:rPr lang="en-US" altLang="zh-CN" sz="2800" i="1" dirty="0" err="1">
                          <a:latin typeface="Cambria Math" panose="02040503050406030204" pitchFamily="18" charset="0"/>
                        </a:rPr>
                        <m:t>𝑛h</m:t>
                      </m:r>
                      <m:r>
                        <a:rPr lang="en-US" altLang="zh-CN" sz="2800" i="1" dirty="0" err="1">
                          <a:latin typeface="Cambria Math" panose="02040503050406030204" pitchFamily="18" charset="0"/>
                        </a:rPr>
                        <m:t>𝜈</m:t>
                      </m:r>
                      <m:r>
                        <a:rPr lang="en-US" altLang="zh-CN" sz="2800" i="1" dirty="0">
                          <a:latin typeface="Cambria Math" panose="02040503050406030204" pitchFamily="18" charset="0"/>
                        </a:rPr>
                        <m:t> , </m:t>
                      </m:r>
                      <m:r>
                        <a:rPr lang="en-US" altLang="zh-CN" sz="2800" i="1" dirty="0">
                          <a:latin typeface="Cambria Math" panose="02040503050406030204" pitchFamily="18" charset="0"/>
                        </a:rPr>
                        <m:t>𝑛</m:t>
                      </m:r>
                      <m:r>
                        <a:rPr lang="en-US" altLang="zh-CN" sz="2800" i="1" dirty="0">
                          <a:latin typeface="Cambria Math" panose="02040503050406030204" pitchFamily="18" charset="0"/>
                        </a:rPr>
                        <m:t> =1,2,3,……</m:t>
                      </m:r>
                    </m:oMath>
                  </m:oMathPara>
                </a14:m>
                <a:endParaRPr lang="en-US" altLang="zh-CN" sz="2400" dirty="0" smtClean="0"/>
              </a:p>
              <a:p>
                <a:pPr>
                  <a:lnSpc>
                    <a:spcPct val="90000"/>
                  </a:lnSpc>
                </a:pPr>
                <a14:m>
                  <m:oMath xmlns:m="http://schemas.openxmlformats.org/officeDocument/2006/math">
                    <m:r>
                      <a:rPr lang="en-US" altLang="zh-CN" sz="2400" i="1" dirty="0">
                        <a:latin typeface="Cambria Math" panose="02040503050406030204" pitchFamily="18" charset="0"/>
                      </a:rPr>
                      <m:t>h</m:t>
                    </m:r>
                  </m:oMath>
                </a14:m>
                <a:r>
                  <a:rPr lang="zh-CN" altLang="en-US" sz="2400" dirty="0"/>
                  <a:t>为普朗克常数</a:t>
                </a:r>
                <a:r>
                  <a:rPr lang="zh-CN" altLang="en-US" sz="2400" dirty="0" smtClean="0"/>
                  <a:t>。</a:t>
                </a:r>
                <a:endParaRPr lang="en-US" altLang="zh-CN" sz="2400" dirty="0" smtClean="0"/>
              </a:p>
              <a:p>
                <a:pPr>
                  <a:lnSpc>
                    <a:spcPct val="90000"/>
                  </a:lnSpc>
                </a:pPr>
                <a:endParaRPr lang="zh-CN" altLang="en-US" sz="2400" dirty="0"/>
              </a:p>
              <a:p>
                <a:pPr>
                  <a:lnSpc>
                    <a:spcPct val="90000"/>
                  </a:lnSpc>
                  <a:buFont typeface="Wingdings" panose="05000000000000000000" pitchFamily="2" charset="2"/>
                  <a:buNone/>
                </a:pPr>
                <a:r>
                  <a:rPr lang="en-US" altLang="zh-CN" sz="2400" b="1" dirty="0">
                    <a:latin typeface="Times New Roman" panose="02020603050405020304" pitchFamily="18" charset="0"/>
                    <a:ea typeface="楷体_GB2312" pitchFamily="49" charset="-122"/>
                  </a:rPr>
                  <a:t>B</a:t>
                </a:r>
                <a:r>
                  <a:rPr lang="zh-CN" altLang="en-US" sz="2400" b="1" dirty="0">
                    <a:latin typeface="Times New Roman" panose="02020603050405020304" pitchFamily="18" charset="0"/>
                    <a:ea typeface="楷体_GB2312" pitchFamily="49" charset="-122"/>
                  </a:rPr>
                  <a:t>、</a:t>
                </a:r>
                <a:r>
                  <a:rPr lang="zh-CN" altLang="en-US" sz="2400" b="1" dirty="0" smtClean="0">
                    <a:latin typeface="Times New Roman" panose="02020603050405020304" pitchFamily="18" charset="0"/>
                    <a:ea typeface="楷体_GB2312" pitchFamily="49" charset="-122"/>
                  </a:rPr>
                  <a:t>光电效应</a:t>
                </a:r>
                <a:endParaRPr lang="en-US" altLang="zh-CN" sz="2400" b="1" dirty="0" smtClean="0">
                  <a:latin typeface="Times New Roman" panose="02020603050405020304" pitchFamily="18" charset="0"/>
                  <a:ea typeface="楷体_GB2312" pitchFamily="49" charset="-122"/>
                </a:endParaRPr>
              </a:p>
              <a:p>
                <a:pPr>
                  <a:lnSpc>
                    <a:spcPct val="90000"/>
                  </a:lnSpc>
                </a:pPr>
                <a:r>
                  <a:rPr lang="zh-CN" altLang="en-US" sz="2400" dirty="0" smtClean="0">
                    <a:latin typeface="+mn-ea"/>
                  </a:rPr>
                  <a:t>单色光由光量子即光子组成，光的能量以量子的形式被吸收</a:t>
                </a:r>
                <a:endParaRPr lang="en-US" altLang="zh-CN" sz="2400" dirty="0" smtClean="0">
                  <a:latin typeface="+mn-ea"/>
                </a:endParaRPr>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zh-CN" altLang="en-US" sz="2400" i="1">
                              <a:latin typeface="Cambria Math" panose="02040503050406030204" pitchFamily="18" charset="0"/>
                            </a:rPr>
                            <m:t>最大</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𝜈</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𝜙</m:t>
                      </m:r>
                    </m:oMath>
                  </m:oMathPara>
                </a14:m>
                <a:endParaRPr lang="en-US" altLang="zh-CN" sz="2400" dirty="0" smtClean="0"/>
              </a:p>
              <a:p>
                <a:pPr>
                  <a:lnSpc>
                    <a:spcPct val="90000"/>
                  </a:lnSpc>
                </a:pPr>
                <a:r>
                  <a:rPr lang="zh-CN" altLang="en-US" sz="2400" dirty="0" smtClean="0"/>
                  <a:t>其中</a:t>
                </a:r>
                <a14:m>
                  <m:oMath xmlns:m="http://schemas.openxmlformats.org/officeDocument/2006/math">
                    <m:r>
                      <a:rPr lang="en-US" altLang="zh-CN" sz="2400" b="0" i="1" smtClean="0">
                        <a:latin typeface="Cambria Math" panose="02040503050406030204" pitchFamily="18" charset="0"/>
                      </a:rPr>
                      <m:t>𝜙</m:t>
                    </m:r>
                  </m:oMath>
                </a14:m>
                <a:r>
                  <a:rPr lang="zh-CN" altLang="en-US" sz="2400" dirty="0" smtClean="0"/>
                  <a:t>为电子在金属中的结合能（脱出功）</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827584" y="1484784"/>
                <a:ext cx="7416824" cy="4752528"/>
              </a:xfrm>
              <a:blipFill rotWithShape="0">
                <a:blip r:embed="rId2"/>
                <a:stretch>
                  <a:fillRect l="-1151" t="-1797"/>
                </a:stretch>
              </a:blipFill>
            </p:spPr>
            <p:txBody>
              <a:bodyPr/>
              <a:lstStyle/>
              <a:p>
                <a:r>
                  <a:rPr lang="zh-CN" altLang="en-US">
                    <a:noFill/>
                  </a:rPr>
                  <a:t> </a:t>
                </a:r>
              </a:p>
            </p:txBody>
          </p:sp>
        </mc:Fallback>
      </mc:AlternateContent>
      <p:sp>
        <p:nvSpPr>
          <p:cNvPr id="229378" name="Rectangle 2"/>
          <p:cNvSpPr>
            <a:spLocks noGrp="1" noChangeArrowheads="1"/>
          </p:cNvSpPr>
          <p:nvPr>
            <p:ph type="title"/>
          </p:nvPr>
        </p:nvSpPr>
        <p:spPr/>
        <p:txBody>
          <a:bodyPr>
            <a:normAutofit/>
          </a:bodyPr>
          <a:lstStyle/>
          <a:p>
            <a:r>
              <a:rPr lang="en-US" altLang="zh-CN" sz="3600" b="1" dirty="0">
                <a:solidFill>
                  <a:schemeClr val="hlink"/>
                </a:solidFill>
                <a:latin typeface="Times New Roman" panose="02020603050405020304" pitchFamily="18" charset="0"/>
                <a:ea typeface="楷体_GB2312" pitchFamily="49" charset="-122"/>
              </a:rPr>
              <a:t>§</a:t>
            </a:r>
            <a:r>
              <a:rPr lang="en-US" altLang="zh-CN" sz="3600" b="1" dirty="0" smtClean="0">
                <a:solidFill>
                  <a:schemeClr val="hlink"/>
                </a:solidFill>
                <a:latin typeface="Times New Roman" panose="02020603050405020304" pitchFamily="18" charset="0"/>
                <a:ea typeface="楷体_GB2312" pitchFamily="49" charset="-122"/>
              </a:rPr>
              <a:t>2.1</a:t>
            </a:r>
            <a:r>
              <a:rPr lang="zh-CN" altLang="en-US" b="1" dirty="0" smtClean="0">
                <a:solidFill>
                  <a:schemeClr val="hlink"/>
                </a:solidFill>
                <a:latin typeface="Arial Unicode MS" panose="020B0604020202020204" pitchFamily="34" charset="-122"/>
                <a:ea typeface="楷体_GB2312" pitchFamily="49" charset="-122"/>
              </a:rPr>
              <a:t>量子</a:t>
            </a:r>
            <a:r>
              <a:rPr lang="zh-CN" altLang="en-US" b="1" dirty="0">
                <a:solidFill>
                  <a:schemeClr val="hlink"/>
                </a:solidFill>
                <a:latin typeface="Arial Unicode MS" panose="020B0604020202020204" pitchFamily="34" charset="-122"/>
                <a:ea typeface="楷体_GB2312" pitchFamily="49" charset="-122"/>
              </a:rPr>
              <a:t>假说</a:t>
            </a:r>
            <a:endParaRPr lang="zh-CN" altLang="en-US" dirty="0"/>
          </a:p>
        </p:txBody>
      </p:sp>
      <p:pic>
        <p:nvPicPr>
          <p:cNvPr id="3" name="图片 2"/>
          <p:cNvPicPr>
            <a:picLocks noChangeAspect="1"/>
          </p:cNvPicPr>
          <p:nvPr/>
        </p:nvPicPr>
        <p:blipFill>
          <a:blip r:embed="rId3"/>
          <a:stretch>
            <a:fillRect/>
          </a:stretch>
        </p:blipFill>
        <p:spPr>
          <a:xfrm>
            <a:off x="6804248" y="4797152"/>
            <a:ext cx="2016102" cy="650725"/>
          </a:xfrm>
          <a:prstGeom prst="rect">
            <a:avLst/>
          </a:prstGeom>
        </p:spPr>
      </p:pic>
    </p:spTree>
    <p:extLst>
      <p:ext uri="{BB962C8B-B14F-4D97-AF65-F5344CB8AC3E}">
        <p14:creationId xmlns:p14="http://schemas.microsoft.com/office/powerpoint/2010/main" val="4834224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endParaRPr lang="zh-CN" altLang="en-US"/>
          </a:p>
        </p:txBody>
      </p:sp>
    </p:spTree>
    <p:controls>
      <mc:AlternateContent xmlns:mc="http://schemas.openxmlformats.org/markup-compatibility/2006">
        <mc:Choice xmlns:v="urn:schemas-microsoft-com:vml" Requires="v">
          <p:control spid="251911" name="ShockwaveFlash1" r:id="rId2" imgW="7340760" imgH="3809880"/>
        </mc:Choice>
        <mc:Fallback>
          <p:control name="ShockwaveFlash1" r:id="rId2" imgW="7340760" imgH="3809880">
            <p:pic>
              <p:nvPicPr>
                <p:cNvPr id="4" name="ShockwaveFlash1"/>
                <p:cNvPicPr preferRelativeResize="0">
                  <a:picLocks noChangeArrowheads="1" noChangeShapeType="1"/>
                </p:cNvPicPr>
                <p:nvPr/>
              </p:nvPicPr>
              <p:blipFill>
                <a:blip r:embed="rId4"/>
                <a:srcRect/>
                <a:stretch>
                  <a:fillRect/>
                </a:stretch>
              </p:blipFill>
              <p:spPr bwMode="auto">
                <a:xfrm>
                  <a:off x="1043608" y="1481138"/>
                  <a:ext cx="7340600" cy="3810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745990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Physics\F3_05_a.JPG"/>
          <p:cNvPicPr>
            <a:picLocks noChangeAspect="1" noChangeArrowheads="1"/>
          </p:cNvPicPr>
          <p:nvPr/>
        </p:nvPicPr>
        <p:blipFill>
          <a:blip r:embed="rId3">
            <a:clrChange>
              <a:clrFrom>
                <a:srgbClr val="F8FEFE"/>
              </a:clrFrom>
              <a:clrTo>
                <a:srgbClr val="F8FEFE">
                  <a:alpha val="0"/>
                </a:srgbClr>
              </a:clrTo>
            </a:clrChange>
            <a:extLst>
              <a:ext uri="{28A0092B-C50C-407E-A947-70E740481C1C}">
                <a14:useLocalDpi xmlns:a14="http://schemas.microsoft.com/office/drawing/2010/main" val="0"/>
              </a:ext>
            </a:extLst>
          </a:blip>
          <a:srcRect/>
          <a:stretch>
            <a:fillRect/>
          </a:stretch>
        </p:blipFill>
        <p:spPr bwMode="auto">
          <a:xfrm>
            <a:off x="1219200" y="0"/>
            <a:ext cx="32766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D:\Physics\F3_05_b.JPG"/>
          <p:cNvPicPr>
            <a:picLocks noChangeAspect="1" noChangeArrowheads="1"/>
          </p:cNvPicPr>
          <p:nvPr/>
        </p:nvPicPr>
        <p:blipFill>
          <a:blip r:embed="rId4">
            <a:clrChange>
              <a:clrFrom>
                <a:srgbClr val="F5FEFB"/>
              </a:clrFrom>
              <a:clrTo>
                <a:srgbClr val="F5FEFB">
                  <a:alpha val="0"/>
                </a:srgbClr>
              </a:clrTo>
            </a:clrChange>
            <a:extLst>
              <a:ext uri="{28A0092B-C50C-407E-A947-70E740481C1C}">
                <a14:useLocalDpi xmlns:a14="http://schemas.microsoft.com/office/drawing/2010/main" val="0"/>
              </a:ext>
            </a:extLst>
          </a:blip>
          <a:srcRect/>
          <a:stretch>
            <a:fillRect/>
          </a:stretch>
        </p:blipFill>
        <p:spPr bwMode="auto">
          <a:xfrm>
            <a:off x="4876800" y="0"/>
            <a:ext cx="3429000" cy="290671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D:\Physics\F3_05_c.JPG"/>
          <p:cNvPicPr>
            <a:picLocks noChangeAspect="1" noChangeArrowheads="1"/>
          </p:cNvPicPr>
          <p:nvPr/>
        </p:nvPicPr>
        <p:blipFill>
          <a:blip r:embed="rId5">
            <a:clrChange>
              <a:clrFrom>
                <a:srgbClr val="F9FDFC"/>
              </a:clrFrom>
              <a:clrTo>
                <a:srgbClr val="F9FDFC">
                  <a:alpha val="0"/>
                </a:srgbClr>
              </a:clrTo>
            </a:clrChange>
            <a:extLst>
              <a:ext uri="{28A0092B-C50C-407E-A947-70E740481C1C}">
                <a14:useLocalDpi xmlns:a14="http://schemas.microsoft.com/office/drawing/2010/main" val="0"/>
              </a:ext>
            </a:extLst>
          </a:blip>
          <a:srcRect/>
          <a:stretch>
            <a:fillRect/>
          </a:stretch>
        </p:blipFill>
        <p:spPr bwMode="auto">
          <a:xfrm>
            <a:off x="1243559" y="3600770"/>
            <a:ext cx="3276600" cy="2519363"/>
          </a:xfrm>
          <a:prstGeom prst="rect">
            <a:avLst/>
          </a:prstGeom>
          <a:noFill/>
          <a:extLst>
            <a:ext uri="{909E8E84-426E-40DD-AFC4-6F175D3DCCD1}">
              <a14:hiddenFill xmlns:a14="http://schemas.microsoft.com/office/drawing/2010/main">
                <a:solidFill>
                  <a:srgbClr val="FFFFFF"/>
                </a:solidFill>
              </a14:hiddenFill>
            </a:ext>
          </a:extLst>
        </p:spPr>
      </p:pic>
      <p:pic>
        <p:nvPicPr>
          <p:cNvPr id="19461" name="Picture 5" descr="D:\Physics\F3_05_d.JPG"/>
          <p:cNvPicPr>
            <a:picLocks noChangeAspect="1" noChangeArrowheads="1"/>
          </p:cNvPicPr>
          <p:nvPr/>
        </p:nvPicPr>
        <p:blipFill>
          <a:blip r:embed="rId6">
            <a:clrChange>
              <a:clrFrom>
                <a:srgbClr val="F5FFFC"/>
              </a:clrFrom>
              <a:clrTo>
                <a:srgbClr val="F5FFFC">
                  <a:alpha val="0"/>
                </a:srgbClr>
              </a:clrTo>
            </a:clrChange>
            <a:extLst>
              <a:ext uri="{28A0092B-C50C-407E-A947-70E740481C1C}">
                <a14:useLocalDpi xmlns:a14="http://schemas.microsoft.com/office/drawing/2010/main" val="0"/>
              </a:ext>
            </a:extLst>
          </a:blip>
          <a:srcRect/>
          <a:stretch>
            <a:fillRect/>
          </a:stretch>
        </p:blipFill>
        <p:spPr bwMode="auto">
          <a:xfrm>
            <a:off x="4648102" y="2955126"/>
            <a:ext cx="3962400" cy="32131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13805" y="2863333"/>
            <a:ext cx="2804120" cy="830997"/>
          </a:xfrm>
          <a:prstGeom prst="rect">
            <a:avLst/>
          </a:prstGeom>
          <a:noFill/>
        </p:spPr>
        <p:txBody>
          <a:bodyPr wrap="square" rtlCol="0">
            <a:spAutoFit/>
          </a:bodyPr>
          <a:lstStyle/>
          <a:p>
            <a:r>
              <a:rPr lang="zh-CN" altLang="en-US" dirty="0" smtClean="0"/>
              <a:t>光照到金属表面，电流几乎同时产生</a:t>
            </a:r>
            <a:endParaRPr lang="zh-CN" altLang="en-US" dirty="0"/>
          </a:p>
        </p:txBody>
      </p:sp>
      <p:sp>
        <p:nvSpPr>
          <p:cNvPr id="3" name="文本框 2"/>
          <p:cNvSpPr txBox="1"/>
          <p:nvPr/>
        </p:nvSpPr>
        <p:spPr>
          <a:xfrm>
            <a:off x="5292080" y="3048000"/>
            <a:ext cx="3013720" cy="461665"/>
          </a:xfrm>
          <a:prstGeom prst="rect">
            <a:avLst/>
          </a:prstGeom>
          <a:noFill/>
        </p:spPr>
        <p:txBody>
          <a:bodyPr wrap="square" rtlCol="0">
            <a:spAutoFit/>
          </a:bodyPr>
          <a:lstStyle/>
          <a:p>
            <a:r>
              <a:rPr lang="zh-CN" altLang="en-US" dirty="0" smtClean="0"/>
              <a:t>光电流与光强成正比</a:t>
            </a:r>
            <a:endParaRPr lang="zh-CN" altLang="en-US" dirty="0"/>
          </a:p>
        </p:txBody>
      </p:sp>
      <p:sp>
        <p:nvSpPr>
          <p:cNvPr id="4" name="文本框 3"/>
          <p:cNvSpPr txBox="1"/>
          <p:nvPr/>
        </p:nvSpPr>
        <p:spPr>
          <a:xfrm>
            <a:off x="4876800" y="6186950"/>
            <a:ext cx="4125101" cy="461665"/>
          </a:xfrm>
          <a:prstGeom prst="rect">
            <a:avLst/>
          </a:prstGeom>
          <a:noFill/>
        </p:spPr>
        <p:txBody>
          <a:bodyPr wrap="square" rtlCol="0">
            <a:spAutoFit/>
          </a:bodyPr>
          <a:lstStyle/>
          <a:p>
            <a:r>
              <a:rPr lang="zh-CN" altLang="en-US" dirty="0" smtClean="0"/>
              <a:t>遏止电压依赖频率而非光强</a:t>
            </a:r>
            <a:endParaRPr lang="zh-CN" altLang="en-US" dirty="0"/>
          </a:p>
        </p:txBody>
      </p:sp>
      <p:sp>
        <p:nvSpPr>
          <p:cNvPr id="10" name="文本框 9"/>
          <p:cNvSpPr txBox="1"/>
          <p:nvPr/>
        </p:nvSpPr>
        <p:spPr>
          <a:xfrm>
            <a:off x="1115616" y="5955622"/>
            <a:ext cx="4320480" cy="830997"/>
          </a:xfrm>
          <a:prstGeom prst="rect">
            <a:avLst/>
          </a:prstGeom>
          <a:noFill/>
        </p:spPr>
        <p:txBody>
          <a:bodyPr wrap="square" rtlCol="0">
            <a:spAutoFit/>
          </a:bodyPr>
          <a:lstStyle/>
          <a:p>
            <a:r>
              <a:rPr lang="zh-CN" altLang="en-US" dirty="0" smtClean="0"/>
              <a:t>光电流随减速势增大而减小</a:t>
            </a:r>
            <a:endParaRPr lang="en-US" altLang="zh-CN" dirty="0" smtClean="0"/>
          </a:p>
          <a:p>
            <a:r>
              <a:rPr lang="zh-CN" altLang="en-US" dirty="0" smtClean="0"/>
              <a:t>对不同光强遏止电压相同</a:t>
            </a:r>
            <a:endParaRPr lang="zh-CN" altLang="en-US" dirty="0"/>
          </a:p>
        </p:txBody>
      </p:sp>
    </p:spTree>
    <p:extLst>
      <p:ext uri="{BB962C8B-B14F-4D97-AF65-F5344CB8AC3E}">
        <p14:creationId xmlns:p14="http://schemas.microsoft.com/office/powerpoint/2010/main" val="2143987842"/>
      </p:ext>
    </p:extLst>
  </p:cSld>
  <p:clrMapOvr>
    <a:masterClrMapping/>
  </p:clrMapOvr>
  <p:transition>
    <p:cover dir="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457200" y="274638"/>
            <a:ext cx="8229600" cy="994122"/>
          </a:xfrm>
          <a:prstGeom prst="rect">
            <a:avLst/>
          </a:prstGeom>
        </p:spPr>
        <p:txBody>
          <a:bodyPr>
            <a:normAutofit/>
          </a:bodyPr>
          <a:lst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a:lstStyle>
          <a:p>
            <a:r>
              <a:rPr kumimoji="0" lang="zh-CN" altLang="en-US" sz="2800" smtClean="0"/>
              <a:t>经典解释的困难</a:t>
            </a:r>
            <a:endParaRPr kumimoji="0" lang="zh-CN" altLang="en-US" sz="2800" dirty="0"/>
          </a:p>
        </p:txBody>
      </p:sp>
      <mc:AlternateContent xmlns:mc="http://schemas.openxmlformats.org/markup-compatibility/2006" xmlns:a14="http://schemas.microsoft.com/office/drawing/2010/main">
        <mc:Choice Requires="a14">
          <p:sp>
            <p:nvSpPr>
              <p:cNvPr id="6" name="内容占位符 4"/>
              <p:cNvSpPr txBox="1">
                <a:spLocks/>
              </p:cNvSpPr>
              <p:nvPr/>
            </p:nvSpPr>
            <p:spPr>
              <a:xfrm>
                <a:off x="323528" y="1288301"/>
                <a:ext cx="8229600" cy="4525962"/>
              </a:xfrm>
              <a:prstGeom prst="rect">
                <a:avLst/>
              </a:prstGeom>
            </p:spPr>
            <p:txBody>
              <a:bodyPr/>
              <a:lst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a:lstStyle>
              <a:p>
                <a:pPr>
                  <a:spcBef>
                    <a:spcPct val="20000"/>
                  </a:spcBef>
                </a:pPr>
                <a:r>
                  <a:rPr kumimoji="0" lang="zh-CN" altLang="en-US" sz="2400" dirty="0" smtClean="0">
                    <a:solidFill>
                      <a:schemeClr val="hlink"/>
                    </a:solidFill>
                    <a:latin typeface="Times New Roman" panose="02020603050405020304" pitchFamily="18" charset="0"/>
                    <a:cs typeface="Times New Roman" panose="02020603050405020304" pitchFamily="18" charset="0"/>
                  </a:rPr>
                  <a:t>光电效应的响应时间快（</a:t>
                </a:r>
                <a:r>
                  <a:rPr kumimoji="0" lang="en-US" altLang="zh-CN" sz="2400" dirty="0">
                    <a:solidFill>
                      <a:schemeClr val="hlink"/>
                    </a:solidFill>
                    <a:latin typeface="Times New Roman" panose="02020603050405020304" pitchFamily="18" charset="0"/>
                    <a:cs typeface="Times New Roman" panose="02020603050405020304" pitchFamily="18" charset="0"/>
                  </a:rPr>
                  <a:t>T&lt;10</a:t>
                </a:r>
                <a:r>
                  <a:rPr kumimoji="0" lang="en-US" altLang="zh-CN" sz="2400" baseline="30000" dirty="0">
                    <a:solidFill>
                      <a:schemeClr val="hlink"/>
                    </a:solidFill>
                    <a:latin typeface="Times New Roman" panose="02020603050405020304" pitchFamily="18" charset="0"/>
                    <a:cs typeface="Times New Roman" panose="02020603050405020304" pitchFamily="18" charset="0"/>
                  </a:rPr>
                  <a:t>-9</a:t>
                </a:r>
                <a:r>
                  <a:rPr kumimoji="0" lang="en-US" altLang="zh-CN" sz="2400" dirty="0">
                    <a:solidFill>
                      <a:schemeClr val="hlink"/>
                    </a:solidFill>
                    <a:latin typeface="Times New Roman" panose="02020603050405020304" pitchFamily="18" charset="0"/>
                    <a:cs typeface="Times New Roman" panose="02020603050405020304" pitchFamily="18" charset="0"/>
                  </a:rPr>
                  <a:t>s</a:t>
                </a:r>
                <a:r>
                  <a:rPr kumimoji="0" lang="zh-CN" altLang="en-US" sz="2400" dirty="0" smtClean="0">
                    <a:solidFill>
                      <a:schemeClr val="hlink"/>
                    </a:solidFill>
                    <a:latin typeface="Times New Roman" panose="02020603050405020304" pitchFamily="18" charset="0"/>
                    <a:cs typeface="Times New Roman" panose="02020603050405020304" pitchFamily="18" charset="0"/>
                  </a:rPr>
                  <a:t>）。</a:t>
                </a:r>
                <a:r>
                  <a:rPr kumimoji="0" lang="zh-CN" altLang="en-US" sz="2400" dirty="0" smtClean="0">
                    <a:latin typeface="Times New Roman" panose="02020603050405020304" pitchFamily="18" charset="0"/>
                    <a:cs typeface="Times New Roman" panose="02020603050405020304" pitchFamily="18" charset="0"/>
                  </a:rPr>
                  <a:t>按照前面的计算，</a:t>
                </a:r>
                <a:r>
                  <a:rPr kumimoji="0" lang="en-US" altLang="zh-CN" sz="2400" dirty="0" smtClean="0">
                    <a:latin typeface="Times New Roman" panose="02020603050405020304" pitchFamily="18" charset="0"/>
                    <a:cs typeface="Times New Roman" panose="02020603050405020304" pitchFamily="18" charset="0"/>
                  </a:rPr>
                  <a:t>1 m</a:t>
                </a:r>
                <a:r>
                  <a:rPr kumimoji="0" lang="en-US" altLang="zh-CN" sz="2400" baseline="30000" dirty="0" smtClean="0">
                    <a:latin typeface="Times New Roman" panose="02020603050405020304" pitchFamily="18" charset="0"/>
                    <a:cs typeface="Times New Roman" panose="02020603050405020304" pitchFamily="18" charset="0"/>
                  </a:rPr>
                  <a:t>2</a:t>
                </a:r>
                <a:r>
                  <a:rPr kumimoji="0" lang="zh-CN" altLang="en-US" sz="2400" dirty="0">
                    <a:latin typeface="Times New Roman" panose="02020603050405020304" pitchFamily="18" charset="0"/>
                    <a:cs typeface="Times New Roman" panose="02020603050405020304" pitchFamily="18" charset="0"/>
                  </a:rPr>
                  <a:t>的钠金属板上，每个原子每秒钟接受到的能量约</a:t>
                </a:r>
                <a14:m>
                  <m:oMath xmlns:m="http://schemas.openxmlformats.org/officeDocument/2006/math">
                    <m:r>
                      <a:rPr kumimoji="0" lang="en-US" altLang="zh-CN" sz="2400" i="1" dirty="0" smtClean="0">
                        <a:latin typeface="Cambria Math" panose="02040503050406030204" pitchFamily="18" charset="0"/>
                        <a:cs typeface="Times New Roman" panose="02020603050405020304" pitchFamily="18" charset="0"/>
                      </a:rPr>
                      <m:t>0.1</m:t>
                    </m:r>
                    <m:r>
                      <m:rPr>
                        <m:sty m:val="p"/>
                      </m:rPr>
                      <a:rPr kumimoji="0" lang="en-US" altLang="zh-CN" sz="2400" dirty="0" smtClean="0">
                        <a:latin typeface="Cambria Math" panose="02040503050406030204" pitchFamily="18" charset="0"/>
                        <a:cs typeface="Times New Roman" panose="02020603050405020304" pitchFamily="18" charset="0"/>
                      </a:rPr>
                      <m:t>μeV</m:t>
                    </m:r>
                  </m:oMath>
                </a14:m>
                <a:r>
                  <a:rPr kumimoji="0" lang="en-US" altLang="zh-CN" sz="2400" dirty="0">
                    <a:latin typeface="Times New Roman" panose="02020603050405020304" pitchFamily="18" charset="0"/>
                    <a:cs typeface="Times New Roman" panose="02020603050405020304" pitchFamily="18" charset="0"/>
                  </a:rPr>
                  <a:t>,</a:t>
                </a:r>
                <a:r>
                  <a:rPr kumimoji="0" lang="zh-CN" altLang="en-US" sz="2400" dirty="0">
                    <a:latin typeface="Times New Roman" panose="02020603050405020304" pitchFamily="18" charset="0"/>
                    <a:cs typeface="Times New Roman" panose="02020603050405020304" pitchFamily="18" charset="0"/>
                  </a:rPr>
                  <a:t>既使每个原子中只有一个电子接受能量，要使这个电子获得</a:t>
                </a:r>
                <a:r>
                  <a:rPr kumimoji="0" lang="en-US" altLang="zh-CN" sz="2400" dirty="0">
                    <a:latin typeface="Times New Roman" panose="02020603050405020304" pitchFamily="18" charset="0"/>
                    <a:cs typeface="Times New Roman" panose="02020603050405020304" pitchFamily="18" charset="0"/>
                  </a:rPr>
                  <a:t>1eV</a:t>
                </a:r>
                <a:r>
                  <a:rPr kumimoji="0" lang="zh-CN" altLang="en-US" sz="2400" dirty="0">
                    <a:latin typeface="Times New Roman" panose="02020603050405020304" pitchFamily="18" charset="0"/>
                    <a:cs typeface="Times New Roman" panose="02020603050405020304" pitchFamily="18" charset="0"/>
                  </a:rPr>
                  <a:t>的能量，还需要</a:t>
                </a:r>
                <a:r>
                  <a:rPr kumimoji="0" lang="en-US" altLang="zh-CN" sz="2400" dirty="0">
                    <a:latin typeface="Times New Roman" panose="02020603050405020304" pitchFamily="18" charset="0"/>
                    <a:cs typeface="Times New Roman" panose="02020603050405020304" pitchFamily="18" charset="0"/>
                  </a:rPr>
                  <a:t>10</a:t>
                </a:r>
                <a:r>
                  <a:rPr kumimoji="0" lang="en-US" altLang="zh-CN" sz="2400" baseline="30000" dirty="0">
                    <a:latin typeface="Times New Roman" panose="02020603050405020304" pitchFamily="18" charset="0"/>
                    <a:cs typeface="Times New Roman" panose="02020603050405020304" pitchFamily="18" charset="0"/>
                  </a:rPr>
                  <a:t>7</a:t>
                </a:r>
                <a:r>
                  <a:rPr kumimoji="0" lang="en-US" altLang="zh-CN" sz="2400" dirty="0">
                    <a:latin typeface="Times New Roman" panose="02020603050405020304" pitchFamily="18" charset="0"/>
                    <a:cs typeface="Times New Roman" panose="02020603050405020304" pitchFamily="18" charset="0"/>
                  </a:rPr>
                  <a:t>s</a:t>
                </a:r>
                <a:r>
                  <a:rPr kumimoji="0" lang="zh-CN" altLang="en-US" sz="2400" dirty="0">
                    <a:latin typeface="Times New Roman" panose="02020603050405020304" pitchFamily="18" charset="0"/>
                    <a:cs typeface="Times New Roman" panose="02020603050405020304" pitchFamily="18" charset="0"/>
                  </a:rPr>
                  <a:t>！这与实验事实发生严重的矛盾</a:t>
                </a:r>
                <a:r>
                  <a:rPr kumimoji="0" lang="zh-CN" altLang="en-US" sz="2400" dirty="0" smtClean="0">
                    <a:latin typeface="Times New Roman" panose="02020603050405020304" pitchFamily="18" charset="0"/>
                    <a:cs typeface="Times New Roman" panose="02020603050405020304" pitchFamily="18" charset="0"/>
                  </a:rPr>
                  <a:t>。</a:t>
                </a:r>
                <a:endParaRPr kumimoji="0" lang="zh-CN" altLang="en-US" sz="2400" dirty="0">
                  <a:solidFill>
                    <a:schemeClr val="hlink"/>
                  </a:solidFill>
                  <a:latin typeface="Times New Roman" panose="02020603050405020304" pitchFamily="18" charset="0"/>
                  <a:cs typeface="Times New Roman" panose="02020603050405020304" pitchFamily="18" charset="0"/>
                </a:endParaRPr>
              </a:p>
              <a:p>
                <a:pPr>
                  <a:spcBef>
                    <a:spcPct val="20000"/>
                  </a:spcBef>
                </a:pPr>
                <a:endParaRPr kumimoji="0" lang="zh-CN" altLang="en-US" sz="2400" dirty="0">
                  <a:latin typeface="Times New Roman" panose="02020603050405020304" pitchFamily="18" charset="0"/>
                  <a:cs typeface="Times New Roman" panose="02020603050405020304" pitchFamily="18" charset="0"/>
                </a:endParaRPr>
              </a:p>
              <a:p>
                <a:pPr algn="just">
                  <a:spcBef>
                    <a:spcPct val="20000"/>
                  </a:spcBef>
                  <a:buClr>
                    <a:schemeClr val="folHlink"/>
                  </a:buClr>
                  <a:buSzPct val="60000"/>
                </a:pPr>
                <a:r>
                  <a:rPr kumimoji="0" lang="zh-CN" altLang="en-US" sz="2400" dirty="0">
                    <a:solidFill>
                      <a:srgbClr val="7030A0"/>
                    </a:solidFill>
                    <a:latin typeface="Times New Roman" panose="02020603050405020304" pitchFamily="18" charset="0"/>
                    <a:cs typeface="Times New Roman" panose="02020603050405020304" pitchFamily="18" charset="0"/>
                  </a:rPr>
                  <a:t>电子能量与光频率的</a:t>
                </a:r>
                <a:r>
                  <a:rPr kumimoji="0" lang="zh-CN" altLang="en-US" sz="2400" dirty="0" smtClean="0">
                    <a:solidFill>
                      <a:srgbClr val="7030A0"/>
                    </a:solidFill>
                    <a:latin typeface="Times New Roman" panose="02020603050405020304" pitchFamily="18" charset="0"/>
                    <a:cs typeface="Times New Roman" panose="02020603050405020304" pitchFamily="18" charset="0"/>
                  </a:rPr>
                  <a:t>关系。</a:t>
                </a:r>
                <a:r>
                  <a:rPr kumimoji="0" lang="zh-CN" altLang="en-US" sz="2400" dirty="0" smtClean="0">
                    <a:latin typeface="Times New Roman" panose="02020603050405020304" pitchFamily="18" charset="0"/>
                    <a:cs typeface="Times New Roman" panose="02020603050405020304" pitchFamily="18" charset="0"/>
                  </a:rPr>
                  <a:t>依照</a:t>
                </a:r>
                <a:r>
                  <a:rPr kumimoji="0" lang="zh-CN" altLang="en-US" sz="2400" dirty="0">
                    <a:latin typeface="Times New Roman" panose="02020603050405020304" pitchFamily="18" charset="0"/>
                    <a:cs typeface="Times New Roman" panose="02020603050405020304" pitchFamily="18" charset="0"/>
                  </a:rPr>
                  <a:t>经典理论，决定电子能量的是光强，而不是光的频率。但</a:t>
                </a:r>
                <a:r>
                  <a:rPr kumimoji="0" lang="zh-CN" altLang="en-US" sz="2400" dirty="0">
                    <a:solidFill>
                      <a:srgbClr val="CC6600"/>
                    </a:solidFill>
                    <a:latin typeface="Times New Roman" panose="02020603050405020304" pitchFamily="18" charset="0"/>
                    <a:cs typeface="Times New Roman" panose="02020603050405020304" pitchFamily="18" charset="0"/>
                  </a:rPr>
                  <a:t>实验事实</a:t>
                </a:r>
                <a:r>
                  <a:rPr kumimoji="0" lang="zh-CN" altLang="en-US" sz="2400" dirty="0">
                    <a:latin typeface="Times New Roman" panose="02020603050405020304" pitchFamily="18" charset="0"/>
                    <a:cs typeface="Times New Roman" panose="02020603050405020304" pitchFamily="18" charset="0"/>
                  </a:rPr>
                  <a:t>却是：</a:t>
                </a:r>
                <a:r>
                  <a:rPr kumimoji="0" lang="zh-CN" altLang="en-US" sz="2400" dirty="0">
                    <a:solidFill>
                      <a:srgbClr val="FF0000"/>
                    </a:solidFill>
                    <a:latin typeface="Times New Roman" panose="02020603050405020304" pitchFamily="18" charset="0"/>
                    <a:cs typeface="Times New Roman" panose="02020603050405020304" pitchFamily="18" charset="0"/>
                  </a:rPr>
                  <a:t>暗淡的蓝光</a:t>
                </a:r>
                <a:r>
                  <a:rPr kumimoji="0" lang="zh-CN" altLang="en-US" sz="2400" dirty="0">
                    <a:latin typeface="Times New Roman" panose="02020603050405020304" pitchFamily="18" charset="0"/>
                    <a:cs typeface="Times New Roman" panose="02020603050405020304" pitchFamily="18" charset="0"/>
                  </a:rPr>
                  <a:t>照出的电子的能量居然比</a:t>
                </a:r>
                <a:r>
                  <a:rPr kumimoji="0" lang="zh-CN" altLang="en-US" sz="2400" dirty="0">
                    <a:solidFill>
                      <a:srgbClr val="FF0000"/>
                    </a:solidFill>
                    <a:latin typeface="Times New Roman" panose="02020603050405020304" pitchFamily="18" charset="0"/>
                    <a:cs typeface="Times New Roman" panose="02020603050405020304" pitchFamily="18" charset="0"/>
                  </a:rPr>
                  <a:t>强烈的红光</a:t>
                </a:r>
                <a:r>
                  <a:rPr kumimoji="0" lang="zh-CN" altLang="en-US" sz="2400" dirty="0">
                    <a:latin typeface="Times New Roman" panose="02020603050405020304" pitchFamily="18" charset="0"/>
                    <a:cs typeface="Times New Roman" panose="02020603050405020304" pitchFamily="18" charset="0"/>
                  </a:rPr>
                  <a:t>照出的电子的能量大</a:t>
                </a:r>
                <a:r>
                  <a:rPr kumimoji="0" lang="zh-CN" altLang="en-US" sz="2400" dirty="0" smtClean="0">
                    <a:latin typeface="Times New Roman" panose="02020603050405020304" pitchFamily="18" charset="0"/>
                    <a:cs typeface="Times New Roman" panose="02020603050405020304" pitchFamily="18" charset="0"/>
                  </a:rPr>
                  <a:t>。</a:t>
                </a:r>
                <a:endParaRPr kumimoji="0" lang="zh-CN" altLang="en-US" sz="2400" dirty="0">
                  <a:latin typeface="Times New Roman" panose="02020603050405020304" pitchFamily="18" charset="0"/>
                  <a:cs typeface="Times New Roman" panose="02020603050405020304" pitchFamily="18" charset="0"/>
                </a:endParaRPr>
              </a:p>
              <a:p>
                <a:endParaRPr kumimoji="0" lang="zh-CN" altLang="en-US" sz="2400" dirty="0"/>
              </a:p>
            </p:txBody>
          </p:sp>
        </mc:Choice>
        <mc:Fallback xmlns="">
          <p:sp>
            <p:nvSpPr>
              <p:cNvPr id="6" name="内容占位符 4"/>
              <p:cNvSpPr txBox="1">
                <a:spLocks noRot="1" noChangeAspect="1" noMove="1" noResize="1" noEditPoints="1" noAdjustHandles="1" noChangeArrowheads="1" noChangeShapeType="1" noTextEdit="1"/>
              </p:cNvSpPr>
              <p:nvPr/>
            </p:nvSpPr>
            <p:spPr>
              <a:xfrm>
                <a:off x="323528" y="1288301"/>
                <a:ext cx="8229600" cy="4525962"/>
              </a:xfrm>
              <a:prstGeom prst="rect">
                <a:avLst/>
              </a:prstGeom>
              <a:blipFill rotWithShape="0">
                <a:blip r:embed="rId2"/>
                <a:stretch>
                  <a:fillRect t="-1480" r="-45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4202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71600" y="675780"/>
            <a:ext cx="7772400" cy="609600"/>
          </a:xfrm>
        </p:spPr>
        <p:txBody>
          <a:bodyPr>
            <a:normAutofit fontScale="90000"/>
          </a:bodyPr>
          <a:lstStyle/>
          <a:p>
            <a:pPr eaLnBrk="1" hangingPunct="1"/>
            <a:r>
              <a:rPr lang="zh-CN" altLang="en-US" sz="3600" b="1" dirty="0" smtClean="0">
                <a:solidFill>
                  <a:schemeClr val="hlink"/>
                </a:solidFill>
                <a:latin typeface="Times New Roman" panose="02020603050405020304" pitchFamily="18" charset="0"/>
                <a:ea typeface="楷体_GB2312" pitchFamily="49" charset="-122"/>
              </a:rPr>
              <a:t>氢原子光谱及其经验规律</a:t>
            </a:r>
            <a:r>
              <a:rPr lang="zh-CN" altLang="en-US" dirty="0" smtClean="0"/>
              <a:t> </a:t>
            </a:r>
          </a:p>
        </p:txBody>
      </p:sp>
      <p:graphicFrame>
        <p:nvGraphicFramePr>
          <p:cNvPr id="7171" name="Object 9"/>
          <p:cNvGraphicFramePr>
            <a:graphicFrameLocks noChangeAspect="1"/>
          </p:cNvGraphicFramePr>
          <p:nvPr/>
        </p:nvGraphicFramePr>
        <p:xfrm>
          <a:off x="2743200" y="1731963"/>
          <a:ext cx="4191000" cy="909637"/>
        </p:xfrm>
        <a:graphic>
          <a:graphicData uri="http://schemas.openxmlformats.org/presentationml/2006/ole">
            <mc:AlternateContent xmlns:mc="http://schemas.openxmlformats.org/markup-compatibility/2006">
              <mc:Choice xmlns:v="urn:schemas-microsoft-com:vml" Requires="v">
                <p:oleObj spid="_x0000_s252940" r:id="rId3" imgW="2908300" imgH="635000" progId="">
                  <p:embed/>
                </p:oleObj>
              </mc:Choice>
              <mc:Fallback>
                <p:oleObj r:id="rId3" imgW="2908300" imgH="635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731963"/>
                        <a:ext cx="4191000" cy="909637"/>
                      </a:xfrm>
                      <a:prstGeom prst="rect">
                        <a:avLst/>
                      </a:prstGeom>
                      <a:solidFill>
                        <a:srgbClr val="FFCC99"/>
                      </a:solidFill>
                    </p:spPr>
                  </p:pic>
                </p:oleObj>
              </mc:Fallback>
            </mc:AlternateContent>
          </a:graphicData>
        </a:graphic>
      </p:graphicFrame>
      <p:sp>
        <p:nvSpPr>
          <p:cNvPr id="7172" name="Rectangle 10"/>
          <p:cNvSpPr>
            <a:spLocks noChangeArrowheads="1"/>
          </p:cNvSpPr>
          <p:nvPr/>
        </p:nvSpPr>
        <p:spPr bwMode="auto">
          <a:xfrm>
            <a:off x="539750" y="1773238"/>
            <a:ext cx="1970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2800" b="1" dirty="0">
                <a:latin typeface="Times New Roman" panose="02020603050405020304" pitchFamily="18" charset="0"/>
                <a:ea typeface="楷体_GB2312" pitchFamily="49" charset="-122"/>
              </a:rPr>
              <a:t>巴耳末公式</a:t>
            </a:r>
          </a:p>
        </p:txBody>
      </p:sp>
      <p:sp>
        <p:nvSpPr>
          <p:cNvPr id="7173" name="Rectangle 11"/>
          <p:cNvSpPr>
            <a:spLocks noChangeArrowheads="1"/>
          </p:cNvSpPr>
          <p:nvPr/>
        </p:nvSpPr>
        <p:spPr bwMode="auto">
          <a:xfrm>
            <a:off x="2771775" y="2781300"/>
            <a:ext cx="2159000" cy="579438"/>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b="1" dirty="0">
                <a:latin typeface="Times New Roman" panose="02020603050405020304" pitchFamily="18" charset="0"/>
                <a:ea typeface="楷体_GB2312" pitchFamily="49" charset="-122"/>
              </a:rPr>
              <a:t>B </a:t>
            </a:r>
            <a:r>
              <a:rPr lang="en-US" altLang="zh-CN" sz="2800" dirty="0">
                <a:latin typeface="Times New Roman" panose="02020603050405020304" pitchFamily="18" charset="0"/>
                <a:ea typeface="楷体_GB2312" pitchFamily="49" charset="-122"/>
              </a:rPr>
              <a:t>= 3645.6 </a:t>
            </a:r>
            <a:r>
              <a:rPr lang="en-US" altLang="zh-CN" sz="3200" b="1" dirty="0">
                <a:latin typeface="Times New Roman" panose="02020603050405020304" pitchFamily="18" charset="0"/>
              </a:rPr>
              <a:t>Å</a:t>
            </a:r>
            <a:endParaRPr lang="en-US" altLang="zh-CN" sz="3200" b="1" dirty="0">
              <a:latin typeface="Arial Unicode MS" panose="020B0604020202020204" pitchFamily="34" charset="-122"/>
            </a:endParaRPr>
          </a:p>
        </p:txBody>
      </p:sp>
      <p:graphicFrame>
        <p:nvGraphicFramePr>
          <p:cNvPr id="7174" name="Object 12"/>
          <p:cNvGraphicFramePr>
            <a:graphicFrameLocks noChangeAspect="1"/>
          </p:cNvGraphicFramePr>
          <p:nvPr/>
        </p:nvGraphicFramePr>
        <p:xfrm>
          <a:off x="2743200" y="3657600"/>
          <a:ext cx="5029200" cy="1676400"/>
        </p:xfrm>
        <a:graphic>
          <a:graphicData uri="http://schemas.openxmlformats.org/presentationml/2006/ole">
            <mc:AlternateContent xmlns:mc="http://schemas.openxmlformats.org/markup-compatibility/2006">
              <mc:Choice xmlns:v="urn:schemas-microsoft-com:vml" Requires="v">
                <p:oleObj spid="_x0000_s252941" r:id="rId5" imgW="2984500" imgH="990600" progId="">
                  <p:embed/>
                </p:oleObj>
              </mc:Choice>
              <mc:Fallback>
                <p:oleObj r:id="rId5" imgW="2984500" imgH="990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657600"/>
                        <a:ext cx="5029200" cy="1676400"/>
                      </a:xfrm>
                      <a:prstGeom prst="rect">
                        <a:avLst/>
                      </a:prstGeom>
                      <a:solidFill>
                        <a:srgbClr val="CCFFCC"/>
                      </a:solidFill>
                    </p:spPr>
                  </p:pic>
                </p:oleObj>
              </mc:Fallback>
            </mc:AlternateContent>
          </a:graphicData>
        </a:graphic>
      </p:graphicFrame>
      <p:sp>
        <p:nvSpPr>
          <p:cNvPr id="7175" name="Rectangle 13"/>
          <p:cNvSpPr>
            <a:spLocks noChangeArrowheads="1"/>
          </p:cNvSpPr>
          <p:nvPr/>
        </p:nvSpPr>
        <p:spPr bwMode="auto">
          <a:xfrm>
            <a:off x="468313" y="3933825"/>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2800" b="1">
                <a:latin typeface="Arial Unicode MS" panose="020B0604020202020204" pitchFamily="34" charset="-122"/>
                <a:ea typeface="楷体_GB2312" pitchFamily="49" charset="-122"/>
              </a:rPr>
              <a:t>里德伯</a:t>
            </a:r>
            <a:r>
              <a:rPr lang="zh-CN" altLang="en-US" sz="2800" b="1">
                <a:latin typeface="Times New Roman" panose="02020603050405020304" pitchFamily="18" charset="0"/>
                <a:ea typeface="楷体_GB2312" pitchFamily="49" charset="-122"/>
              </a:rPr>
              <a:t>公式</a:t>
            </a:r>
          </a:p>
        </p:txBody>
      </p:sp>
      <p:sp>
        <p:nvSpPr>
          <p:cNvPr id="7176" name="Rectangle 14"/>
          <p:cNvSpPr>
            <a:spLocks noChangeArrowheads="1"/>
          </p:cNvSpPr>
          <p:nvPr/>
        </p:nvSpPr>
        <p:spPr bwMode="auto">
          <a:xfrm>
            <a:off x="2743200" y="5486400"/>
            <a:ext cx="4256088" cy="51911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i="1" dirty="0">
                <a:latin typeface="Times New Roman" panose="02020603050405020304" pitchFamily="18" charset="0"/>
                <a:ea typeface="楷体_GB2312" pitchFamily="49" charset="-122"/>
              </a:rPr>
              <a:t>R</a:t>
            </a:r>
            <a:r>
              <a:rPr lang="en-US" altLang="zh-CN" sz="2800" i="1" baseline="-30000" dirty="0">
                <a:latin typeface="Times New Roman" panose="02020603050405020304" pitchFamily="18" charset="0"/>
                <a:ea typeface="楷体_GB2312" pitchFamily="49" charset="-122"/>
              </a:rPr>
              <a:t>h</a:t>
            </a:r>
            <a:r>
              <a:rPr lang="en-US" altLang="zh-CN" sz="2800" dirty="0">
                <a:latin typeface="Times New Roman" panose="02020603050405020304" pitchFamily="18" charset="0"/>
                <a:ea typeface="楷体_GB2312" pitchFamily="49" charset="-122"/>
              </a:rPr>
              <a:t>=4/B=1.0967758×10</a:t>
            </a:r>
            <a:r>
              <a:rPr lang="en-US" altLang="zh-CN" sz="2800" baseline="30000" dirty="0">
                <a:latin typeface="Times New Roman" panose="02020603050405020304" pitchFamily="18" charset="0"/>
                <a:ea typeface="楷体_GB2312" pitchFamily="49" charset="-122"/>
              </a:rPr>
              <a:t>7</a:t>
            </a:r>
            <a:r>
              <a:rPr lang="en-US" altLang="zh-CN" sz="2800" dirty="0">
                <a:latin typeface="Times New Roman" panose="02020603050405020304" pitchFamily="18" charset="0"/>
                <a:ea typeface="楷体_GB2312" pitchFamily="49" charset="-122"/>
              </a:rPr>
              <a:t>m</a:t>
            </a:r>
            <a:r>
              <a:rPr lang="en-US" altLang="zh-CN" sz="2800" baseline="30000" dirty="0">
                <a:latin typeface="Times New Roman" panose="02020603050405020304" pitchFamily="18" charset="0"/>
                <a:ea typeface="楷体_GB2312" pitchFamily="49" charset="-122"/>
              </a:rPr>
              <a:t>-1</a:t>
            </a:r>
          </a:p>
        </p:txBody>
      </p:sp>
    </p:spTree>
    <p:extLst>
      <p:ext uri="{BB962C8B-B14F-4D97-AF65-F5344CB8AC3E}">
        <p14:creationId xmlns:p14="http://schemas.microsoft.com/office/powerpoint/2010/main" val="85049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idx="1"/>
          </p:nvPr>
        </p:nvSpPr>
        <p:spPr>
          <a:xfrm>
            <a:off x="467544" y="764704"/>
            <a:ext cx="8458200" cy="5589587"/>
          </a:xfrm>
        </p:spPr>
        <p:txBody>
          <a:bodyPr/>
          <a:lstStyle/>
          <a:p>
            <a:pPr algn="just" eaLnBrk="1" hangingPunct="1">
              <a:buFont typeface="Wingdings" panose="05000000000000000000" pitchFamily="2" charset="2"/>
              <a:buNone/>
            </a:pPr>
            <a:r>
              <a:rPr lang="zh-CN" altLang="en-US" sz="2800" b="1" dirty="0" smtClean="0">
                <a:ea typeface="楷体_GB2312" pitchFamily="49" charset="-122"/>
              </a:rPr>
              <a:t>            </a:t>
            </a:r>
            <a:r>
              <a:rPr lang="zh-CN" altLang="en-US" sz="2400" b="1" dirty="0" smtClean="0">
                <a:latin typeface="Times New Roman" panose="02020603050405020304" pitchFamily="18" charset="0"/>
                <a:ea typeface="楷体_GB2312" pitchFamily="49" charset="-122"/>
              </a:rPr>
              <a:t>以上是氢原子光谱的情况。这些情况可以总结为下列三条：</a:t>
            </a:r>
          </a:p>
          <a:p>
            <a:pPr algn="just" eaLnBrk="1" hangingPunct="1">
              <a:buFont typeface="Wingdings" panose="05000000000000000000" pitchFamily="2" charset="2"/>
              <a:buNone/>
            </a:pPr>
            <a:r>
              <a:rPr lang="zh-CN" altLang="en-US" sz="2400" b="1" dirty="0" smtClean="0">
                <a:solidFill>
                  <a:schemeClr val="hlink"/>
                </a:solidFill>
                <a:latin typeface="Times New Roman" panose="02020603050405020304" pitchFamily="18" charset="0"/>
                <a:ea typeface="楷体_GB2312" pitchFamily="49" charset="-122"/>
              </a:rPr>
              <a:t>    （</a:t>
            </a:r>
            <a:r>
              <a:rPr lang="en-US" altLang="zh-CN" sz="2400" b="1" dirty="0" smtClean="0">
                <a:solidFill>
                  <a:schemeClr val="hlink"/>
                </a:solidFill>
                <a:latin typeface="Times New Roman" panose="02020603050405020304" pitchFamily="18" charset="0"/>
                <a:ea typeface="楷体_GB2312" pitchFamily="49" charset="-122"/>
              </a:rPr>
              <a:t>1</a:t>
            </a:r>
            <a:r>
              <a:rPr lang="zh-CN" altLang="en-US" sz="2400" b="1" dirty="0" smtClean="0">
                <a:solidFill>
                  <a:schemeClr val="hlink"/>
                </a:solidFill>
                <a:latin typeface="Times New Roman" panose="02020603050405020304" pitchFamily="18" charset="0"/>
                <a:ea typeface="楷体_GB2312" pitchFamily="49" charset="-122"/>
              </a:rPr>
              <a:t>）</a:t>
            </a:r>
            <a:r>
              <a:rPr lang="zh-CN" altLang="en-US" sz="2400" b="1" dirty="0" smtClean="0">
                <a:latin typeface="Times New Roman" panose="02020603050405020304" pitchFamily="18" charset="0"/>
                <a:ea typeface="楷体_GB2312" pitchFamily="49" charset="-122"/>
              </a:rPr>
              <a:t>光谱是线状的，谱线有一定位置。这就是说，有确定的波长值，而且是彼此分立的。</a:t>
            </a:r>
          </a:p>
          <a:p>
            <a:pPr algn="just" eaLnBrk="1" hangingPunct="1">
              <a:buFont typeface="Wingdings" panose="05000000000000000000" pitchFamily="2" charset="2"/>
              <a:buNone/>
            </a:pPr>
            <a:r>
              <a:rPr lang="zh-CN" altLang="en-US" sz="2400" b="1" dirty="0" smtClean="0">
                <a:solidFill>
                  <a:schemeClr val="hlink"/>
                </a:solidFill>
                <a:latin typeface="Times New Roman" panose="02020603050405020304" pitchFamily="18" charset="0"/>
                <a:ea typeface="楷体_GB2312" pitchFamily="49" charset="-122"/>
              </a:rPr>
              <a:t>     （</a:t>
            </a:r>
            <a:r>
              <a:rPr lang="en-US" altLang="zh-CN" sz="2400" b="1" dirty="0" smtClean="0">
                <a:solidFill>
                  <a:schemeClr val="hlink"/>
                </a:solidFill>
                <a:latin typeface="Times New Roman" panose="02020603050405020304" pitchFamily="18" charset="0"/>
                <a:ea typeface="楷体_GB2312" pitchFamily="49" charset="-122"/>
              </a:rPr>
              <a:t>2</a:t>
            </a:r>
            <a:r>
              <a:rPr lang="zh-CN" altLang="en-US" sz="2400" b="1" dirty="0" smtClean="0">
                <a:solidFill>
                  <a:schemeClr val="hlink"/>
                </a:solidFill>
                <a:latin typeface="Times New Roman" panose="02020603050405020304" pitchFamily="18" charset="0"/>
                <a:ea typeface="楷体_GB2312" pitchFamily="49" charset="-122"/>
              </a:rPr>
              <a:t>）</a:t>
            </a:r>
            <a:r>
              <a:rPr lang="zh-CN" altLang="en-US" sz="2400" b="1" dirty="0" smtClean="0">
                <a:latin typeface="Times New Roman" panose="02020603050405020304" pitchFamily="18" charset="0"/>
                <a:ea typeface="楷体_GB2312" pitchFamily="49" charset="-122"/>
              </a:rPr>
              <a:t>谱线间有一定的关系，例如谱线构成一个谱线系，它们的波长可以用一个公式表达出来。不同系的谱线有些也有关系，例如有共同的光谱项。</a:t>
            </a:r>
          </a:p>
          <a:p>
            <a:pPr algn="just" eaLnBrk="1" hangingPunct="1">
              <a:buFont typeface="Wingdings" panose="05000000000000000000" pitchFamily="2" charset="2"/>
              <a:buNone/>
            </a:pPr>
            <a:r>
              <a:rPr lang="zh-CN" altLang="en-US" sz="2400" b="1" dirty="0" smtClean="0">
                <a:solidFill>
                  <a:schemeClr val="hlink"/>
                </a:solidFill>
                <a:latin typeface="Times New Roman" panose="02020603050405020304" pitchFamily="18" charset="0"/>
                <a:ea typeface="楷体_GB2312" pitchFamily="49" charset="-122"/>
              </a:rPr>
              <a:t>     （</a:t>
            </a:r>
            <a:r>
              <a:rPr lang="en-US" altLang="zh-CN" sz="2400" b="1" dirty="0" smtClean="0">
                <a:solidFill>
                  <a:schemeClr val="hlink"/>
                </a:solidFill>
                <a:latin typeface="Times New Roman" panose="02020603050405020304" pitchFamily="18" charset="0"/>
                <a:ea typeface="楷体_GB2312" pitchFamily="49" charset="-122"/>
              </a:rPr>
              <a:t>3</a:t>
            </a:r>
            <a:r>
              <a:rPr lang="zh-CN" altLang="en-US" sz="2400" b="1" dirty="0" smtClean="0">
                <a:solidFill>
                  <a:schemeClr val="hlink"/>
                </a:solidFill>
                <a:latin typeface="Times New Roman" panose="02020603050405020304" pitchFamily="18" charset="0"/>
                <a:ea typeface="楷体_GB2312" pitchFamily="49" charset="-122"/>
              </a:rPr>
              <a:t>）</a:t>
            </a:r>
            <a:r>
              <a:rPr lang="zh-CN" altLang="en-US" sz="2400" b="1" dirty="0" smtClean="0">
                <a:latin typeface="Times New Roman" panose="02020603050405020304" pitchFamily="18" charset="0"/>
                <a:ea typeface="楷体_GB2312" pitchFamily="49" charset="-122"/>
              </a:rPr>
              <a:t>每一谱线的波数都可以表达为二光谱项之差，                         。氢的光谱项是</a:t>
            </a:r>
          </a:p>
          <a:p>
            <a:pPr algn="just" eaLnBrk="1" hangingPunct="1">
              <a:buFont typeface="Wingdings" panose="05000000000000000000" pitchFamily="2" charset="2"/>
              <a:buNone/>
            </a:pPr>
            <a:endParaRPr lang="zh-CN" altLang="en-US" sz="2400" b="1" dirty="0"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r>
              <a:rPr lang="zh-CN" altLang="en-US" sz="2400" b="1" i="1" dirty="0" smtClean="0">
                <a:latin typeface="Times New Roman" panose="02020603050405020304" pitchFamily="18" charset="0"/>
                <a:ea typeface="楷体_GB2312" pitchFamily="49" charset="-122"/>
              </a:rPr>
              <a:t>                                                   </a:t>
            </a:r>
            <a:r>
              <a:rPr lang="en-US" altLang="zh-CN" sz="2400" b="1" i="1" dirty="0" smtClean="0">
                <a:latin typeface="Times New Roman" panose="02020603050405020304" pitchFamily="18" charset="0"/>
                <a:ea typeface="楷体_GB2312" pitchFamily="49" charset="-122"/>
              </a:rPr>
              <a:t>n</a:t>
            </a:r>
            <a:r>
              <a:rPr lang="zh-CN" altLang="en-US" sz="2400" b="1" dirty="0" smtClean="0">
                <a:latin typeface="Times New Roman" panose="02020603050405020304" pitchFamily="18" charset="0"/>
                <a:ea typeface="楷体_GB2312" pitchFamily="49" charset="-122"/>
              </a:rPr>
              <a:t>是整数。</a:t>
            </a:r>
          </a:p>
          <a:p>
            <a:pPr algn="just" eaLnBrk="1" hangingPunct="1">
              <a:buFont typeface="Wingdings" panose="05000000000000000000" pitchFamily="2" charset="2"/>
              <a:buNone/>
            </a:pPr>
            <a:r>
              <a:rPr lang="zh-CN" altLang="en-US" sz="2400" b="1" dirty="0" smtClean="0">
                <a:latin typeface="Times New Roman" panose="02020603050405020304" pitchFamily="18" charset="0"/>
                <a:ea typeface="楷体_GB2312" pitchFamily="49" charset="-122"/>
              </a:rPr>
              <a:t>           </a:t>
            </a:r>
          </a:p>
        </p:txBody>
      </p:sp>
      <p:sp>
        <p:nvSpPr>
          <p:cNvPr id="8195" name="Rectangle 3"/>
          <p:cNvSpPr>
            <a:spLocks noChangeArrowheads="1"/>
          </p:cNvSpPr>
          <p:nvPr/>
        </p:nvSpPr>
        <p:spPr bwMode="auto">
          <a:xfrm>
            <a:off x="4071938"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8196" name="Object 4"/>
          <p:cNvGraphicFramePr>
            <a:graphicFrameLocks noChangeAspect="1"/>
          </p:cNvGraphicFramePr>
          <p:nvPr>
            <p:extLst/>
          </p:nvPr>
        </p:nvGraphicFramePr>
        <p:xfrm>
          <a:off x="1335601" y="4114750"/>
          <a:ext cx="2133600" cy="466725"/>
        </p:xfrm>
        <a:graphic>
          <a:graphicData uri="http://schemas.openxmlformats.org/presentationml/2006/ole">
            <mc:AlternateContent xmlns:mc="http://schemas.openxmlformats.org/markup-compatibility/2006">
              <mc:Choice xmlns:v="urn:schemas-microsoft-com:vml" Requires="v">
                <p:oleObj spid="_x0000_s253964" r:id="rId3" imgW="1002865" imgH="215806" progId="Equation.3">
                  <p:embed/>
                </p:oleObj>
              </mc:Choice>
              <mc:Fallback>
                <p:oleObj r:id="rId3" imgW="1002865"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601" y="4114750"/>
                        <a:ext cx="21336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7" name="Object 6"/>
          <p:cNvGraphicFramePr>
            <a:graphicFrameLocks noChangeAspect="1"/>
          </p:cNvGraphicFramePr>
          <p:nvPr>
            <p:extLst/>
          </p:nvPr>
        </p:nvGraphicFramePr>
        <p:xfrm>
          <a:off x="1978844" y="4637211"/>
          <a:ext cx="1512888" cy="1168400"/>
        </p:xfrm>
        <a:graphic>
          <a:graphicData uri="http://schemas.openxmlformats.org/presentationml/2006/ole">
            <mc:AlternateContent xmlns:mc="http://schemas.openxmlformats.org/markup-compatibility/2006">
              <mc:Choice xmlns:v="urn:schemas-microsoft-com:vml" Requires="v">
                <p:oleObj spid="_x0000_s253965" name="公式" r:id="rId5" imgW="520474" imgH="393529" progId="Equation.3">
                  <p:embed/>
                </p:oleObj>
              </mc:Choice>
              <mc:Fallback>
                <p:oleObj name="公式" r:id="rId5" imgW="52047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8844" y="4637211"/>
                        <a:ext cx="1512888" cy="1168400"/>
                      </a:xfrm>
                      <a:prstGeom prst="rect">
                        <a:avLst/>
                      </a:prstGeom>
                      <a:solidFill>
                        <a:srgbClr val="CC99FF"/>
                      </a:solidFill>
                    </p:spPr>
                  </p:pic>
                </p:oleObj>
              </mc:Fallback>
            </mc:AlternateContent>
          </a:graphicData>
        </a:graphic>
      </p:graphicFrame>
    </p:spTree>
    <p:extLst>
      <p:ext uri="{BB962C8B-B14F-4D97-AF65-F5344CB8AC3E}">
        <p14:creationId xmlns:p14="http://schemas.microsoft.com/office/powerpoint/2010/main" val="955397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576" y="1556792"/>
                <a:ext cx="7600097" cy="4896544"/>
              </a:xfrm>
            </p:spPr>
            <p:txBody>
              <a:bodyPr>
                <a:normAutofit/>
              </a:bodyPr>
              <a:lstStyle/>
              <a:p>
                <a:r>
                  <a:rPr lang="zh-CN" altLang="en-US" sz="2400" b="1" dirty="0" smtClean="0">
                    <a:solidFill>
                      <a:srgbClr val="FF0000"/>
                    </a:solidFill>
                  </a:rPr>
                  <a:t>定态</a:t>
                </a:r>
                <a:r>
                  <a:rPr lang="zh-CN" altLang="en-US" sz="2400" b="1" dirty="0">
                    <a:solidFill>
                      <a:srgbClr val="FF0000"/>
                    </a:solidFill>
                  </a:rPr>
                  <a:t>条件</a:t>
                </a:r>
                <a:r>
                  <a:rPr lang="zh-CN" altLang="en-US" sz="2400" dirty="0"/>
                  <a:t>：电子只能处于一些分立的轨道上，它只能在这些轨道上绕核转动，且不产生电磁辐射</a:t>
                </a:r>
                <a:r>
                  <a:rPr lang="zh-CN" altLang="en-US" sz="2400" dirty="0" smtClean="0"/>
                  <a:t>。</a:t>
                </a:r>
                <a:endParaRPr lang="en-US" altLang="zh-CN" sz="2400" dirty="0" smtClean="0"/>
              </a:p>
              <a:p>
                <a:r>
                  <a:rPr lang="zh-CN" altLang="en-US" sz="2400" b="1" dirty="0">
                    <a:solidFill>
                      <a:srgbClr val="FF0000"/>
                    </a:solidFill>
                  </a:rPr>
                  <a:t>频率条件</a:t>
                </a:r>
                <a:r>
                  <a:rPr lang="zh-CN" altLang="en-US" sz="2400" dirty="0">
                    <a:solidFill>
                      <a:schemeClr val="tx1"/>
                    </a:solidFill>
                  </a:rPr>
                  <a:t>：当电子从一个定态轨道跃迁到另一个时，以电磁波形式放出（吸收）能量</a:t>
                </a:r>
                <a14:m>
                  <m:oMath xmlns:m="http://schemas.openxmlformats.org/officeDocument/2006/math">
                    <m:r>
                      <a:rPr lang="en-US" altLang="zh-CN" sz="2400" i="1" dirty="0" smtClean="0">
                        <a:solidFill>
                          <a:schemeClr val="tx1"/>
                        </a:solidFill>
                        <a:latin typeface="Cambria Math" panose="02040503050406030204" pitchFamily="18" charset="0"/>
                      </a:rPr>
                      <m:t>h</m:t>
                    </m:r>
                    <m:r>
                      <a:rPr lang="en-US" altLang="zh-CN" sz="2400" b="0" i="1" dirty="0" smtClean="0">
                        <a:solidFill>
                          <a:schemeClr val="tx1"/>
                        </a:solidFill>
                        <a:latin typeface="Cambria Math" panose="02040503050406030204" pitchFamily="18" charset="0"/>
                      </a:rPr>
                      <m:t>𝜈</m:t>
                    </m:r>
                  </m:oMath>
                </a14:m>
                <a:endParaRPr lang="en-US" altLang="zh-CN" sz="2400" dirty="0" smtClean="0">
                  <a:solidFill>
                    <a:schemeClr val="tx1"/>
                  </a:solidFill>
                </a:endParaRPr>
              </a:p>
              <a:p>
                <a:endParaRPr lang="en-US" altLang="zh-CN" sz="2400" dirty="0">
                  <a:solidFill>
                    <a:schemeClr val="tx1"/>
                  </a:solidFill>
                </a:endParaRPr>
              </a:p>
              <a:p>
                <a:endParaRPr lang="en-US" altLang="zh-CN" sz="2400" dirty="0" smtClean="0">
                  <a:solidFill>
                    <a:schemeClr val="tx1"/>
                  </a:solidFill>
                </a:endParaRPr>
              </a:p>
              <a:p>
                <a:r>
                  <a:rPr lang="zh-CN" altLang="en-US" sz="2400" b="1" dirty="0">
                    <a:solidFill>
                      <a:srgbClr val="FF0000"/>
                    </a:solidFill>
                  </a:rPr>
                  <a:t>角动量量子化（对应原理）</a:t>
                </a:r>
                <a:r>
                  <a:rPr lang="zh-CN" altLang="en-US" sz="2400" dirty="0">
                    <a:solidFill>
                      <a:schemeClr val="tx1"/>
                    </a:solidFill>
                  </a:rPr>
                  <a:t>：在原子范畴内的现象与宏观范围内的现象可以各自遵循本范围内的规律，但当把微观范围内的规律延伸到经典范围时，则它所得到的数值结果应该与经典规律所得到的相一致。</a:t>
                </a:r>
              </a:p>
              <a:p>
                <a:endParaRPr lang="zh-CN" altLang="en-US" sz="2400"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576" y="1556792"/>
                <a:ext cx="7600097" cy="4896544"/>
              </a:xfrm>
              <a:blipFill rotWithShape="0">
                <a:blip r:embed="rId3"/>
                <a:stretch>
                  <a:fillRect t="-995"/>
                </a:stretch>
              </a:blipFill>
            </p:spPr>
            <p:txBody>
              <a:bodyPr/>
              <a:lstStyle/>
              <a:p>
                <a:r>
                  <a:rPr lang="zh-CN" altLang="en-US">
                    <a:noFill/>
                  </a:rPr>
                  <a:t> </a:t>
                </a:r>
              </a:p>
            </p:txBody>
          </p:sp>
        </mc:Fallback>
      </mc:AlternateContent>
      <p:sp>
        <p:nvSpPr>
          <p:cNvPr id="2" name="标题 1"/>
          <p:cNvSpPr>
            <a:spLocks noGrp="1"/>
          </p:cNvSpPr>
          <p:nvPr>
            <p:ph type="title"/>
          </p:nvPr>
        </p:nvSpPr>
        <p:spPr>
          <a:xfrm>
            <a:off x="899592" y="471158"/>
            <a:ext cx="6589199" cy="860674"/>
          </a:xfrm>
        </p:spPr>
        <p:txBody>
          <a:bodyPr>
            <a:normAutofit/>
          </a:bodyPr>
          <a:lstStyle/>
          <a:p>
            <a:r>
              <a:rPr lang="en-US" altLang="zh-CN" sz="2800" dirty="0" smtClean="0"/>
              <a:t>Bohr</a:t>
            </a:r>
            <a:r>
              <a:rPr lang="zh-CN" altLang="en-US" sz="2800" dirty="0" smtClean="0"/>
              <a:t>模型</a:t>
            </a:r>
            <a:endParaRPr lang="zh-CN" altLang="en-US" sz="2800" dirty="0"/>
          </a:p>
        </p:txBody>
      </p:sp>
      <p:pic>
        <p:nvPicPr>
          <p:cNvPr id="4" name="图片 3"/>
          <p:cNvPicPr>
            <a:picLocks noChangeAspect="1"/>
          </p:cNvPicPr>
          <p:nvPr/>
        </p:nvPicPr>
        <p:blipFill>
          <a:blip r:embed="rId4"/>
          <a:stretch>
            <a:fillRect/>
          </a:stretch>
        </p:blipFill>
        <p:spPr>
          <a:xfrm>
            <a:off x="3042778" y="3349767"/>
            <a:ext cx="2518984" cy="655297"/>
          </a:xfrm>
          <a:prstGeom prst="rect">
            <a:avLst/>
          </a:prstGeom>
        </p:spPr>
      </p:pic>
    </p:spTree>
    <p:extLst>
      <p:ext uri="{BB962C8B-B14F-4D97-AF65-F5344CB8AC3E}">
        <p14:creationId xmlns:p14="http://schemas.microsoft.com/office/powerpoint/2010/main" val="37636516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idx="1"/>
          </p:nvPr>
        </p:nvSpPr>
        <p:spPr>
          <a:xfrm>
            <a:off x="466651" y="2347441"/>
            <a:ext cx="8137525" cy="1371600"/>
          </a:xfrm>
        </p:spPr>
        <p:txBody>
          <a:bodyPr/>
          <a:lstStyle/>
          <a:p>
            <a:pPr algn="just" eaLnBrk="1" hangingPunct="1">
              <a:buFont typeface="Wingdings" panose="05000000000000000000" pitchFamily="2" charset="2"/>
              <a:buNone/>
            </a:pPr>
            <a:r>
              <a:rPr lang="zh-CN" altLang="en-US" sz="2400" smtClean="0">
                <a:latin typeface="Times New Roman" panose="02020603050405020304" pitchFamily="18" charset="0"/>
                <a:ea typeface="楷体_GB2312" pitchFamily="49" charset="-122"/>
              </a:rPr>
              <a:t>     </a:t>
            </a:r>
            <a:r>
              <a:rPr lang="zh-CN" altLang="en-US" sz="2400" b="1" smtClean="0">
                <a:latin typeface="Times New Roman" panose="02020603050405020304" pitchFamily="18" charset="0"/>
                <a:ea typeface="楷体_GB2312" pitchFamily="49" charset="-122"/>
              </a:rPr>
              <a:t>原子的内部能量由电子的动能和体系的势能构成（原子核假设为静止，所以不计算动能）。假设</a:t>
            </a:r>
            <a:r>
              <a:rPr lang="en-US" altLang="zh-CN" sz="2400" b="1" i="1" smtClean="0">
                <a:latin typeface="Times New Roman" panose="02020603050405020304" pitchFamily="18" charset="0"/>
                <a:ea typeface="楷体_GB2312" pitchFamily="49" charset="-122"/>
              </a:rPr>
              <a:t>r</a:t>
            </a:r>
            <a:r>
              <a:rPr lang="en-US" altLang="zh-CN" sz="2400" b="1" smtClean="0">
                <a:latin typeface="Times New Roman" panose="02020603050405020304" pitchFamily="18" charset="0"/>
                <a:ea typeface="楷体_GB2312" pitchFamily="49" charset="-122"/>
              </a:rPr>
              <a:t> = ∞ </a:t>
            </a:r>
            <a:r>
              <a:rPr lang="zh-CN" altLang="en-US" sz="2400" b="1" smtClean="0">
                <a:latin typeface="Times New Roman" panose="02020603050405020304" pitchFamily="18" charset="0"/>
                <a:ea typeface="楷体_GB2312" pitchFamily="49" charset="-122"/>
              </a:rPr>
              <a:t>时的势能定为零，那么</a:t>
            </a:r>
          </a:p>
        </p:txBody>
      </p:sp>
      <p:graphicFrame>
        <p:nvGraphicFramePr>
          <p:cNvPr id="37891" name="Object 4"/>
          <p:cNvGraphicFramePr>
            <a:graphicFrameLocks noChangeAspect="1"/>
          </p:cNvGraphicFramePr>
          <p:nvPr>
            <p:extLst/>
          </p:nvPr>
        </p:nvGraphicFramePr>
        <p:xfrm>
          <a:off x="1906513" y="1267941"/>
          <a:ext cx="2533650" cy="1019175"/>
        </p:xfrm>
        <a:graphic>
          <a:graphicData uri="http://schemas.openxmlformats.org/presentationml/2006/ole">
            <mc:AlternateContent xmlns:mc="http://schemas.openxmlformats.org/markup-compatibility/2006">
              <mc:Choice xmlns:v="urn:schemas-microsoft-com:vml" Requires="v">
                <p:oleObj spid="_x0000_s254993" name="公式" r:id="rId3" imgW="1714500" imgH="698500" progId="Equation.3">
                  <p:embed/>
                </p:oleObj>
              </mc:Choice>
              <mc:Fallback>
                <p:oleObj name="公式" r:id="rId3" imgW="1714500" imgH="698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513" y="1267941"/>
                        <a:ext cx="2533650" cy="1019175"/>
                      </a:xfrm>
                      <a:prstGeom prst="rect">
                        <a:avLst/>
                      </a:prstGeom>
                      <a:solidFill>
                        <a:srgbClr val="99CCFF"/>
                      </a:solidFill>
                    </p:spPr>
                  </p:pic>
                </p:oleObj>
              </mc:Fallback>
            </mc:AlternateContent>
          </a:graphicData>
        </a:graphic>
      </p:graphicFrame>
      <p:graphicFrame>
        <p:nvGraphicFramePr>
          <p:cNvPr id="37892" name="Object 6"/>
          <p:cNvGraphicFramePr>
            <a:graphicFrameLocks noChangeAspect="1"/>
          </p:cNvGraphicFramePr>
          <p:nvPr>
            <p:extLst/>
          </p:nvPr>
        </p:nvGraphicFramePr>
        <p:xfrm>
          <a:off x="1906513" y="3572991"/>
          <a:ext cx="6113463" cy="977900"/>
        </p:xfrm>
        <a:graphic>
          <a:graphicData uri="http://schemas.openxmlformats.org/presentationml/2006/ole">
            <mc:AlternateContent xmlns:mc="http://schemas.openxmlformats.org/markup-compatibility/2006">
              <mc:Choice xmlns:v="urn:schemas-microsoft-com:vml" Requires="v">
                <p:oleObj spid="_x0000_s254994" name="公式" r:id="rId5" imgW="4254500" imgH="685800" progId="Equation.3">
                  <p:embed/>
                </p:oleObj>
              </mc:Choice>
              <mc:Fallback>
                <p:oleObj name="公式" r:id="rId5" imgW="4254500" imgH="685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6513" y="3572991"/>
                        <a:ext cx="6113463" cy="977900"/>
                      </a:xfrm>
                      <a:prstGeom prst="rect">
                        <a:avLst/>
                      </a:prstGeom>
                      <a:solidFill>
                        <a:srgbClr val="CCFFFF"/>
                      </a:solidFill>
                    </p:spPr>
                  </p:pic>
                </p:oleObj>
              </mc:Fallback>
            </mc:AlternateContent>
          </a:graphicData>
        </a:graphic>
      </p:graphicFrame>
      <p:sp>
        <p:nvSpPr>
          <p:cNvPr id="37893" name="Rectangle 7"/>
          <p:cNvSpPr>
            <a:spLocks noChangeArrowheads="1"/>
          </p:cNvSpPr>
          <p:nvPr/>
        </p:nvSpPr>
        <p:spPr bwMode="auto">
          <a:xfrm>
            <a:off x="611113" y="4652491"/>
            <a:ext cx="8604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latin typeface="Times New Roman" panose="02020603050405020304" pitchFamily="18" charset="0"/>
                <a:ea typeface="楷体_GB2312" pitchFamily="49" charset="-122"/>
              </a:rPr>
              <a:t>    而电子作圆周运动的频率</a:t>
            </a:r>
          </a:p>
        </p:txBody>
      </p:sp>
      <p:graphicFrame>
        <p:nvGraphicFramePr>
          <p:cNvPr id="37894" name="Object 9"/>
          <p:cNvGraphicFramePr>
            <a:graphicFrameLocks noChangeAspect="1"/>
          </p:cNvGraphicFramePr>
          <p:nvPr>
            <p:extLst/>
          </p:nvPr>
        </p:nvGraphicFramePr>
        <p:xfrm>
          <a:off x="1979538" y="5181129"/>
          <a:ext cx="3446463" cy="1100137"/>
        </p:xfrm>
        <a:graphic>
          <a:graphicData uri="http://schemas.openxmlformats.org/presentationml/2006/ole">
            <mc:AlternateContent xmlns:mc="http://schemas.openxmlformats.org/markup-compatibility/2006">
              <mc:Choice xmlns:v="urn:schemas-microsoft-com:vml" Requires="v">
                <p:oleObj spid="_x0000_s254995" name="Equation" r:id="rId7" imgW="2298700" imgH="723900" progId="Equation.3">
                  <p:embed/>
                </p:oleObj>
              </mc:Choice>
              <mc:Fallback>
                <p:oleObj name="Equation" r:id="rId7" imgW="2298700" imgH="723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538" y="5181129"/>
                        <a:ext cx="3446463" cy="1100137"/>
                      </a:xfrm>
                      <a:prstGeom prst="rect">
                        <a:avLst/>
                      </a:prstGeom>
                      <a:solidFill>
                        <a:srgbClr val="FFFF99"/>
                      </a:solidFill>
                    </p:spPr>
                  </p:pic>
                </p:oleObj>
              </mc:Fallback>
            </mc:AlternateContent>
          </a:graphicData>
        </a:graphic>
      </p:graphicFrame>
      <p:sp>
        <p:nvSpPr>
          <p:cNvPr id="37895" name="Rectangle 10"/>
          <p:cNvSpPr>
            <a:spLocks noChangeArrowheads="1"/>
          </p:cNvSpPr>
          <p:nvPr/>
        </p:nvSpPr>
        <p:spPr bwMode="auto">
          <a:xfrm>
            <a:off x="755576" y="764704"/>
            <a:ext cx="78486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lnSpc>
                <a:spcPct val="90000"/>
              </a:lnSpc>
              <a:spcBef>
                <a:spcPct val="20000"/>
              </a:spcBef>
            </a:pPr>
            <a:r>
              <a:rPr lang="zh-CN" altLang="en-US" b="1">
                <a:latin typeface="Times New Roman" panose="02020603050405020304" pitchFamily="18" charset="0"/>
                <a:ea typeface="楷体_GB2312" pitchFamily="49" charset="-122"/>
              </a:rPr>
              <a:t>        考虑简单的圆周运动，那么根据经典力学和经典电动力学有</a:t>
            </a:r>
          </a:p>
        </p:txBody>
      </p:sp>
    </p:spTree>
    <p:extLst>
      <p:ext uri="{BB962C8B-B14F-4D97-AF65-F5344CB8AC3E}">
        <p14:creationId xmlns:p14="http://schemas.microsoft.com/office/powerpoint/2010/main" val="17679159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910013" y="3448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10243" name="Object 3"/>
          <p:cNvGraphicFramePr>
            <a:graphicFrameLocks noChangeAspect="1"/>
          </p:cNvGraphicFramePr>
          <p:nvPr>
            <p:extLst/>
          </p:nvPr>
        </p:nvGraphicFramePr>
        <p:xfrm>
          <a:off x="6523109" y="727757"/>
          <a:ext cx="2459037" cy="1044575"/>
        </p:xfrm>
        <a:graphic>
          <a:graphicData uri="http://schemas.openxmlformats.org/presentationml/2006/ole">
            <mc:AlternateContent xmlns:mc="http://schemas.openxmlformats.org/markup-compatibility/2006">
              <mc:Choice xmlns:v="urn:schemas-microsoft-com:vml" Requires="v">
                <p:oleObj spid="_x0000_s256032" r:id="rId3" imgW="1625600" imgH="685800" progId="">
                  <p:embed/>
                </p:oleObj>
              </mc:Choice>
              <mc:Fallback>
                <p:oleObj r:id="rId3" imgW="1625600" imgH="685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109" y="727757"/>
                        <a:ext cx="2459037" cy="1044575"/>
                      </a:xfrm>
                      <a:prstGeom prst="rect">
                        <a:avLst/>
                      </a:prstGeom>
                      <a:solidFill>
                        <a:srgbClr val="CCFFFF"/>
                      </a:solidFill>
                    </p:spPr>
                  </p:pic>
                </p:oleObj>
              </mc:Fallback>
            </mc:AlternateContent>
          </a:graphicData>
        </a:graphic>
      </p:graphicFrame>
      <p:graphicFrame>
        <p:nvGraphicFramePr>
          <p:cNvPr id="10244" name="Object 4"/>
          <p:cNvGraphicFramePr>
            <a:graphicFrameLocks noChangeAspect="1"/>
          </p:cNvGraphicFramePr>
          <p:nvPr>
            <p:extLst/>
          </p:nvPr>
        </p:nvGraphicFramePr>
        <p:xfrm>
          <a:off x="3210205" y="764704"/>
          <a:ext cx="1828800" cy="1071563"/>
        </p:xfrm>
        <a:graphic>
          <a:graphicData uri="http://schemas.openxmlformats.org/presentationml/2006/ole">
            <mc:AlternateContent xmlns:mc="http://schemas.openxmlformats.org/markup-compatibility/2006">
              <mc:Choice xmlns:v="urn:schemas-microsoft-com:vml" Requires="v">
                <p:oleObj spid="_x0000_s256033" r:id="rId5" imgW="1016000" imgH="596900" progId="">
                  <p:embed/>
                </p:oleObj>
              </mc:Choice>
              <mc:Fallback>
                <p:oleObj r:id="rId5" imgW="1016000" imgH="5969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0205" y="764704"/>
                        <a:ext cx="1828800" cy="1071563"/>
                      </a:xfrm>
                      <a:prstGeom prst="rect">
                        <a:avLst/>
                      </a:prstGeom>
                      <a:solidFill>
                        <a:srgbClr val="CCFFFF"/>
                      </a:solidFill>
                    </p:spPr>
                  </p:pic>
                </p:oleObj>
              </mc:Fallback>
            </mc:AlternateContent>
          </a:graphicData>
        </a:graphic>
      </p:graphicFrame>
      <p:graphicFrame>
        <p:nvGraphicFramePr>
          <p:cNvPr id="10245" name="Object 6"/>
          <p:cNvGraphicFramePr>
            <a:graphicFrameLocks noChangeAspect="1"/>
          </p:cNvGraphicFramePr>
          <p:nvPr>
            <p:extLst/>
          </p:nvPr>
        </p:nvGraphicFramePr>
        <p:xfrm>
          <a:off x="1376434" y="2568103"/>
          <a:ext cx="6705600" cy="1009650"/>
        </p:xfrm>
        <a:graphic>
          <a:graphicData uri="http://schemas.openxmlformats.org/presentationml/2006/ole">
            <mc:AlternateContent xmlns:mc="http://schemas.openxmlformats.org/markup-compatibility/2006">
              <mc:Choice xmlns:v="urn:schemas-microsoft-com:vml" Requires="v">
                <p:oleObj spid="_x0000_s256034" r:id="rId7" imgW="4483100" imgH="673100" progId="">
                  <p:embed/>
                </p:oleObj>
              </mc:Choice>
              <mc:Fallback>
                <p:oleObj r:id="rId7" imgW="4483100" imgH="6731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6434" y="2568103"/>
                        <a:ext cx="6705600" cy="1009650"/>
                      </a:xfrm>
                      <a:prstGeom prst="rect">
                        <a:avLst/>
                      </a:prstGeom>
                      <a:solidFill>
                        <a:srgbClr val="FFFF99"/>
                      </a:solidFill>
                    </p:spPr>
                  </p:pic>
                </p:oleObj>
              </mc:Fallback>
            </mc:AlternateContent>
          </a:graphicData>
        </a:graphic>
      </p:graphicFrame>
      <p:graphicFrame>
        <p:nvGraphicFramePr>
          <p:cNvPr id="10246" name="Object 7"/>
          <p:cNvGraphicFramePr>
            <a:graphicFrameLocks noChangeAspect="1"/>
          </p:cNvGraphicFramePr>
          <p:nvPr>
            <p:extLst/>
          </p:nvPr>
        </p:nvGraphicFramePr>
        <p:xfrm>
          <a:off x="2789309" y="3719040"/>
          <a:ext cx="2344737" cy="968375"/>
        </p:xfrm>
        <a:graphic>
          <a:graphicData uri="http://schemas.openxmlformats.org/presentationml/2006/ole">
            <mc:AlternateContent xmlns:mc="http://schemas.openxmlformats.org/markup-compatibility/2006">
              <mc:Choice xmlns:v="urn:schemas-microsoft-com:vml" Requires="v">
                <p:oleObj spid="_x0000_s256035" r:id="rId9" imgW="1435100" imgH="596900" progId="">
                  <p:embed/>
                </p:oleObj>
              </mc:Choice>
              <mc:Fallback>
                <p:oleObj r:id="rId9" imgW="1435100" imgH="5969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9309" y="3719040"/>
                        <a:ext cx="2344737" cy="968375"/>
                      </a:xfrm>
                      <a:prstGeom prst="rect">
                        <a:avLst/>
                      </a:prstGeom>
                      <a:solidFill>
                        <a:srgbClr val="FFFF99"/>
                      </a:solidFill>
                    </p:spPr>
                  </p:pic>
                </p:oleObj>
              </mc:Fallback>
            </mc:AlternateContent>
          </a:graphicData>
        </a:graphic>
      </p:graphicFrame>
      <p:graphicFrame>
        <p:nvGraphicFramePr>
          <p:cNvPr id="10247" name="Object 8"/>
          <p:cNvGraphicFramePr>
            <a:graphicFrameLocks noChangeAspect="1"/>
          </p:cNvGraphicFramePr>
          <p:nvPr>
            <p:extLst/>
          </p:nvPr>
        </p:nvGraphicFramePr>
        <p:xfrm>
          <a:off x="1854271" y="4869978"/>
          <a:ext cx="2971800" cy="1114425"/>
        </p:xfrm>
        <a:graphic>
          <a:graphicData uri="http://schemas.openxmlformats.org/presentationml/2006/ole">
            <mc:AlternateContent xmlns:mc="http://schemas.openxmlformats.org/markup-compatibility/2006">
              <mc:Choice xmlns:v="urn:schemas-microsoft-com:vml" Requires="v">
                <p:oleObj spid="_x0000_s256036" r:id="rId11" imgW="1930400" imgH="723900" progId="">
                  <p:embed/>
                </p:oleObj>
              </mc:Choice>
              <mc:Fallback>
                <p:oleObj r:id="rId11" imgW="1930400" imgH="7239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4271" y="4869978"/>
                        <a:ext cx="2971800" cy="1114425"/>
                      </a:xfrm>
                      <a:prstGeom prst="rect">
                        <a:avLst/>
                      </a:prstGeom>
                      <a:solidFill>
                        <a:srgbClr val="99CCFF"/>
                      </a:solidFill>
                    </p:spPr>
                  </p:pic>
                </p:oleObj>
              </mc:Fallback>
            </mc:AlternateContent>
          </a:graphicData>
        </a:graphic>
      </p:graphicFrame>
      <p:graphicFrame>
        <p:nvGraphicFramePr>
          <p:cNvPr id="10248" name="Object 9"/>
          <p:cNvGraphicFramePr>
            <a:graphicFrameLocks noChangeAspect="1"/>
          </p:cNvGraphicFramePr>
          <p:nvPr>
            <p:extLst/>
          </p:nvPr>
        </p:nvGraphicFramePr>
        <p:xfrm>
          <a:off x="5021334" y="4820765"/>
          <a:ext cx="3889375" cy="1169988"/>
        </p:xfrm>
        <a:graphic>
          <a:graphicData uri="http://schemas.openxmlformats.org/presentationml/2006/ole">
            <mc:AlternateContent xmlns:mc="http://schemas.openxmlformats.org/markup-compatibility/2006">
              <mc:Choice xmlns:v="urn:schemas-microsoft-com:vml" Requires="v">
                <p:oleObj spid="_x0000_s256037" r:id="rId13" imgW="2514600" imgH="762000" progId="Equation.3">
                  <p:embed/>
                </p:oleObj>
              </mc:Choice>
              <mc:Fallback>
                <p:oleObj r:id="rId13" imgW="2514600" imgH="762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1334" y="4820765"/>
                        <a:ext cx="3889375" cy="1169988"/>
                      </a:xfrm>
                      <a:prstGeom prst="rect">
                        <a:avLst/>
                      </a:prstGeom>
                      <a:solidFill>
                        <a:srgbClr val="99CCFF"/>
                      </a:solidFill>
                    </p:spPr>
                  </p:pic>
                </p:oleObj>
              </mc:Fallback>
            </mc:AlternateContent>
          </a:graphicData>
        </a:graphic>
      </p:graphicFrame>
      <p:sp>
        <p:nvSpPr>
          <p:cNvPr id="10249" name="AutoShape 11"/>
          <p:cNvSpPr>
            <a:spLocks noChangeArrowheads="1"/>
          </p:cNvSpPr>
          <p:nvPr/>
        </p:nvSpPr>
        <p:spPr bwMode="auto">
          <a:xfrm>
            <a:off x="1204984" y="837728"/>
            <a:ext cx="2016125" cy="865187"/>
          </a:xfrm>
          <a:prstGeom prst="rightArrow">
            <a:avLst>
              <a:gd name="adj1" fmla="val 50000"/>
              <a:gd name="adj2" fmla="val 5825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dirty="0">
                <a:latin typeface="Times New Roman" panose="02020603050405020304" pitchFamily="18" charset="0"/>
                <a:ea typeface="楷体_GB2312" pitchFamily="49" charset="-122"/>
              </a:rPr>
              <a:t>与</a:t>
            </a:r>
            <a:r>
              <a:rPr lang="en-US" altLang="zh-CN" b="1" dirty="0">
                <a:latin typeface="Times New Roman" panose="02020603050405020304" pitchFamily="18" charset="0"/>
                <a:ea typeface="楷体_GB2312" pitchFamily="49" charset="-122"/>
              </a:rPr>
              <a:t>R</a:t>
            </a:r>
            <a:r>
              <a:rPr lang="zh-CN" altLang="en-US" b="1" dirty="0">
                <a:latin typeface="Times New Roman" panose="02020603050405020304" pitchFamily="18" charset="0"/>
                <a:ea typeface="楷体_GB2312" pitchFamily="49" charset="-122"/>
              </a:rPr>
              <a:t>公式比较</a:t>
            </a:r>
          </a:p>
        </p:txBody>
      </p:sp>
      <p:sp>
        <p:nvSpPr>
          <p:cNvPr id="10250" name="AutoShape 12"/>
          <p:cNvSpPr>
            <a:spLocks noChangeArrowheads="1"/>
          </p:cNvSpPr>
          <p:nvPr/>
        </p:nvSpPr>
        <p:spPr bwMode="auto">
          <a:xfrm>
            <a:off x="1278009" y="1845790"/>
            <a:ext cx="1511300" cy="792163"/>
          </a:xfrm>
          <a:prstGeom prst="downArrowCallout">
            <a:avLst>
              <a:gd name="adj1" fmla="val 47695"/>
              <a:gd name="adj2" fmla="val 47695"/>
              <a:gd name="adj3" fmla="val 16667"/>
              <a:gd name="adj4" fmla="val 6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ea typeface="楷体_GB2312" pitchFamily="49" charset="-122"/>
              </a:rPr>
              <a:t>对应原理</a:t>
            </a:r>
          </a:p>
        </p:txBody>
      </p:sp>
      <p:sp>
        <p:nvSpPr>
          <p:cNvPr id="10251" name="AutoShape 15"/>
          <p:cNvSpPr>
            <a:spLocks noChangeArrowheads="1"/>
          </p:cNvSpPr>
          <p:nvPr/>
        </p:nvSpPr>
        <p:spPr bwMode="auto">
          <a:xfrm rot="16200000" flipH="1">
            <a:off x="648565" y="3664271"/>
            <a:ext cx="1582738" cy="2555875"/>
          </a:xfrm>
          <a:custGeom>
            <a:avLst/>
            <a:gdLst>
              <a:gd name="T0" fmla="*/ 677793 w 21600"/>
              <a:gd name="T1" fmla="*/ 0 h 21600"/>
              <a:gd name="T2" fmla="*/ 223855 w 21600"/>
              <a:gd name="T3" fmla="*/ 2555875 h 21600"/>
              <a:gd name="T4" fmla="*/ 712598 w 21600"/>
              <a:gd name="T5" fmla="*/ 983302 h 21600"/>
              <a:gd name="T6" fmla="*/ 1147632 w 21600"/>
              <a:gd name="T7" fmla="*/ 1690309 h 21600"/>
              <a:gd name="T8" fmla="*/ 1582738 w 21600"/>
              <a:gd name="T9" fmla="*/ 983302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ea typeface="楷体_GB2312" pitchFamily="49" charset="-122"/>
              </a:rPr>
              <a:t>与经典比较</a:t>
            </a:r>
          </a:p>
        </p:txBody>
      </p:sp>
      <p:sp>
        <p:nvSpPr>
          <p:cNvPr id="10252" name="AutoShape 17"/>
          <p:cNvSpPr>
            <a:spLocks/>
          </p:cNvSpPr>
          <p:nvPr/>
        </p:nvSpPr>
        <p:spPr bwMode="auto">
          <a:xfrm>
            <a:off x="8837684" y="982190"/>
            <a:ext cx="288925" cy="4537075"/>
          </a:xfrm>
          <a:prstGeom prst="rightBrace">
            <a:avLst>
              <a:gd name="adj1" fmla="val 130861"/>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 name="图片 1"/>
          <p:cNvPicPr>
            <a:picLocks noChangeAspect="1"/>
          </p:cNvPicPr>
          <p:nvPr/>
        </p:nvPicPr>
        <p:blipFill>
          <a:blip r:embed="rId15"/>
          <a:stretch>
            <a:fillRect/>
          </a:stretch>
        </p:blipFill>
        <p:spPr>
          <a:xfrm>
            <a:off x="4954178" y="812762"/>
            <a:ext cx="1444877" cy="975445"/>
          </a:xfrm>
          <a:prstGeom prst="rect">
            <a:avLst/>
          </a:prstGeom>
        </p:spPr>
      </p:pic>
    </p:spTree>
    <p:extLst>
      <p:ext uri="{BB962C8B-B14F-4D97-AF65-F5344CB8AC3E}">
        <p14:creationId xmlns:p14="http://schemas.microsoft.com/office/powerpoint/2010/main" val="1151805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899594" y="1905884"/>
            <a:ext cx="6840727" cy="2173146"/>
          </a:xfrm>
          <a:prstGeom prst="rect">
            <a:avLst/>
          </a:prstGeom>
        </p:spPr>
      </p:pic>
      <p:sp>
        <p:nvSpPr>
          <p:cNvPr id="248836" name="Rectangle 4"/>
          <p:cNvSpPr>
            <a:spLocks noChangeArrowheads="1"/>
          </p:cNvSpPr>
          <p:nvPr/>
        </p:nvSpPr>
        <p:spPr bwMode="auto">
          <a:xfrm>
            <a:off x="1108677" y="5707726"/>
            <a:ext cx="252028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b="1" dirty="0" smtClean="0">
                <a:solidFill>
                  <a:srgbClr val="FF0000"/>
                </a:solidFill>
                <a:latin typeface="Times New Roman" panose="02020603050405020304" pitchFamily="18" charset="0"/>
                <a:ea typeface="楷体_GB2312" pitchFamily="49" charset="-122"/>
              </a:rPr>
              <a:t>精细结构常数</a:t>
            </a:r>
            <a:endParaRPr lang="zh-CN" altLang="en-US" b="1" dirty="0">
              <a:latin typeface="Times New Roman" panose="02020603050405020304" pitchFamily="18" charset="0"/>
              <a:ea typeface="楷体_GB2312" pitchFamily="49" charset="-122"/>
            </a:endParaRPr>
          </a:p>
          <a:p>
            <a:pPr algn="just" eaLnBrk="1" hangingPunct="1"/>
            <a:r>
              <a:rPr lang="zh-CN" altLang="en-US" b="1" dirty="0">
                <a:latin typeface="Times New Roman" panose="02020603050405020304" pitchFamily="18" charset="0"/>
                <a:ea typeface="楷体_GB2312" pitchFamily="49" charset="-122"/>
              </a:rPr>
              <a:t>                                                             </a:t>
            </a:r>
          </a:p>
        </p:txBody>
      </p:sp>
      <p:graphicFrame>
        <p:nvGraphicFramePr>
          <p:cNvPr id="248835" name="Object 3"/>
          <p:cNvGraphicFramePr>
            <a:graphicFrameLocks noChangeAspect="1"/>
          </p:cNvGraphicFramePr>
          <p:nvPr>
            <p:extLst/>
          </p:nvPr>
        </p:nvGraphicFramePr>
        <p:xfrm>
          <a:off x="3995936" y="5278604"/>
          <a:ext cx="3455987" cy="1289050"/>
        </p:xfrm>
        <a:graphic>
          <a:graphicData uri="http://schemas.openxmlformats.org/presentationml/2006/ole">
            <mc:AlternateContent xmlns:mc="http://schemas.openxmlformats.org/markup-compatibility/2006">
              <mc:Choice xmlns:v="urn:schemas-microsoft-com:vml" Requires="v">
                <p:oleObj spid="_x0000_s257041" r:id="rId4" imgW="1727200" imgH="647700" progId="">
                  <p:embed/>
                </p:oleObj>
              </mc:Choice>
              <mc:Fallback>
                <p:oleObj r:id="rId4" imgW="1727200" imgH="6477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5278604"/>
                        <a:ext cx="3455987" cy="1289050"/>
                      </a:xfrm>
                      <a:prstGeom prst="rect">
                        <a:avLst/>
                      </a:prstGeom>
                      <a:solidFill>
                        <a:srgbClr val="FF99CC"/>
                      </a:solidFill>
                    </p:spPr>
                  </p:pic>
                </p:oleObj>
              </mc:Fallback>
            </mc:AlternateContent>
          </a:graphicData>
        </a:graphic>
      </p:graphicFrame>
      <p:pic>
        <p:nvPicPr>
          <p:cNvPr id="2" name="图片 1"/>
          <p:cNvPicPr>
            <a:picLocks noChangeAspect="1"/>
          </p:cNvPicPr>
          <p:nvPr/>
        </p:nvPicPr>
        <p:blipFill>
          <a:blip r:embed="rId6"/>
          <a:stretch>
            <a:fillRect/>
          </a:stretch>
        </p:blipFill>
        <p:spPr>
          <a:xfrm>
            <a:off x="4212235" y="1959093"/>
            <a:ext cx="3023391" cy="950942"/>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177476" y="4369249"/>
                <a:ext cx="4142481" cy="544636"/>
              </a:xfrm>
              <a:prstGeom prst="rect">
                <a:avLst/>
              </a:prstGeom>
              <a:solidFill>
                <a:schemeClr val="accent2">
                  <a:lumMod val="40000"/>
                  <a:lumOff val="60000"/>
                </a:schemeClr>
              </a:solidFill>
            </p:spPr>
            <p:txBody>
              <a:bodyPr wrap="none" rtlCol="0">
                <a:spAutoFit/>
              </a:bodyPr>
              <a:lstStyle/>
              <a:p>
                <a:r>
                  <a:rPr lang="zh-CN" altLang="en-US" sz="2800" dirty="0" smtClean="0"/>
                  <a:t>第一</a:t>
                </a:r>
                <a:r>
                  <a:rPr lang="en-US" altLang="zh-CN" sz="2800" b="0" i="0" dirty="0" smtClean="0">
                    <a:latin typeface="+mj-lt"/>
                  </a:rPr>
                  <a:t>Bohr</a:t>
                </a:r>
                <a:r>
                  <a:rPr lang="zh-CN" altLang="en-US" sz="2800" i="0" dirty="0" smtClean="0">
                    <a:latin typeface="+mj-lt"/>
                  </a:rPr>
                  <a:t>半径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=0.53</m:t>
                    </m:r>
                    <m:r>
                      <a:rPr lang="en-US" altLang="zh-CN" sz="2800" b="0" i="1" smtClean="0">
                        <a:latin typeface="Cambria Math" panose="02040503050406030204" pitchFamily="18" charset="0"/>
                        <a:ea typeface="Cambria Math" panose="02040503050406030204" pitchFamily="18" charset="0"/>
                      </a:rPr>
                      <m:t>Å</m:t>
                    </m:r>
                  </m:oMath>
                </a14:m>
                <a:endParaRPr lang="zh-CN" altLang="en-US" sz="28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77476" y="4369249"/>
                <a:ext cx="4142481" cy="544636"/>
              </a:xfrm>
              <a:prstGeom prst="rect">
                <a:avLst/>
              </a:prstGeom>
              <a:blipFill rotWithShape="0">
                <a:blip r:embed="rId7"/>
                <a:stretch>
                  <a:fillRect l="-2941" t="-17978" b="-325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4704193" y="4379957"/>
                <a:ext cx="4212642" cy="523220"/>
              </a:xfrm>
              <a:prstGeom prst="rect">
                <a:avLst/>
              </a:prstGeom>
              <a:solidFill>
                <a:schemeClr val="accent6">
                  <a:lumMod val="60000"/>
                  <a:lumOff val="40000"/>
                </a:schemeClr>
              </a:solidFill>
            </p:spPr>
            <p:txBody>
              <a:bodyPr wrap="square" rtlCol="0">
                <a:spAutoFit/>
              </a:bodyPr>
              <a:lstStyle/>
              <a:p>
                <a:r>
                  <a:rPr lang="zh-CN" altLang="en-US" sz="2800" dirty="0" smtClean="0"/>
                  <a:t>基态能量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𝐸</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=−13.6</m:t>
                    </m:r>
                    <m:r>
                      <a:rPr lang="en-US" altLang="zh-CN" sz="2800" b="0" i="1" smtClean="0">
                        <a:latin typeface="Cambria Math" panose="02040503050406030204" pitchFamily="18" charset="0"/>
                      </a:rPr>
                      <m:t>𝑒𝑉</m:t>
                    </m:r>
                  </m:oMath>
                </a14:m>
                <a:endParaRPr lang="zh-CN" altLang="en-US" sz="2800" dirty="0"/>
              </a:p>
            </p:txBody>
          </p:sp>
        </mc:Choice>
        <mc:Fallback xmlns="">
          <p:sp>
            <p:nvSpPr>
              <p:cNvPr id="6" name="文本框 5"/>
              <p:cNvSpPr txBox="1">
                <a:spLocks noRot="1" noChangeAspect="1" noMove="1" noResize="1" noEditPoints="1" noAdjustHandles="1" noChangeArrowheads="1" noChangeShapeType="1" noTextEdit="1"/>
              </p:cNvSpPr>
              <p:nvPr/>
            </p:nvSpPr>
            <p:spPr>
              <a:xfrm>
                <a:off x="4704193" y="4379957"/>
                <a:ext cx="4212642" cy="523220"/>
              </a:xfrm>
              <a:prstGeom prst="rect">
                <a:avLst/>
              </a:prstGeom>
              <a:blipFill rotWithShape="0">
                <a:blip r:embed="rId8"/>
                <a:stretch>
                  <a:fillRect l="-3039" t="-13953" b="-29070"/>
                </a:stretch>
              </a:blipFill>
            </p:spPr>
            <p:txBody>
              <a:bodyPr/>
              <a:lstStyle/>
              <a:p>
                <a:r>
                  <a:rPr lang="zh-CN" altLang="en-US">
                    <a:noFill/>
                  </a:rPr>
                  <a:t> </a:t>
                </a:r>
              </a:p>
            </p:txBody>
          </p:sp>
        </mc:Fallback>
      </mc:AlternateContent>
      <p:graphicFrame>
        <p:nvGraphicFramePr>
          <p:cNvPr id="8" name="Object 6"/>
          <p:cNvGraphicFramePr>
            <a:graphicFrameLocks noChangeAspect="1"/>
          </p:cNvGraphicFramePr>
          <p:nvPr>
            <p:extLst/>
          </p:nvPr>
        </p:nvGraphicFramePr>
        <p:xfrm>
          <a:off x="4355828" y="477119"/>
          <a:ext cx="1066800" cy="966787"/>
        </p:xfrm>
        <a:graphic>
          <a:graphicData uri="http://schemas.openxmlformats.org/presentationml/2006/ole">
            <mc:AlternateContent xmlns:mc="http://schemas.openxmlformats.org/markup-compatibility/2006">
              <mc:Choice xmlns:v="urn:schemas-microsoft-com:vml" Requires="v">
                <p:oleObj spid="_x0000_s257042" r:id="rId9" imgW="647419" imgH="583947" progId="">
                  <p:embed/>
                </p:oleObj>
              </mc:Choice>
              <mc:Fallback>
                <p:oleObj r:id="rId9" imgW="647419" imgH="583947"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828" y="477119"/>
                        <a:ext cx="1066800"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7"/>
          <p:cNvGraphicFramePr>
            <a:graphicFrameLocks noChangeAspect="1"/>
          </p:cNvGraphicFramePr>
          <p:nvPr>
            <p:extLst/>
          </p:nvPr>
        </p:nvGraphicFramePr>
        <p:xfrm>
          <a:off x="1331640" y="332656"/>
          <a:ext cx="2481263" cy="1228725"/>
        </p:xfrm>
        <a:graphic>
          <a:graphicData uri="http://schemas.openxmlformats.org/presentationml/2006/ole">
            <mc:AlternateContent xmlns:mc="http://schemas.openxmlformats.org/markup-compatibility/2006">
              <mc:Choice xmlns:v="urn:schemas-microsoft-com:vml" Requires="v">
                <p:oleObj spid="_x0000_s257043" r:id="rId11" imgW="1422400" imgH="711200" progId="">
                  <p:embed/>
                </p:oleObj>
              </mc:Choice>
              <mc:Fallback>
                <p:oleObj r:id="rId11" imgW="1422400" imgH="7112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640" y="332656"/>
                        <a:ext cx="2481263" cy="1228725"/>
                      </a:xfrm>
                      <a:prstGeom prst="rect">
                        <a:avLst/>
                      </a:prstGeom>
                      <a:solidFill>
                        <a:srgbClr val="FFCC99"/>
                      </a:solidFill>
                    </p:spPr>
                  </p:pic>
                </p:oleObj>
              </mc:Fallback>
            </mc:AlternateContent>
          </a:graphicData>
        </a:graphic>
      </p:graphicFrame>
    </p:spTree>
    <p:extLst>
      <p:ext uri="{BB962C8B-B14F-4D97-AF65-F5344CB8AC3E}">
        <p14:creationId xmlns:p14="http://schemas.microsoft.com/office/powerpoint/2010/main" val="1560008484"/>
      </p:ext>
    </p:extLst>
  </p:cSld>
  <p:clrMapOvr>
    <a:masterClrMapping/>
  </p:clrMapOvr>
  <p:transition>
    <p:split dir="in"/>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355" name="Rectangle 3"/>
              <p:cNvSpPr>
                <a:spLocks noGrp="1" noChangeArrowheads="1"/>
              </p:cNvSpPr>
              <p:nvPr>
                <p:ph idx="1"/>
              </p:nvPr>
            </p:nvSpPr>
            <p:spPr>
              <a:xfrm>
                <a:off x="457200" y="1481138"/>
                <a:ext cx="5858655" cy="523220"/>
              </a:xfrm>
              <a:noFill/>
            </p:spPr>
            <p:txBody>
              <a:bodyPr wrap="none">
                <a:spAutoFit/>
              </a:bodyPr>
              <a:lstStyle/>
              <a:p>
                <a:pPr>
                  <a:buFont typeface="Wingdings" panose="05000000000000000000" pitchFamily="2" charset="2"/>
                  <a:buNone/>
                </a:pPr>
                <a:r>
                  <a:rPr lang="zh-CN" altLang="en-US" sz="2800" dirty="0">
                    <a:latin typeface="+mn-ea"/>
                    <a:cs typeface="Times New Roman" panose="02020603050405020304" pitchFamily="18" charset="0"/>
                  </a:rPr>
                  <a:t>“</a:t>
                </a:r>
                <a:r>
                  <a:rPr lang="zh-CN" altLang="en-US" sz="2800" dirty="0">
                    <a:solidFill>
                      <a:schemeClr val="folHlink"/>
                    </a:solidFill>
                    <a:latin typeface="+mn-ea"/>
                    <a:cs typeface="Times New Roman" panose="02020603050405020304" pitchFamily="18" charset="0"/>
                  </a:rPr>
                  <a:t>碳单位</a:t>
                </a:r>
                <a:r>
                  <a:rPr lang="zh-CN" altLang="en-US" sz="2800" dirty="0">
                    <a:latin typeface="+mn-ea"/>
                    <a:cs typeface="Times New Roman" panose="02020603050405020304" pitchFamily="18" charset="0"/>
                  </a:rPr>
                  <a:t>—</a:t>
                </a:r>
                <a14:m>
                  <m:oMath xmlns:m="http://schemas.openxmlformats.org/officeDocument/2006/math">
                    <m:r>
                      <m:rPr>
                        <m:sty m:val="p"/>
                      </m:rPr>
                      <a:rPr lang="en-US" altLang="zh-CN" sz="2800" i="0" dirty="0" smtClean="0">
                        <a:latin typeface="Cambria Math" panose="02040503050406030204" pitchFamily="18" charset="0"/>
                        <a:cs typeface="Times New Roman" panose="02020603050405020304" pitchFamily="18" charset="0"/>
                      </a:rPr>
                      <m:t>u</m:t>
                    </m:r>
                  </m:oMath>
                </a14:m>
                <a:r>
                  <a:rPr lang="en-US" altLang="zh-CN" sz="2800" dirty="0">
                    <a:latin typeface="+mn-ea"/>
                    <a:cs typeface="Times New Roman" panose="02020603050405020304" pitchFamily="18" charset="0"/>
                  </a:rPr>
                  <a:t>”</a:t>
                </a:r>
                <a:r>
                  <a:rPr lang="zh-CN" altLang="en-US" sz="2800" dirty="0">
                    <a:latin typeface="+mn-ea"/>
                    <a:cs typeface="Times New Roman" panose="02020603050405020304" pitchFamily="18" charset="0"/>
                  </a:rPr>
                  <a:t>作为原子质量的标准</a:t>
                </a:r>
              </a:p>
            </p:txBody>
          </p:sp>
        </mc:Choice>
        <mc:Fallback xmlns="">
          <p:sp>
            <p:nvSpPr>
              <p:cNvPr id="100355" name="Rectangle 3"/>
              <p:cNvSpPr>
                <a:spLocks noGrp="1" noRot="1" noChangeAspect="1" noMove="1" noResize="1" noEditPoints="1" noAdjustHandles="1" noChangeArrowheads="1" noChangeShapeType="1" noTextEdit="1"/>
              </p:cNvSpPr>
              <p:nvPr>
                <p:ph idx="1"/>
              </p:nvPr>
            </p:nvSpPr>
            <p:spPr>
              <a:xfrm>
                <a:off x="457200" y="1481138"/>
                <a:ext cx="5858655" cy="523220"/>
              </a:xfrm>
              <a:blipFill rotWithShape="0">
                <a:blip r:embed="rId3"/>
                <a:stretch>
                  <a:fillRect l="-728" t="-15116" r="-937" b="-29070"/>
                </a:stretch>
              </a:blipFill>
            </p:spPr>
            <p:txBody>
              <a:bodyPr/>
              <a:lstStyle/>
              <a:p>
                <a:r>
                  <a:rPr lang="zh-CN" altLang="en-US">
                    <a:noFill/>
                  </a:rPr>
                  <a:t> </a:t>
                </a:r>
              </a:p>
            </p:txBody>
          </p:sp>
        </mc:Fallback>
      </mc:AlternateContent>
      <p:sp>
        <p:nvSpPr>
          <p:cNvPr id="100354" name="Rectangle 2"/>
          <p:cNvSpPr>
            <a:spLocks noGrp="1" noChangeArrowheads="1"/>
          </p:cNvSpPr>
          <p:nvPr>
            <p:ph type="title"/>
          </p:nvPr>
        </p:nvSpPr>
        <p:spPr/>
        <p:txBody>
          <a:bodyPr>
            <a:normAutofit/>
          </a:bodyPr>
          <a:lstStyle/>
          <a:p>
            <a:r>
              <a:rPr lang="zh-CN" altLang="en-US" sz="3200" b="0" dirty="0" smtClean="0">
                <a:solidFill>
                  <a:schemeClr val="hlink"/>
                </a:solidFill>
                <a:latin typeface="+mn-ea"/>
                <a:ea typeface="+mn-ea"/>
              </a:rPr>
              <a:t>§1.2 原子</a:t>
            </a:r>
            <a:r>
              <a:rPr lang="zh-CN" altLang="en-US" sz="3200" b="0" dirty="0">
                <a:solidFill>
                  <a:schemeClr val="hlink"/>
                </a:solidFill>
                <a:latin typeface="+mn-ea"/>
                <a:ea typeface="+mn-ea"/>
              </a:rPr>
              <a:t>的质量和大小</a:t>
            </a:r>
          </a:p>
        </p:txBody>
      </p:sp>
      <mc:AlternateContent xmlns:mc="http://schemas.openxmlformats.org/markup-compatibility/2006" xmlns:a14="http://schemas.microsoft.com/office/drawing/2010/main">
        <mc:Choice Requires="a14">
          <p:sp>
            <p:nvSpPr>
              <p:cNvPr id="100356" name="Rectangle 4"/>
              <p:cNvSpPr>
                <a:spLocks noChangeArrowheads="1"/>
              </p:cNvSpPr>
              <p:nvPr/>
            </p:nvSpPr>
            <p:spPr bwMode="auto">
              <a:xfrm>
                <a:off x="1013964" y="1844675"/>
                <a:ext cx="5168210" cy="8940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marL="342900" indent="-342900" algn="l">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400" i="1" smtClean="0">
                          <a:solidFill>
                            <a:schemeClr val="hlink"/>
                          </a:solidFill>
                          <a:latin typeface="Cambria Math" panose="02040503050406030204" pitchFamily="18" charset="0"/>
                          <a:ea typeface="+mn-ea"/>
                        </a:rPr>
                        <m:t>𝑀</m:t>
                      </m:r>
                      <m:r>
                        <a:rPr lang="en-US" altLang="zh-CN" sz="2400" i="1" baseline="-30000">
                          <a:solidFill>
                            <a:schemeClr val="hlink"/>
                          </a:solidFill>
                          <a:latin typeface="Cambria Math" panose="02040503050406030204" pitchFamily="18" charset="0"/>
                          <a:ea typeface="+mn-ea"/>
                        </a:rPr>
                        <m:t>𝐴</m:t>
                      </m:r>
                      <m:r>
                        <a:rPr lang="en-US" altLang="zh-CN" sz="2400" i="1">
                          <a:solidFill>
                            <a:schemeClr val="hlink"/>
                          </a:solidFill>
                          <a:latin typeface="Cambria Math" panose="02040503050406030204" pitchFamily="18" charset="0"/>
                          <a:ea typeface="+mn-ea"/>
                        </a:rPr>
                        <m:t>＝</m:t>
                      </m:r>
                      <m:r>
                        <a:rPr lang="en-US" altLang="zh-CN" sz="2400" i="1">
                          <a:solidFill>
                            <a:schemeClr val="hlink"/>
                          </a:solidFill>
                          <a:latin typeface="Cambria Math" panose="02040503050406030204" pitchFamily="18" charset="0"/>
                          <a:ea typeface="+mn-ea"/>
                        </a:rPr>
                        <m:t>𝐴</m:t>
                      </m:r>
                      <m:r>
                        <a:rPr lang="en-US" altLang="zh-CN" sz="2400" i="1">
                          <a:solidFill>
                            <a:schemeClr val="hlink"/>
                          </a:solidFill>
                          <a:latin typeface="Cambria Math" panose="02040503050406030204" pitchFamily="18" charset="0"/>
                          <a:ea typeface="+mn-ea"/>
                        </a:rPr>
                        <m:t>／</m:t>
                      </m:r>
                      <m:r>
                        <a:rPr lang="zh-CN" altLang="en-US" sz="2400" i="1">
                          <a:solidFill>
                            <a:schemeClr val="hlink"/>
                          </a:solidFill>
                          <a:latin typeface="Cambria Math" panose="02040503050406030204" pitchFamily="18" charset="0"/>
                          <a:ea typeface="+mn-ea"/>
                        </a:rPr>
                        <m:t>Ｎ</m:t>
                      </m:r>
                      <m:r>
                        <a:rPr lang="zh-CN" altLang="en-US" sz="2400" i="1" baseline="-30000">
                          <a:solidFill>
                            <a:schemeClr val="hlink"/>
                          </a:solidFill>
                          <a:latin typeface="Cambria Math" panose="02040503050406030204" pitchFamily="18" charset="0"/>
                          <a:ea typeface="+mn-ea"/>
                        </a:rPr>
                        <m:t>0</m:t>
                      </m:r>
                      <m:r>
                        <a:rPr lang="zh-CN" altLang="en-US" sz="2400" i="1" baseline="-30000">
                          <a:latin typeface="Cambria Math" panose="02040503050406030204" pitchFamily="18" charset="0"/>
                          <a:ea typeface="+mn-ea"/>
                        </a:rPr>
                        <m:t>  </m:t>
                      </m:r>
                    </m:oMath>
                  </m:oMathPara>
                </a14:m>
                <a:endParaRPr lang="zh-CN" altLang="en-US" sz="2400" baseline="-30000" dirty="0">
                  <a:latin typeface="+mn-ea"/>
                  <a:ea typeface="+mn-ea"/>
                </a:endParaRPr>
              </a:p>
              <a:p>
                <a:pPr algn="just">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400" i="1" smtClean="0">
                          <a:solidFill>
                            <a:schemeClr val="folHlink"/>
                          </a:solidFill>
                          <a:latin typeface="Cambria Math" panose="02040503050406030204" pitchFamily="18" charset="0"/>
                          <a:ea typeface="+mn-ea"/>
                        </a:rPr>
                        <m:t>1</m:t>
                      </m:r>
                      <m:r>
                        <m:rPr>
                          <m:sty m:val="p"/>
                        </m:rPr>
                        <a:rPr lang="en-US" altLang="zh-CN" sz="2400" i="0" smtClean="0">
                          <a:solidFill>
                            <a:schemeClr val="folHlink"/>
                          </a:solidFill>
                          <a:latin typeface="Cambria Math" panose="02040503050406030204" pitchFamily="18" charset="0"/>
                          <a:ea typeface="+mn-ea"/>
                        </a:rPr>
                        <m:t>u</m:t>
                      </m:r>
                      <m:r>
                        <a:rPr lang="zh-CN" altLang="en-US" sz="2400" i="1">
                          <a:solidFill>
                            <a:schemeClr val="folHlink"/>
                          </a:solidFill>
                          <a:latin typeface="Cambria Math" panose="02040503050406030204" pitchFamily="18" charset="0"/>
                          <a:ea typeface="+mn-ea"/>
                        </a:rPr>
                        <m:t>＝（</m:t>
                      </m:r>
                      <m:r>
                        <a:rPr lang="en-US" altLang="zh-CN" sz="2400" i="1">
                          <a:solidFill>
                            <a:schemeClr val="folHlink"/>
                          </a:solidFill>
                          <a:latin typeface="Cambria Math" panose="02040503050406030204" pitchFamily="18" charset="0"/>
                          <a:ea typeface="+mn-ea"/>
                        </a:rPr>
                        <m:t>1</m:t>
                      </m:r>
                      <m:r>
                        <a:rPr lang="zh-CN" altLang="en-US" sz="2400" i="1">
                          <a:solidFill>
                            <a:schemeClr val="folHlink"/>
                          </a:solidFill>
                          <a:latin typeface="Cambria Math" panose="02040503050406030204" pitchFamily="18" charset="0"/>
                          <a:ea typeface="+mn-ea"/>
                        </a:rPr>
                        <m:t>／</m:t>
                      </m:r>
                      <m:r>
                        <a:rPr lang="en-US" altLang="zh-CN" sz="2400" i="1">
                          <a:solidFill>
                            <a:schemeClr val="folHlink"/>
                          </a:solidFill>
                          <a:latin typeface="Cambria Math" panose="02040503050406030204" pitchFamily="18" charset="0"/>
                          <a:ea typeface="+mn-ea"/>
                        </a:rPr>
                        <m:t>𝑁</m:t>
                      </m:r>
                      <m:r>
                        <a:rPr lang="zh-CN" altLang="en-US" sz="2400" i="1" baseline="-30000">
                          <a:solidFill>
                            <a:schemeClr val="folHlink"/>
                          </a:solidFill>
                          <a:latin typeface="Cambria Math" panose="02040503050406030204" pitchFamily="18" charset="0"/>
                          <a:ea typeface="+mn-ea"/>
                        </a:rPr>
                        <m:t>0</m:t>
                      </m:r>
                      <m:r>
                        <a:rPr lang="zh-CN" altLang="en-US" sz="2400" i="1">
                          <a:solidFill>
                            <a:schemeClr val="folHlink"/>
                          </a:solidFill>
                          <a:latin typeface="Cambria Math" panose="02040503050406030204" pitchFamily="18" charset="0"/>
                          <a:ea typeface="+mn-ea"/>
                        </a:rPr>
                        <m:t>）</m:t>
                      </m:r>
                      <m:r>
                        <m:rPr>
                          <m:sty m:val="p"/>
                        </m:rPr>
                        <a:rPr lang="en-US" altLang="zh-CN" sz="2400" i="0">
                          <a:solidFill>
                            <a:schemeClr val="folHlink"/>
                          </a:solidFill>
                          <a:latin typeface="Cambria Math" panose="02040503050406030204" pitchFamily="18" charset="0"/>
                          <a:ea typeface="+mn-ea"/>
                        </a:rPr>
                        <m:t>g</m:t>
                      </m:r>
                      <m:r>
                        <a:rPr lang="en-US" altLang="zh-CN" sz="2400" i="1">
                          <a:solidFill>
                            <a:schemeClr val="folHlink"/>
                          </a:solidFill>
                          <a:latin typeface="Cambria Math" panose="02040503050406030204" pitchFamily="18" charset="0"/>
                          <a:ea typeface="+mn-ea"/>
                        </a:rPr>
                        <m:t>  </m:t>
                      </m:r>
                      <m:r>
                        <a:rPr lang="en-US" altLang="zh-CN" sz="2400" i="1">
                          <a:solidFill>
                            <a:schemeClr val="folHlink"/>
                          </a:solidFill>
                          <a:latin typeface="Cambria Math" panose="02040503050406030204" pitchFamily="18" charset="0"/>
                          <a:ea typeface="+mn-ea"/>
                        </a:rPr>
                        <m:t>　</m:t>
                      </m:r>
                      <m:r>
                        <a:rPr lang="zh-CN" altLang="en-US" sz="2400" i="1">
                          <a:solidFill>
                            <a:schemeClr val="folHlink"/>
                          </a:solidFill>
                          <a:latin typeface="Cambria Math" panose="02040503050406030204" pitchFamily="18" charset="0"/>
                          <a:ea typeface="+mn-ea"/>
                        </a:rPr>
                        <m:t>或</m:t>
                      </m:r>
                      <m:r>
                        <a:rPr lang="zh-CN" altLang="en-US" sz="2400" i="1">
                          <a:solidFill>
                            <a:schemeClr val="folHlink"/>
                          </a:solidFill>
                          <a:latin typeface="Cambria Math" panose="02040503050406030204" pitchFamily="18" charset="0"/>
                          <a:ea typeface="+mn-ea"/>
                        </a:rPr>
                        <m:t>   1</m:t>
                      </m:r>
                      <m:r>
                        <m:rPr>
                          <m:sty m:val="p"/>
                        </m:rPr>
                        <a:rPr lang="en-US" altLang="zh-CN" sz="2400" i="0">
                          <a:solidFill>
                            <a:schemeClr val="folHlink"/>
                          </a:solidFill>
                          <a:latin typeface="Cambria Math" panose="02040503050406030204" pitchFamily="18" charset="0"/>
                          <a:ea typeface="+mn-ea"/>
                        </a:rPr>
                        <m:t>g</m:t>
                      </m:r>
                      <m:r>
                        <a:rPr lang="en-US" altLang="zh-CN" sz="2400" i="1">
                          <a:solidFill>
                            <a:schemeClr val="folHlink"/>
                          </a:solidFill>
                          <a:latin typeface="Cambria Math" panose="02040503050406030204" pitchFamily="18" charset="0"/>
                          <a:ea typeface="+mn-ea"/>
                        </a:rPr>
                        <m:t>＝</m:t>
                      </m:r>
                      <m:r>
                        <a:rPr lang="en-US" altLang="zh-CN" sz="2400" i="1">
                          <a:solidFill>
                            <a:schemeClr val="folHlink"/>
                          </a:solidFill>
                          <a:latin typeface="Cambria Math" panose="02040503050406030204" pitchFamily="18" charset="0"/>
                          <a:ea typeface="+mn-ea"/>
                        </a:rPr>
                        <m:t>𝑁</m:t>
                      </m:r>
                      <m:r>
                        <a:rPr lang="en-US" altLang="zh-CN" sz="2400" i="1" baseline="-30000">
                          <a:solidFill>
                            <a:schemeClr val="folHlink"/>
                          </a:solidFill>
                          <a:latin typeface="Cambria Math" panose="02040503050406030204" pitchFamily="18" charset="0"/>
                          <a:ea typeface="+mn-ea"/>
                        </a:rPr>
                        <m:t>0</m:t>
                      </m:r>
                      <m:r>
                        <m:rPr>
                          <m:sty m:val="p"/>
                        </m:rPr>
                        <a:rPr lang="en-US" altLang="zh-CN" sz="2400" i="0">
                          <a:solidFill>
                            <a:schemeClr val="folHlink"/>
                          </a:solidFill>
                          <a:latin typeface="Cambria Math" panose="02040503050406030204" pitchFamily="18" charset="0"/>
                          <a:ea typeface="+mn-ea"/>
                        </a:rPr>
                        <m:t>u</m:t>
                      </m:r>
                      <m:r>
                        <a:rPr lang="en-US" altLang="zh-CN" sz="2400" i="1">
                          <a:latin typeface="Cambria Math" panose="02040503050406030204" pitchFamily="18" charset="0"/>
                          <a:ea typeface="+mn-ea"/>
                        </a:rPr>
                        <m:t> </m:t>
                      </m:r>
                    </m:oMath>
                  </m:oMathPara>
                </a14:m>
                <a:endParaRPr lang="en-US" altLang="zh-CN" sz="2400" dirty="0">
                  <a:latin typeface="+mn-ea"/>
                  <a:ea typeface="+mn-ea"/>
                </a:endParaRPr>
              </a:p>
            </p:txBody>
          </p:sp>
        </mc:Choice>
        <mc:Fallback xmlns="">
          <p:sp>
            <p:nvSpPr>
              <p:cNvPr id="100356" name="Rectangle 4"/>
              <p:cNvSpPr>
                <a:spLocks noRot="1" noChangeAspect="1" noMove="1" noResize="1" noEditPoints="1" noAdjustHandles="1" noChangeArrowheads="1" noChangeShapeType="1" noTextEdit="1"/>
              </p:cNvSpPr>
              <p:nvPr/>
            </p:nvSpPr>
            <p:spPr bwMode="auto">
              <a:xfrm>
                <a:off x="1013964" y="1844675"/>
                <a:ext cx="5168210" cy="894091"/>
              </a:xfrm>
              <a:prstGeom prst="rect">
                <a:avLst/>
              </a:prstGeom>
              <a:blipFill rotWithShape="0">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0359" name="Rectangle 7"/>
          <p:cNvSpPr>
            <a:spLocks noChangeArrowheads="1"/>
          </p:cNvSpPr>
          <p:nvPr/>
        </p:nvSpPr>
        <p:spPr bwMode="auto">
          <a:xfrm>
            <a:off x="1498600" y="3860800"/>
            <a:ext cx="541338" cy="257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a:spcBef>
                <a:spcPct val="20000"/>
              </a:spcBef>
              <a:buClr>
                <a:schemeClr val="folHlink"/>
              </a:buClr>
              <a:buSzPct val="60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a:solidFill>
                  <a:schemeClr val="tx1"/>
                </a:solidFill>
                <a:latin typeface="Tahoma" panose="020B0604030504040204" pitchFamily="34" charset="0"/>
                <a:ea typeface="宋体" panose="02010600030101010101" pitchFamily="2" charset="-122"/>
              </a:defRPr>
            </a:lvl9pPr>
          </a:lstStyle>
          <a:p>
            <a:pPr algn="just">
              <a:buFont typeface="Wingdings" panose="05000000000000000000" pitchFamily="2" charset="2"/>
              <a:buNone/>
            </a:pPr>
            <a:r>
              <a:rPr lang="zh-CN" altLang="en-US">
                <a:latin typeface="+mn-ea"/>
                <a:ea typeface="+mn-ea"/>
              </a:rPr>
              <a:t>⑴</a:t>
            </a:r>
          </a:p>
          <a:p>
            <a:pPr algn="just">
              <a:buFont typeface="Wingdings" panose="05000000000000000000" pitchFamily="2" charset="2"/>
              <a:buNone/>
            </a:pPr>
            <a:endParaRPr lang="zh-CN" altLang="en-US">
              <a:latin typeface="+mn-ea"/>
              <a:ea typeface="+mn-ea"/>
            </a:endParaRPr>
          </a:p>
          <a:p>
            <a:pPr algn="just">
              <a:buFont typeface="Wingdings" panose="05000000000000000000" pitchFamily="2" charset="2"/>
              <a:buNone/>
            </a:pPr>
            <a:r>
              <a:rPr lang="zh-CN" altLang="en-US">
                <a:latin typeface="+mn-ea"/>
                <a:ea typeface="+mn-ea"/>
              </a:rPr>
              <a:t>⑵</a:t>
            </a:r>
          </a:p>
          <a:p>
            <a:pPr algn="just">
              <a:buFont typeface="Wingdings" panose="05000000000000000000" pitchFamily="2" charset="2"/>
              <a:buNone/>
            </a:pPr>
            <a:endParaRPr lang="zh-CN" altLang="en-US">
              <a:latin typeface="+mn-ea"/>
              <a:ea typeface="+mn-ea"/>
            </a:endParaRPr>
          </a:p>
          <a:p>
            <a:pPr algn="just">
              <a:buFont typeface="Wingdings" panose="05000000000000000000" pitchFamily="2" charset="2"/>
              <a:buNone/>
            </a:pPr>
            <a:r>
              <a:rPr lang="zh-CN" altLang="en-US">
                <a:latin typeface="+mn-ea"/>
                <a:ea typeface="+mn-ea"/>
              </a:rPr>
              <a:t>⑵</a:t>
            </a:r>
          </a:p>
        </p:txBody>
      </p:sp>
      <p:graphicFrame>
        <p:nvGraphicFramePr>
          <p:cNvPr id="100360" name="Object 8"/>
          <p:cNvGraphicFramePr>
            <a:graphicFrameLocks noChangeAspect="1"/>
          </p:cNvGraphicFramePr>
          <p:nvPr>
            <p:extLst>
              <p:ext uri="{D42A27DB-BD31-4B8C-83A1-F6EECF244321}">
                <p14:modId xmlns:p14="http://schemas.microsoft.com/office/powerpoint/2010/main" val="1479874381"/>
              </p:ext>
            </p:extLst>
          </p:nvPr>
        </p:nvGraphicFramePr>
        <p:xfrm>
          <a:off x="2578100" y="4508500"/>
          <a:ext cx="2016125" cy="911225"/>
        </p:xfrm>
        <a:graphic>
          <a:graphicData uri="http://schemas.openxmlformats.org/presentationml/2006/ole">
            <mc:AlternateContent xmlns:mc="http://schemas.openxmlformats.org/markup-compatibility/2006">
              <mc:Choice xmlns:v="urn:schemas-microsoft-com:vml" Requires="v">
                <p:oleObj spid="_x0000_s100520" name="Equation" r:id="rId5" imgW="927100" imgH="419100" progId="Equation.DSMT4">
                  <p:embed/>
                </p:oleObj>
              </mc:Choice>
              <mc:Fallback>
                <p:oleObj name="Equation" r:id="rId5" imgW="927100" imgH="419100" progId="Equation.DSMT4">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8100" y="4508500"/>
                        <a:ext cx="2016125" cy="911225"/>
                      </a:xfrm>
                      <a:prstGeom prst="rect">
                        <a:avLst/>
                      </a:prstGeom>
                      <a:noFill/>
                    </p:spPr>
                  </p:pic>
                </p:oleObj>
              </mc:Fallback>
            </mc:AlternateContent>
          </a:graphicData>
        </a:graphic>
      </p:graphicFrame>
      <p:graphicFrame>
        <p:nvGraphicFramePr>
          <p:cNvPr id="100361" name="Object 9"/>
          <p:cNvGraphicFramePr>
            <a:graphicFrameLocks noChangeAspect="1"/>
          </p:cNvGraphicFramePr>
          <p:nvPr>
            <p:extLst>
              <p:ext uri="{D42A27DB-BD31-4B8C-83A1-F6EECF244321}">
                <p14:modId xmlns:p14="http://schemas.microsoft.com/office/powerpoint/2010/main" val="4126533369"/>
              </p:ext>
            </p:extLst>
          </p:nvPr>
        </p:nvGraphicFramePr>
        <p:xfrm>
          <a:off x="2555875" y="3500438"/>
          <a:ext cx="2278063" cy="933450"/>
        </p:xfrm>
        <a:graphic>
          <a:graphicData uri="http://schemas.openxmlformats.org/presentationml/2006/ole">
            <mc:AlternateContent xmlns:mc="http://schemas.openxmlformats.org/markup-compatibility/2006">
              <mc:Choice xmlns:v="urn:schemas-microsoft-com:vml" Requires="v">
                <p:oleObj spid="_x0000_s100521" name="公式" r:id="rId7" imgW="1167893" imgH="622030" progId="Equation.3">
                  <p:embed/>
                </p:oleObj>
              </mc:Choice>
              <mc:Fallback>
                <p:oleObj name="公式" r:id="rId7" imgW="1167893" imgH="622030" progId="Equation.3">
                  <p:embed/>
                  <p:pic>
                    <p:nvPicPr>
                      <p:cNvPr id="0"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3500438"/>
                        <a:ext cx="2278063" cy="933450"/>
                      </a:xfrm>
                      <a:prstGeom prst="rect">
                        <a:avLst/>
                      </a:prstGeom>
                      <a:solidFill>
                        <a:srgbClr val="FFFF00"/>
                      </a:solidFill>
                    </p:spPr>
                  </p:pic>
                </p:oleObj>
              </mc:Fallback>
            </mc:AlternateContent>
          </a:graphicData>
        </a:graphic>
      </p:graphicFrame>
      <p:sp>
        <p:nvSpPr>
          <p:cNvPr id="100362" name="Rectangle 10"/>
          <p:cNvSpPr>
            <a:spLocks noChangeArrowheads="1"/>
          </p:cNvSpPr>
          <p:nvPr/>
        </p:nvSpPr>
        <p:spPr bwMode="auto">
          <a:xfrm>
            <a:off x="855136" y="2852738"/>
            <a:ext cx="811953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lgn="l">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lgn="l">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lgn="l">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lgn="l">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buFont typeface="Wingdings" panose="05000000000000000000" pitchFamily="2" charset="2"/>
              <a:buNone/>
            </a:pPr>
            <a:r>
              <a:rPr lang="zh-CN" altLang="en-US" sz="2800">
                <a:effectLst>
                  <a:outerShdw blurRad="38100" dist="38100" dir="2700000" algn="tl">
                    <a:srgbClr val="C0C0C0"/>
                  </a:outerShdw>
                </a:effectLst>
                <a:latin typeface="+mn-ea"/>
                <a:ea typeface="+mn-ea"/>
                <a:cs typeface="Arial Unicode MS" panose="020B0604020202020204" pitchFamily="34" charset="-122"/>
              </a:rPr>
              <a:t>原子大小的估计：</a:t>
            </a:r>
            <a:r>
              <a:rPr lang="zh-CN" altLang="en-US" sz="2800">
                <a:latin typeface="+mn-ea"/>
                <a:ea typeface="+mn-ea"/>
              </a:rPr>
              <a:t>不同原子的半径几乎都差不多。</a:t>
            </a:r>
          </a:p>
        </p:txBody>
      </p:sp>
      <p:graphicFrame>
        <p:nvGraphicFramePr>
          <p:cNvPr id="100363" name="Object 11"/>
          <p:cNvGraphicFramePr>
            <a:graphicFrameLocks noChangeAspect="1"/>
          </p:cNvGraphicFramePr>
          <p:nvPr>
            <p:extLst>
              <p:ext uri="{D42A27DB-BD31-4B8C-83A1-F6EECF244321}">
                <p14:modId xmlns:p14="http://schemas.microsoft.com/office/powerpoint/2010/main" val="2861081051"/>
              </p:ext>
            </p:extLst>
          </p:nvPr>
        </p:nvGraphicFramePr>
        <p:xfrm>
          <a:off x="2578100" y="5516563"/>
          <a:ext cx="2665413" cy="831850"/>
        </p:xfrm>
        <a:graphic>
          <a:graphicData uri="http://schemas.openxmlformats.org/presentationml/2006/ole">
            <mc:AlternateContent xmlns:mc="http://schemas.openxmlformats.org/markup-compatibility/2006">
              <mc:Choice xmlns:v="urn:schemas-microsoft-com:vml" Requires="v">
                <p:oleObj spid="_x0000_s100522" name="公式" r:id="rId9" imgW="1384300" imgH="431800" progId="Equation.3">
                  <p:embed/>
                </p:oleObj>
              </mc:Choice>
              <mc:Fallback>
                <p:oleObj name="公式" r:id="rId9" imgW="1384300" imgH="431800" progId="Equation.3">
                  <p:embed/>
                  <p:pic>
                    <p:nvPicPr>
                      <p:cNvPr id="0" name="Picture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8100" y="5516563"/>
                        <a:ext cx="2665413" cy="83185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62640" y="1268760"/>
                <a:ext cx="8229600" cy="4525962"/>
              </a:xfrm>
            </p:spPr>
            <p:txBody>
              <a:bodyPr/>
              <a:lstStyle/>
              <a:p>
                <a14:m>
                  <m:oMath xmlns:m="http://schemas.openxmlformats.org/officeDocument/2006/math">
                    <m:r>
                      <a:rPr lang="en-US" altLang="zh-CN" sz="2400" b="0" i="1" smtClean="0">
                        <a:latin typeface="Cambria Math" panose="02040503050406030204" pitchFamily="18" charset="0"/>
                      </a:rPr>
                      <m:t>𝑛</m:t>
                    </m:r>
                    <m:r>
                      <a:rPr lang="zh-CN" altLang="en-US" sz="2400" i="1">
                        <a:latin typeface="Cambria Math" panose="02040503050406030204" pitchFamily="18" charset="0"/>
                      </a:rPr>
                      <m:t>：量子数</m:t>
                    </m:r>
                  </m:oMath>
                </a14:m>
                <a:endParaRPr lang="en-US" altLang="zh-CN" sz="2400" dirty="0" smtClean="0"/>
              </a:p>
              <a:p>
                <a:r>
                  <a:rPr lang="zh-CN" altLang="en-US" sz="2400" dirty="0"/>
                  <a:t>基态能量：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=−13.6</m:t>
                    </m:r>
                    <m:r>
                      <m:rPr>
                        <m:sty m:val="p"/>
                      </m:rPr>
                      <a:rPr lang="en-US" altLang="zh-CN" sz="2400">
                        <a:latin typeface="Cambria Math" panose="02040503050406030204" pitchFamily="18" charset="0"/>
                      </a:rPr>
                      <m:t>eV</m:t>
                    </m:r>
                  </m:oMath>
                </a14:m>
                <a:endParaRPr lang="en-US" altLang="zh-CN" sz="2400" dirty="0"/>
              </a:p>
              <a:p>
                <a:r>
                  <a:rPr lang="zh-CN" altLang="en-US" sz="2400" dirty="0" smtClean="0"/>
                  <a:t>能量</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𝑐</m:t>
                              </m:r>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≈−13.6⋅</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den>
                      </m:f>
                    </m:oMath>
                  </m:oMathPara>
                </a14:m>
                <a:endParaRPr lang="en-US" altLang="zh-CN" sz="2400" dirty="0" smtClean="0"/>
              </a:p>
              <a:p>
                <a:r>
                  <a:rPr lang="zh-CN" altLang="en-US" sz="2400" dirty="0" smtClean="0"/>
                  <a:t>第一玻尔半径：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≈0.53</m:t>
                    </m:r>
                    <m:r>
                      <a:rPr lang="en-US" altLang="zh-CN" sz="2400" b="0" i="1" smtClean="0">
                        <a:latin typeface="Cambria Math" panose="02040503050406030204" pitchFamily="18" charset="0"/>
                        <a:ea typeface="Cambria Math" panose="02040503050406030204" pitchFamily="18" charset="0"/>
                      </a:rPr>
                      <m:t>Å</m:t>
                    </m:r>
                  </m:oMath>
                </a14:m>
                <a:endParaRPr lang="en-US" altLang="zh-CN" sz="2400" dirty="0" smtClean="0"/>
              </a:p>
              <a:p>
                <a:r>
                  <a:rPr lang="zh-CN" altLang="en-US" sz="2400" dirty="0" smtClean="0"/>
                  <a:t>半径</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oMath>
                  </m:oMathPara>
                </a14:m>
                <a:endParaRPr lang="en-US" altLang="zh-CN" sz="2400" b="0" dirty="0" smtClean="0"/>
              </a:p>
              <a:p>
                <a:r>
                  <a:rPr lang="zh-CN" altLang="en-US" sz="2400" dirty="0"/>
                  <a:t>玻尔</a:t>
                </a:r>
                <a:r>
                  <a:rPr lang="zh-CN" altLang="en-US" sz="2400" dirty="0" smtClean="0"/>
                  <a:t>第一速度：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/137</m:t>
                    </m:r>
                  </m:oMath>
                </a14:m>
                <a:endParaRPr lang="en-US" altLang="zh-CN" sz="2400" dirty="0" smtClean="0"/>
              </a:p>
              <a:p>
                <a:r>
                  <a:rPr lang="zh-CN" altLang="en-US" sz="2400" dirty="0" smtClean="0"/>
                  <a:t>速度</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𝑐</m:t>
                          </m:r>
                        </m:num>
                        <m:den>
                          <m:r>
                            <a:rPr lang="en-US" altLang="zh-CN" sz="2400" b="0" i="1" smtClean="0">
                              <a:latin typeface="Cambria Math" panose="02040503050406030204" pitchFamily="18" charset="0"/>
                            </a:rPr>
                            <m:t>𝑛</m:t>
                          </m:r>
                        </m:den>
                      </m:f>
                    </m:oMath>
                  </m:oMathPara>
                </a14:m>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62640" y="1268760"/>
                <a:ext cx="8229600" cy="4525962"/>
              </a:xfrm>
              <a:blipFill rotWithShape="0">
                <a:blip r:embed="rId2"/>
                <a:stretch>
                  <a:fillRect b="-13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2800" dirty="0" smtClean="0"/>
              <a:t>Bohr</a:t>
            </a:r>
            <a:r>
              <a:rPr lang="zh-CN" altLang="en-US" sz="2800" dirty="0" smtClean="0"/>
              <a:t>的氢原子模型中的一些量</a:t>
            </a:r>
            <a:endParaRPr lang="zh-CN" altLang="en-US" sz="2800" dirty="0"/>
          </a:p>
        </p:txBody>
      </p:sp>
    </p:spTree>
    <p:extLst>
      <p:ext uri="{BB962C8B-B14F-4D97-AF65-F5344CB8AC3E}">
        <p14:creationId xmlns:p14="http://schemas.microsoft.com/office/powerpoint/2010/main" val="3674278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Rectangle 3"/>
          <p:cNvSpPr>
            <a:spLocks noChangeArrowheads="1"/>
          </p:cNvSpPr>
          <p:nvPr/>
        </p:nvSpPr>
        <p:spPr bwMode="auto">
          <a:xfrm>
            <a:off x="539552" y="188640"/>
            <a:ext cx="8353425"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2800" b="1" dirty="0">
                <a:latin typeface="Times New Roman" panose="02020603050405020304" pitchFamily="18" charset="0"/>
                <a:ea typeface="楷体_GB2312" pitchFamily="49" charset="-122"/>
              </a:rPr>
              <a:t>D.</a:t>
            </a:r>
            <a:r>
              <a:rPr lang="zh-CN" altLang="en-US" sz="2800" b="1" dirty="0">
                <a:latin typeface="Times New Roman" panose="02020603050405020304" pitchFamily="18" charset="0"/>
                <a:ea typeface="楷体_GB2312" pitchFamily="49" charset="-122"/>
              </a:rPr>
              <a:t>数值计算法</a:t>
            </a:r>
            <a:r>
              <a:rPr lang="zh-CN" altLang="en-US" sz="2800" dirty="0">
                <a:latin typeface="Times New Roman" panose="02020603050405020304" pitchFamily="18" charset="0"/>
                <a:ea typeface="楷体_GB2312" pitchFamily="49" charset="-122"/>
              </a:rPr>
              <a:t> </a:t>
            </a:r>
          </a:p>
          <a:p>
            <a:pPr algn="just" eaLnBrk="1" hangingPunct="1">
              <a:spcBef>
                <a:spcPct val="0"/>
              </a:spcBef>
              <a:buClrTx/>
              <a:buSzTx/>
              <a:buFontTx/>
              <a:buNone/>
            </a:pPr>
            <a:endParaRPr lang="zh-CN" altLang="en-US" sz="2400" b="1" dirty="0">
              <a:latin typeface="Times New Roman" panose="02020603050405020304" pitchFamily="18" charset="0"/>
              <a:ea typeface="楷体_GB2312" pitchFamily="49" charset="-122"/>
            </a:endParaRPr>
          </a:p>
          <a:p>
            <a:pPr algn="just" eaLnBrk="1" hangingPunct="1">
              <a:spcBef>
                <a:spcPct val="0"/>
              </a:spcBef>
              <a:buClrTx/>
              <a:buSzTx/>
              <a:buFontTx/>
              <a:buNone/>
            </a:pPr>
            <a:r>
              <a:rPr lang="zh-CN" altLang="en-US" sz="2400" b="1" dirty="0">
                <a:solidFill>
                  <a:srgbClr val="FF0000"/>
                </a:solidFill>
                <a:latin typeface="Times New Roman" panose="02020603050405020304" pitchFamily="18" charset="0"/>
                <a:ea typeface="楷体_GB2312" pitchFamily="49" charset="-122"/>
              </a:rPr>
              <a:t>组合</a:t>
            </a:r>
            <a:r>
              <a:rPr lang="zh-CN" altLang="en-US" sz="2400" b="1" dirty="0" smtClean="0">
                <a:solidFill>
                  <a:srgbClr val="FF0000"/>
                </a:solidFill>
                <a:latin typeface="Times New Roman" panose="02020603050405020304" pitchFamily="18" charset="0"/>
                <a:ea typeface="楷体_GB2312" pitchFamily="49" charset="-122"/>
              </a:rPr>
              <a:t>常数</a:t>
            </a:r>
            <a:r>
              <a:rPr lang="zh-CN" altLang="en-US" sz="2400" b="1" dirty="0" smtClean="0">
                <a:latin typeface="Times New Roman" panose="02020603050405020304" pitchFamily="18" charset="0"/>
                <a:ea typeface="楷体_GB2312" pitchFamily="49" charset="-122"/>
              </a:rPr>
              <a:t>我们已经有了里德伯常数和氢原子的能量、半径的表达式，为了进行数值计算，显然，只要把一些基本常数（</a:t>
            </a:r>
            <a:r>
              <a:rPr lang="en-US" altLang="zh-CN" sz="2400" b="1" i="1" dirty="0" smtClean="0">
                <a:latin typeface="Times New Roman" panose="02020603050405020304" pitchFamily="18" charset="0"/>
                <a:ea typeface="楷体_GB2312" pitchFamily="49" charset="-122"/>
              </a:rPr>
              <a:t>e</a:t>
            </a:r>
            <a:r>
              <a:rPr lang="zh-CN" altLang="en-US" sz="2400" b="1" i="1" dirty="0" smtClean="0">
                <a:latin typeface="Times New Roman" panose="02020603050405020304" pitchFamily="18" charset="0"/>
                <a:ea typeface="楷体_GB2312" pitchFamily="49" charset="-122"/>
              </a:rPr>
              <a:t>，</a:t>
            </a:r>
            <a:r>
              <a:rPr lang="en-US" altLang="zh-CN" sz="2400" b="1" i="1" dirty="0" smtClean="0">
                <a:latin typeface="Times New Roman" panose="02020603050405020304" pitchFamily="18" charset="0"/>
                <a:ea typeface="楷体_GB2312" pitchFamily="49" charset="-122"/>
              </a:rPr>
              <a:t>m</a:t>
            </a:r>
            <a:r>
              <a:rPr lang="zh-CN" altLang="en-US" sz="2400" b="1" i="1" dirty="0" smtClean="0">
                <a:latin typeface="Times New Roman" panose="02020603050405020304" pitchFamily="18" charset="0"/>
                <a:ea typeface="楷体_GB2312" pitchFamily="49" charset="-122"/>
              </a:rPr>
              <a:t>，</a:t>
            </a:r>
            <a:r>
              <a:rPr lang="en-US" altLang="zh-CN" sz="2400" b="1" i="1" dirty="0" smtClean="0">
                <a:latin typeface="Times New Roman" panose="02020603050405020304" pitchFamily="18" charset="0"/>
                <a:ea typeface="楷体_GB2312" pitchFamily="49" charset="-122"/>
              </a:rPr>
              <a:t>h</a:t>
            </a:r>
            <a:r>
              <a:rPr lang="zh-CN" altLang="en-US" sz="2400" b="1" i="1" dirty="0" smtClean="0">
                <a:latin typeface="Times New Roman" panose="02020603050405020304" pitchFamily="18" charset="0"/>
                <a:ea typeface="楷体_GB2312" pitchFamily="49" charset="-122"/>
              </a:rPr>
              <a:t>，</a:t>
            </a:r>
            <a:r>
              <a:rPr lang="en-US" altLang="zh-CN" sz="2400" b="1" i="1" dirty="0" smtClean="0">
                <a:latin typeface="Times New Roman" panose="02020603050405020304" pitchFamily="18" charset="0"/>
                <a:ea typeface="楷体_GB2312" pitchFamily="49" charset="-122"/>
              </a:rPr>
              <a:t>c</a:t>
            </a:r>
            <a:r>
              <a:rPr lang="zh-CN" altLang="en-US" sz="2400" b="1" dirty="0" smtClean="0">
                <a:latin typeface="Times New Roman" panose="02020603050405020304" pitchFamily="18" charset="0"/>
                <a:ea typeface="楷体_GB2312" pitchFamily="49" charset="-122"/>
              </a:rPr>
              <a:t>） 代入即可。但是，这样做既麻烦又缺乏物理意义，为简便计算法，引入（其物理意义将逐步清楚）：</a:t>
            </a:r>
            <a:endParaRPr lang="zh-CN" altLang="en-US" sz="2400" b="1" dirty="0">
              <a:latin typeface="Times New Roman" panose="02020603050405020304" pitchFamily="18" charset="0"/>
              <a:ea typeface="楷体_GB2312"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755576" y="2852936"/>
                <a:ext cx="6768752" cy="313213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800" b="0" i="1" smtClean="0">
                          <a:latin typeface="Cambria Math" panose="02040503050406030204" pitchFamily="18" charset="0"/>
                        </a:rPr>
                        <m:t>ℏ</m:t>
                      </m:r>
                      <m:r>
                        <a:rPr lang="en-US" altLang="zh-CN" sz="2800" b="0" i="1" smtClean="0">
                          <a:latin typeface="Cambria Math" panose="02040503050406030204" pitchFamily="18" charset="0"/>
                        </a:rPr>
                        <m:t>𝑐</m:t>
                      </m:r>
                      <m:r>
                        <a:rPr lang="en-US" altLang="zh-CN" sz="2800" b="0" i="1" smtClean="0">
                          <a:latin typeface="Cambria Math" panose="02040503050406030204" pitchFamily="18" charset="0"/>
                        </a:rPr>
                        <m:t>=197</m:t>
                      </m:r>
                      <m:r>
                        <a:rPr lang="en-US" altLang="zh-CN" sz="2800" b="0" i="1" smtClean="0">
                          <a:latin typeface="Cambria Math" panose="02040503050406030204" pitchFamily="18" charset="0"/>
                        </a:rPr>
                        <m:t>𝑓𝑚</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𝑀𝑒𝑉</m:t>
                      </m:r>
                      <m:r>
                        <a:rPr lang="en-US" altLang="zh-CN" sz="2800" b="0" i="1" smtClean="0">
                          <a:latin typeface="Cambria Math" panose="02040503050406030204" pitchFamily="18" charset="0"/>
                        </a:rPr>
                        <m:t>=197</m:t>
                      </m:r>
                      <m:r>
                        <a:rPr lang="en-US" altLang="zh-CN" sz="2800" b="0" i="1" smtClean="0">
                          <a:latin typeface="Cambria Math" panose="02040503050406030204" pitchFamily="18" charset="0"/>
                        </a:rPr>
                        <m:t>𝑛𝑚</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𝑒𝑉</m:t>
                      </m:r>
                    </m:oMath>
                  </m:oMathPara>
                </a14:m>
                <a:endParaRPr lang="en-US" altLang="zh-CN" sz="2800" b="0" dirty="0" smtClean="0"/>
              </a:p>
              <a:p>
                <a:pPr/>
                <a14:m>
                  <m:oMathPara xmlns:m="http://schemas.openxmlformats.org/officeDocument/2006/math">
                    <m:oMathParaPr>
                      <m:jc m:val="left"/>
                    </m:oMathParaPr>
                    <m:oMath xmlns:m="http://schemas.openxmlformats.org/officeDocument/2006/math">
                      <m:f>
                        <m:fPr>
                          <m:ctrlPr>
                            <a:rPr lang="en-US" altLang="zh-CN" sz="2800" b="0" i="1" smtClean="0">
                              <a:latin typeface="Cambria Math" panose="02040503050406030204" pitchFamily="18" charset="0"/>
                            </a:rPr>
                          </m:ctrlPr>
                        </m:fPr>
                        <m:num>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2</m:t>
                              </m:r>
                            </m:sup>
                          </m:sSup>
                        </m:num>
                        <m:den>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𝜋</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𝜀</m:t>
                              </m:r>
                            </m:e>
                            <m:sub>
                              <m:r>
                                <a:rPr lang="en-US" altLang="zh-CN" sz="2800" b="0" i="1" smtClean="0">
                                  <a:latin typeface="Cambria Math" panose="02040503050406030204" pitchFamily="18" charset="0"/>
                                </a:rPr>
                                <m:t>0</m:t>
                              </m:r>
                            </m:sub>
                          </m:sSub>
                        </m:den>
                      </m:f>
                      <m:r>
                        <a:rPr lang="en-US" altLang="zh-CN" sz="2800" b="0" i="1" smtClean="0">
                          <a:latin typeface="Cambria Math" panose="02040503050406030204" pitchFamily="18" charset="0"/>
                        </a:rPr>
                        <m:t>=1.44</m:t>
                      </m:r>
                      <m:r>
                        <a:rPr lang="en-US" altLang="zh-CN" sz="2800" b="0" i="1" smtClean="0">
                          <a:latin typeface="Cambria Math" panose="02040503050406030204" pitchFamily="18" charset="0"/>
                        </a:rPr>
                        <m:t>𝑓𝑚</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𝑀𝑒𝑉</m:t>
                      </m:r>
                      <m:r>
                        <a:rPr lang="en-US" altLang="zh-CN" sz="2800" b="0" i="1" smtClean="0">
                          <a:latin typeface="Cambria Math" panose="02040503050406030204" pitchFamily="18" charset="0"/>
                        </a:rPr>
                        <m:t>=1.44</m:t>
                      </m:r>
                      <m:r>
                        <a:rPr lang="en-US" altLang="zh-CN" sz="2800" b="0" i="1" smtClean="0">
                          <a:latin typeface="Cambria Math" panose="02040503050406030204" pitchFamily="18" charset="0"/>
                        </a:rPr>
                        <m:t>𝑛𝑚</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𝑒𝑉</m:t>
                      </m:r>
                    </m:oMath>
                  </m:oMathPara>
                </a14:m>
                <a:endParaRPr lang="en-US" altLang="zh-CN" sz="2800" b="0" dirty="0" smtClean="0"/>
              </a:p>
              <a:p>
                <a:pPr/>
                <a14:m>
                  <m:oMathPara xmlns:m="http://schemas.openxmlformats.org/officeDocument/2006/math">
                    <m:oMathParaPr>
                      <m:jc m:val="left"/>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𝑚</m:t>
                          </m:r>
                        </m:e>
                        <m:sub>
                          <m:r>
                            <a:rPr lang="en-US" altLang="zh-CN" sz="2800" b="0" i="1" smtClean="0">
                              <a:latin typeface="Cambria Math" panose="02040503050406030204" pitchFamily="18" charset="0"/>
                            </a:rPr>
                            <m:t>𝑒</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𝑐</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=0.511</m:t>
                      </m:r>
                      <m:r>
                        <a:rPr lang="en-US" altLang="zh-CN" sz="2800" b="0" i="1" smtClean="0">
                          <a:latin typeface="Cambria Math" panose="02040503050406030204" pitchFamily="18" charset="0"/>
                        </a:rPr>
                        <m:t>𝑀𝑒𝑉</m:t>
                      </m:r>
                      <m:r>
                        <a:rPr lang="en-US" altLang="zh-CN" sz="2800" b="0" i="1" smtClean="0">
                          <a:latin typeface="Cambria Math" panose="02040503050406030204" pitchFamily="18" charset="0"/>
                        </a:rPr>
                        <m:t>=511</m:t>
                      </m:r>
                      <m:r>
                        <a:rPr lang="en-US" altLang="zh-CN" sz="2800" b="0" i="1" smtClean="0">
                          <a:latin typeface="Cambria Math" panose="02040503050406030204" pitchFamily="18" charset="0"/>
                        </a:rPr>
                        <m:t>𝐾𝑒𝑉</m:t>
                      </m:r>
                    </m:oMath>
                  </m:oMathPara>
                </a14:m>
                <a:endParaRPr lang="en-US" altLang="zh-CN" sz="2800" b="0" dirty="0" smtClean="0"/>
              </a:p>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h𝑐</m:t>
                      </m:r>
                      <m:r>
                        <a:rPr lang="en-US" altLang="zh-CN" sz="2800" b="0" i="1" smtClean="0">
                          <a:latin typeface="Cambria Math" panose="02040503050406030204" pitchFamily="18" charset="0"/>
                        </a:rPr>
                        <m:t>=1.24</m:t>
                      </m:r>
                      <m:r>
                        <a:rPr lang="en-US" altLang="zh-CN" sz="2800" b="0" i="1" smtClean="0">
                          <a:latin typeface="Cambria Math" panose="02040503050406030204" pitchFamily="18" charset="0"/>
                        </a:rPr>
                        <m:t>𝑛𝑚</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𝐾𝑒𝑉</m:t>
                      </m:r>
                      <m:r>
                        <a:rPr lang="en-US" altLang="zh-CN" sz="2800" b="0" i="1" dirty="0" smtClean="0">
                          <a:latin typeface="Cambria Math" panose="02040503050406030204" pitchFamily="18" charset="0"/>
                        </a:rPr>
                        <m:t>𝛼</m:t>
                      </m:r>
                      <m:r>
                        <a:rPr lang="en-US" altLang="zh-CN" sz="2800" b="0" i="1" dirty="0" smtClean="0">
                          <a:latin typeface="Cambria Math" panose="02040503050406030204" pitchFamily="18" charset="0"/>
                        </a:rPr>
                        <m:t>=1/137</m:t>
                      </m:r>
                    </m:oMath>
                  </m:oMathPara>
                </a14:m>
                <a:endParaRPr lang="en-US" altLang="zh-CN" sz="2800" dirty="0"/>
              </a:p>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2060"/>
                              </a:solidFill>
                              <a:latin typeface="Cambria Math" panose="02040503050406030204" pitchFamily="18" charset="0"/>
                            </a:rPr>
                          </m:ctrlPr>
                        </m:sSubPr>
                        <m:e>
                          <m:r>
                            <a:rPr lang="en-US" altLang="zh-CN" sz="2800" b="0" i="1" smtClean="0">
                              <a:solidFill>
                                <a:srgbClr val="002060"/>
                              </a:solidFill>
                              <a:latin typeface="Cambria Math" panose="02040503050406030204" pitchFamily="18" charset="0"/>
                            </a:rPr>
                            <m:t>𝐸</m:t>
                          </m:r>
                        </m:e>
                        <m:sub>
                          <m:r>
                            <a:rPr lang="en-US" altLang="zh-CN" sz="2800" b="0" i="1" smtClean="0">
                              <a:solidFill>
                                <a:srgbClr val="002060"/>
                              </a:solidFill>
                              <a:latin typeface="Cambria Math" panose="02040503050406030204" pitchFamily="18" charset="0"/>
                            </a:rPr>
                            <m:t>1</m:t>
                          </m:r>
                        </m:sub>
                      </m:sSub>
                      <m:r>
                        <a:rPr lang="en-US" altLang="zh-CN" sz="2800" b="0" i="1" smtClean="0">
                          <a:solidFill>
                            <a:srgbClr val="002060"/>
                          </a:solidFill>
                          <a:latin typeface="Cambria Math" panose="02040503050406030204" pitchFamily="18" charset="0"/>
                        </a:rPr>
                        <m:t>=−</m:t>
                      </m:r>
                      <m:f>
                        <m:fPr>
                          <m:ctrlPr>
                            <a:rPr lang="en-US" altLang="zh-CN" sz="2800" b="0" i="1" smtClean="0">
                              <a:solidFill>
                                <a:srgbClr val="002060"/>
                              </a:solidFill>
                              <a:latin typeface="Cambria Math" panose="02040503050406030204" pitchFamily="18" charset="0"/>
                            </a:rPr>
                          </m:ctrlPr>
                        </m:fPr>
                        <m:num>
                          <m:r>
                            <a:rPr lang="en-US" altLang="zh-CN" sz="2800" b="0" i="1" smtClean="0">
                              <a:solidFill>
                                <a:srgbClr val="002060"/>
                              </a:solidFill>
                              <a:latin typeface="Cambria Math" panose="02040503050406030204" pitchFamily="18" charset="0"/>
                            </a:rPr>
                            <m:t>1</m:t>
                          </m:r>
                        </m:num>
                        <m:den>
                          <m:r>
                            <a:rPr lang="en-US" altLang="zh-CN" sz="2800" b="0" i="1" smtClean="0">
                              <a:solidFill>
                                <a:srgbClr val="002060"/>
                              </a:solidFill>
                              <a:latin typeface="Cambria Math" panose="02040503050406030204" pitchFamily="18" charset="0"/>
                            </a:rPr>
                            <m:t>2</m:t>
                          </m:r>
                        </m:den>
                      </m:f>
                      <m:sSub>
                        <m:sSubPr>
                          <m:ctrlPr>
                            <a:rPr lang="en-US" altLang="zh-CN" sz="2800" b="0" i="1" smtClean="0">
                              <a:solidFill>
                                <a:srgbClr val="002060"/>
                              </a:solidFill>
                              <a:latin typeface="Cambria Math" panose="02040503050406030204" pitchFamily="18" charset="0"/>
                            </a:rPr>
                          </m:ctrlPr>
                        </m:sSubPr>
                        <m:e>
                          <m:r>
                            <a:rPr lang="en-US" altLang="zh-CN" sz="2800" b="0" i="1" smtClean="0">
                              <a:solidFill>
                                <a:srgbClr val="002060"/>
                              </a:solidFill>
                              <a:latin typeface="Cambria Math" panose="02040503050406030204" pitchFamily="18" charset="0"/>
                            </a:rPr>
                            <m:t>𝑚</m:t>
                          </m:r>
                        </m:e>
                        <m:sub>
                          <m:r>
                            <a:rPr lang="en-US" altLang="zh-CN" sz="2800" b="0" i="1" smtClean="0">
                              <a:solidFill>
                                <a:srgbClr val="002060"/>
                              </a:solidFill>
                              <a:latin typeface="Cambria Math" panose="02040503050406030204" pitchFamily="18" charset="0"/>
                            </a:rPr>
                            <m:t>𝑒</m:t>
                          </m:r>
                        </m:sub>
                      </m:sSub>
                      <m:sSup>
                        <m:sSupPr>
                          <m:ctrlPr>
                            <a:rPr lang="en-US" altLang="zh-CN" sz="2800" b="0" i="1" smtClean="0">
                              <a:solidFill>
                                <a:srgbClr val="002060"/>
                              </a:solidFill>
                              <a:latin typeface="Cambria Math" panose="02040503050406030204" pitchFamily="18" charset="0"/>
                            </a:rPr>
                          </m:ctrlPr>
                        </m:sSupPr>
                        <m:e>
                          <m:d>
                            <m:dPr>
                              <m:ctrlPr>
                                <a:rPr lang="en-US" altLang="zh-CN" sz="2800" b="0" i="1" smtClean="0">
                                  <a:solidFill>
                                    <a:srgbClr val="002060"/>
                                  </a:solidFill>
                                  <a:latin typeface="Cambria Math" panose="02040503050406030204" pitchFamily="18" charset="0"/>
                                </a:rPr>
                              </m:ctrlPr>
                            </m:dPr>
                            <m:e>
                              <m:r>
                                <a:rPr lang="en-US" altLang="zh-CN" sz="2800" b="0" i="1" smtClean="0">
                                  <a:solidFill>
                                    <a:srgbClr val="002060"/>
                                  </a:solidFill>
                                  <a:latin typeface="Cambria Math" panose="02040503050406030204" pitchFamily="18" charset="0"/>
                                </a:rPr>
                                <m:t>𝛼</m:t>
                              </m:r>
                              <m:r>
                                <a:rPr lang="en-US" altLang="zh-CN" sz="2800" b="0" i="1" smtClean="0">
                                  <a:solidFill>
                                    <a:srgbClr val="002060"/>
                                  </a:solidFill>
                                  <a:latin typeface="Cambria Math" panose="02040503050406030204" pitchFamily="18" charset="0"/>
                                </a:rPr>
                                <m:t>𝑐</m:t>
                              </m:r>
                            </m:e>
                          </m:d>
                        </m:e>
                        <m:sup>
                          <m:r>
                            <a:rPr lang="en-US" altLang="zh-CN" sz="2800" b="0" i="1" smtClean="0">
                              <a:solidFill>
                                <a:srgbClr val="002060"/>
                              </a:solidFill>
                              <a:latin typeface="Cambria Math" panose="02040503050406030204" pitchFamily="18" charset="0"/>
                            </a:rPr>
                            <m:t>2</m:t>
                          </m:r>
                        </m:sup>
                      </m:sSup>
                      <m:r>
                        <a:rPr lang="en-US" altLang="zh-CN" sz="2800" b="0" i="1" smtClean="0">
                          <a:solidFill>
                            <a:srgbClr val="002060"/>
                          </a:solidFill>
                          <a:latin typeface="Cambria Math" panose="02040503050406030204" pitchFamily="18" charset="0"/>
                        </a:rPr>
                        <m:t>=−13.6</m:t>
                      </m:r>
                      <m:r>
                        <a:rPr lang="en-US" altLang="zh-CN" sz="2800" b="0" i="1" smtClean="0">
                          <a:solidFill>
                            <a:srgbClr val="002060"/>
                          </a:solidFill>
                          <a:latin typeface="Cambria Math" panose="02040503050406030204" pitchFamily="18" charset="0"/>
                        </a:rPr>
                        <m:t>𝑒𝑉</m:t>
                      </m:r>
                      <m:sSub>
                        <m:sSubPr>
                          <m:ctrlPr>
                            <a:rPr lang="en-US" altLang="zh-CN" sz="2800" b="0" i="1" dirty="0" smtClean="0">
                              <a:solidFill>
                                <a:srgbClr val="002060"/>
                              </a:solidFill>
                              <a:latin typeface="Cambria Math" panose="02040503050406030204" pitchFamily="18" charset="0"/>
                            </a:rPr>
                          </m:ctrlPr>
                        </m:sSubPr>
                        <m:e>
                          <m:r>
                            <a:rPr lang="en-US" altLang="zh-CN" sz="2800" b="0" i="1" dirty="0" smtClean="0">
                              <a:solidFill>
                                <a:srgbClr val="002060"/>
                              </a:solidFill>
                              <a:latin typeface="Cambria Math" panose="02040503050406030204" pitchFamily="18" charset="0"/>
                            </a:rPr>
                            <m:t>𝑣</m:t>
                          </m:r>
                        </m:e>
                        <m:sub>
                          <m:r>
                            <a:rPr lang="en-US" altLang="zh-CN" sz="2800" b="0" i="1" dirty="0" smtClean="0">
                              <a:solidFill>
                                <a:srgbClr val="002060"/>
                              </a:solidFill>
                              <a:latin typeface="Cambria Math" panose="02040503050406030204" pitchFamily="18" charset="0"/>
                            </a:rPr>
                            <m:t>𝑛</m:t>
                          </m:r>
                        </m:sub>
                      </m:sSub>
                      <m:r>
                        <a:rPr lang="en-US" altLang="zh-CN" sz="2800" b="0" i="1" dirty="0" smtClean="0">
                          <a:solidFill>
                            <a:srgbClr val="002060"/>
                          </a:solidFill>
                          <a:latin typeface="Cambria Math" panose="02040503050406030204" pitchFamily="18" charset="0"/>
                        </a:rPr>
                        <m:t>=</m:t>
                      </m:r>
                      <m:f>
                        <m:fPr>
                          <m:ctrlPr>
                            <a:rPr lang="en-US" altLang="zh-CN" sz="2800" b="0" i="1" dirty="0" smtClean="0">
                              <a:solidFill>
                                <a:srgbClr val="002060"/>
                              </a:solidFill>
                              <a:latin typeface="Cambria Math" panose="02040503050406030204" pitchFamily="18" charset="0"/>
                            </a:rPr>
                          </m:ctrlPr>
                        </m:fPr>
                        <m:num>
                          <m:r>
                            <a:rPr lang="en-US" altLang="zh-CN" sz="2800" b="0" i="1" dirty="0" smtClean="0">
                              <a:solidFill>
                                <a:srgbClr val="002060"/>
                              </a:solidFill>
                              <a:latin typeface="Cambria Math" panose="02040503050406030204" pitchFamily="18" charset="0"/>
                            </a:rPr>
                            <m:t>𝛼</m:t>
                          </m:r>
                          <m:r>
                            <a:rPr lang="en-US" altLang="zh-CN" sz="2800" b="0" i="1" dirty="0" smtClean="0">
                              <a:solidFill>
                                <a:srgbClr val="002060"/>
                              </a:solidFill>
                              <a:latin typeface="Cambria Math" panose="02040503050406030204" pitchFamily="18" charset="0"/>
                            </a:rPr>
                            <m:t>𝑐</m:t>
                          </m:r>
                        </m:num>
                        <m:den>
                          <m:r>
                            <a:rPr lang="en-US" altLang="zh-CN" sz="2800" b="0" i="1" dirty="0" smtClean="0">
                              <a:solidFill>
                                <a:srgbClr val="002060"/>
                              </a:solidFill>
                              <a:latin typeface="Cambria Math" panose="02040503050406030204" pitchFamily="18" charset="0"/>
                            </a:rPr>
                            <m:t>𝑛</m:t>
                          </m:r>
                        </m:den>
                      </m:f>
                    </m:oMath>
                  </m:oMathPara>
                </a14:m>
                <a:endParaRPr lang="zh-CN" altLang="en-US" sz="2800" dirty="0"/>
              </a:p>
            </p:txBody>
          </p:sp>
        </mc:Choice>
        <mc:Fallback>
          <p:sp>
            <p:nvSpPr>
              <p:cNvPr id="3" name="文本框 2"/>
              <p:cNvSpPr txBox="1">
                <a:spLocks noRot="1" noChangeAspect="1" noMove="1" noResize="1" noEditPoints="1" noAdjustHandles="1" noChangeArrowheads="1" noChangeShapeType="1" noTextEdit="1"/>
              </p:cNvSpPr>
              <p:nvPr/>
            </p:nvSpPr>
            <p:spPr>
              <a:xfrm>
                <a:off x="755576" y="2852936"/>
                <a:ext cx="6768752" cy="3132139"/>
              </a:xfrm>
              <a:prstGeom prst="rect">
                <a:avLst/>
              </a:prstGeo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5360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7" name="Picture 9" descr="1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4663" y="0"/>
            <a:ext cx="4505325"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ChangeArrowheads="1"/>
          </p:cNvSpPr>
          <p:nvPr/>
        </p:nvSpPr>
        <p:spPr bwMode="auto">
          <a:xfrm>
            <a:off x="684213" y="1341438"/>
            <a:ext cx="792003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2800" b="1">
                <a:solidFill>
                  <a:schemeClr val="tx2"/>
                </a:solidFill>
                <a:latin typeface="Times New Roman" panose="02020603050405020304" pitchFamily="18" charset="0"/>
                <a:ea typeface="楷体_GB2312" pitchFamily="49" charset="-122"/>
              </a:rPr>
              <a:t>    E.</a:t>
            </a:r>
            <a:r>
              <a:rPr lang="zh-CN" altLang="en-US" sz="2800" b="1">
                <a:solidFill>
                  <a:schemeClr val="tx2"/>
                </a:solidFill>
                <a:latin typeface="Times New Roman" panose="02020603050405020304" pitchFamily="18" charset="0"/>
                <a:ea typeface="楷体_GB2312" pitchFamily="49" charset="-122"/>
              </a:rPr>
              <a:t>氢原子能级和光谱</a:t>
            </a:r>
          </a:p>
          <a:p>
            <a:pPr algn="just" eaLnBrk="1" hangingPunct="1"/>
            <a:endParaRPr lang="zh-CN" altLang="en-US" sz="2800" b="1">
              <a:latin typeface="Times New Roman" panose="02020603050405020304" pitchFamily="18" charset="0"/>
              <a:ea typeface="楷体_GB2312" pitchFamily="49" charset="-122"/>
            </a:endParaRPr>
          </a:p>
          <a:p>
            <a:pPr algn="just" eaLnBrk="1" hangingPunct="1"/>
            <a:r>
              <a:rPr lang="zh-CN" altLang="en-US" b="1">
                <a:latin typeface="Times New Roman" panose="02020603050405020304" pitchFamily="18" charset="0"/>
                <a:ea typeface="楷体_GB2312" pitchFamily="49" charset="-122"/>
              </a:rPr>
              <a:t>        </a:t>
            </a:r>
          </a:p>
        </p:txBody>
      </p:sp>
      <p:pic>
        <p:nvPicPr>
          <p:cNvPr id="252936" name="Picture 8" descr="1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1925638"/>
            <a:ext cx="53276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640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52936"/>
                                        </p:tgtEl>
                                        <p:attrNameLst>
                                          <p:attrName>style.visibility</p:attrName>
                                        </p:attrNameLst>
                                      </p:cBhvr>
                                      <p:to>
                                        <p:strVal val="visible"/>
                                      </p:to>
                                    </p:set>
                                    <p:anim calcmode="lin" valueType="num">
                                      <p:cBhvr>
                                        <p:cTn id="7" dur="500" fill="hold"/>
                                        <p:tgtEl>
                                          <p:spTgt spid="252936"/>
                                        </p:tgtEl>
                                        <p:attrNameLst>
                                          <p:attrName>ppt_w</p:attrName>
                                        </p:attrNameLst>
                                      </p:cBhvr>
                                      <p:tavLst>
                                        <p:tav tm="0">
                                          <p:val>
                                            <p:fltVal val="0"/>
                                          </p:val>
                                        </p:tav>
                                        <p:tav tm="100000">
                                          <p:val>
                                            <p:strVal val="#ppt_w"/>
                                          </p:val>
                                        </p:tav>
                                      </p:tavLst>
                                    </p:anim>
                                    <p:anim calcmode="lin" valueType="num">
                                      <p:cBhvr>
                                        <p:cTn id="8" dur="500" fill="hold"/>
                                        <p:tgtEl>
                                          <p:spTgt spid="25293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252937"/>
                                        </p:tgtEl>
                                        <p:attrNameLst>
                                          <p:attrName>style.visibility</p:attrName>
                                        </p:attrNameLst>
                                      </p:cBhvr>
                                      <p:to>
                                        <p:strVal val="visible"/>
                                      </p:to>
                                    </p:set>
                                    <p:anim calcmode="lin" valueType="num">
                                      <p:cBhvr>
                                        <p:cTn id="13" dur="500" fill="hold"/>
                                        <p:tgtEl>
                                          <p:spTgt spid="252937"/>
                                        </p:tgtEl>
                                        <p:attrNameLst>
                                          <p:attrName>ppt_w</p:attrName>
                                        </p:attrNameLst>
                                      </p:cBhvr>
                                      <p:tavLst>
                                        <p:tav tm="0">
                                          <p:val>
                                            <p:fltVal val="0"/>
                                          </p:val>
                                        </p:tav>
                                        <p:tav tm="100000">
                                          <p:val>
                                            <p:strVal val="#ppt_w"/>
                                          </p:val>
                                        </p:tav>
                                      </p:tavLst>
                                    </p:anim>
                                    <p:anim calcmode="lin" valueType="num">
                                      <p:cBhvr>
                                        <p:cTn id="14" dur="500" fill="hold"/>
                                        <p:tgtEl>
                                          <p:spTgt spid="2529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sz="half" idx="1"/>
          </p:nvPr>
        </p:nvSpPr>
        <p:spPr>
          <a:xfrm>
            <a:off x="611188" y="1341438"/>
            <a:ext cx="6048375" cy="835025"/>
          </a:xfrm>
        </p:spPr>
        <p:txBody>
          <a:bodyPr>
            <a:normAutofit fontScale="85000" lnSpcReduction="20000"/>
          </a:bodyPr>
          <a:lstStyle/>
          <a:p>
            <a:pPr algn="just" eaLnBrk="1" hangingPunct="1">
              <a:lnSpc>
                <a:spcPct val="90000"/>
              </a:lnSpc>
              <a:buFont typeface="Wingdings" panose="05000000000000000000" pitchFamily="2" charset="2"/>
              <a:buNone/>
            </a:pPr>
            <a:r>
              <a:rPr lang="en-US" altLang="zh-CN" sz="2800" b="1" smtClean="0">
                <a:solidFill>
                  <a:schemeClr val="tx2"/>
                </a:solidFill>
                <a:latin typeface="Times New Roman" panose="02020603050405020304" pitchFamily="18" charset="0"/>
                <a:ea typeface="楷体_GB2312" pitchFamily="49" charset="-122"/>
              </a:rPr>
              <a:t>         F</a:t>
            </a:r>
            <a:r>
              <a:rPr lang="zh-CN" altLang="en-US" sz="2800" b="1" smtClean="0">
                <a:solidFill>
                  <a:schemeClr val="tx2"/>
                </a:solidFill>
                <a:latin typeface="Times New Roman" panose="02020603050405020304" pitchFamily="18" charset="0"/>
                <a:ea typeface="楷体_GB2312" pitchFamily="49" charset="-122"/>
              </a:rPr>
              <a:t>．非量子化的状态与连续光谱</a:t>
            </a:r>
            <a:r>
              <a:rPr lang="zh-CN" altLang="en-US" sz="2000" smtClean="0">
                <a:latin typeface="Times New Roman" panose="02020603050405020304" pitchFamily="18" charset="0"/>
                <a:ea typeface="楷体_GB2312" pitchFamily="49" charset="-122"/>
              </a:rPr>
              <a:t> </a:t>
            </a:r>
          </a:p>
          <a:p>
            <a:pPr algn="just" eaLnBrk="1" hangingPunct="1">
              <a:lnSpc>
                <a:spcPct val="90000"/>
              </a:lnSpc>
              <a:buFont typeface="Wingdings" panose="05000000000000000000" pitchFamily="2" charset="2"/>
              <a:buNone/>
            </a:pPr>
            <a:endParaRPr lang="zh-CN" altLang="en-US" sz="2000" b="1" smtClean="0">
              <a:latin typeface="Times New Roman" panose="02020603050405020304" pitchFamily="18" charset="0"/>
              <a:ea typeface="楷体_GB2312" pitchFamily="49" charset="-122"/>
            </a:endParaRPr>
          </a:p>
          <a:p>
            <a:pPr algn="just" eaLnBrk="1" hangingPunct="1">
              <a:lnSpc>
                <a:spcPct val="90000"/>
              </a:lnSpc>
              <a:buFont typeface="Wingdings" panose="05000000000000000000" pitchFamily="2" charset="2"/>
              <a:buNone/>
            </a:pPr>
            <a:r>
              <a:rPr lang="zh-CN" altLang="en-US" sz="2000" b="1" smtClean="0">
                <a:latin typeface="Times New Roman" panose="02020603050405020304" pitchFamily="18" charset="0"/>
                <a:ea typeface="楷体_GB2312" pitchFamily="49" charset="-122"/>
              </a:rPr>
              <a:t>            </a:t>
            </a:r>
          </a:p>
        </p:txBody>
      </p:sp>
      <p:graphicFrame>
        <p:nvGraphicFramePr>
          <p:cNvPr id="14341" name="Object 7"/>
          <p:cNvGraphicFramePr>
            <a:graphicFrameLocks noGrp="1" noChangeAspect="1"/>
          </p:cNvGraphicFramePr>
          <p:nvPr>
            <p:ph sz="half" idx="2"/>
          </p:nvPr>
        </p:nvGraphicFramePr>
        <p:xfrm>
          <a:off x="4572000" y="4437063"/>
          <a:ext cx="4032250" cy="935037"/>
        </p:xfrm>
        <a:graphic>
          <a:graphicData uri="http://schemas.openxmlformats.org/presentationml/2006/ole">
            <mc:AlternateContent xmlns:mc="http://schemas.openxmlformats.org/markup-compatibility/2006">
              <mc:Choice xmlns:v="urn:schemas-microsoft-com:vml" Requires="v">
                <p:oleObj spid="_x0000_s258060" name="公式" r:id="rId3" imgW="2794000" imgH="647700" progId="Equation.3">
                  <p:embed/>
                </p:oleObj>
              </mc:Choice>
              <mc:Fallback>
                <p:oleObj name="公式" r:id="rId3" imgW="2794000" imgH="6477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437063"/>
                        <a:ext cx="4032250" cy="935037"/>
                      </a:xfrm>
                      <a:prstGeom prst="rect">
                        <a:avLst/>
                      </a:prstGeom>
                      <a:solidFill>
                        <a:srgbClr val="99CCFF"/>
                      </a:solidFill>
                    </p:spPr>
                  </p:pic>
                </p:oleObj>
              </mc:Fallback>
            </mc:AlternateContent>
          </a:graphicData>
        </a:graphic>
      </p:graphicFrame>
      <p:graphicFrame>
        <p:nvGraphicFramePr>
          <p:cNvPr id="14339" name="Object 5"/>
          <p:cNvGraphicFramePr>
            <a:graphicFrameLocks noChangeAspect="1"/>
          </p:cNvGraphicFramePr>
          <p:nvPr/>
        </p:nvGraphicFramePr>
        <p:xfrm>
          <a:off x="4500563" y="3068638"/>
          <a:ext cx="4225925" cy="1114425"/>
        </p:xfrm>
        <a:graphic>
          <a:graphicData uri="http://schemas.openxmlformats.org/presentationml/2006/ole">
            <mc:AlternateContent xmlns:mc="http://schemas.openxmlformats.org/markup-compatibility/2006">
              <mc:Choice xmlns:v="urn:schemas-microsoft-com:vml" Requires="v">
                <p:oleObj spid="_x0000_s258061" name="公式" r:id="rId5" imgW="2806700" imgH="749300" progId="Equation.3">
                  <p:embed/>
                </p:oleObj>
              </mc:Choice>
              <mc:Fallback>
                <p:oleObj name="公式" r:id="rId5" imgW="2806700" imgH="749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3068638"/>
                        <a:ext cx="4225925" cy="1114425"/>
                      </a:xfrm>
                      <a:prstGeom prst="rect">
                        <a:avLst/>
                      </a:prstGeom>
                      <a:solidFill>
                        <a:srgbClr val="CCFFCC"/>
                      </a:solidFill>
                    </p:spPr>
                  </p:pic>
                </p:oleObj>
              </mc:Fallback>
            </mc:AlternateContent>
          </a:graphicData>
        </a:graphic>
      </p:graphicFrame>
      <p:pic>
        <p:nvPicPr>
          <p:cNvPr id="14340" name="Picture 6" descr="6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2349500"/>
            <a:ext cx="3906837"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72584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3" name="Object 5"/>
          <p:cNvGraphicFramePr>
            <a:graphicFrameLocks noGrp="1" noChangeAspect="1"/>
          </p:cNvGraphicFramePr>
          <p:nvPr>
            <p:ph idx="1"/>
            <p:extLst/>
          </p:nvPr>
        </p:nvGraphicFramePr>
        <p:xfrm>
          <a:off x="917575" y="2060575"/>
          <a:ext cx="4895850" cy="2644775"/>
        </p:xfrm>
        <a:graphic>
          <a:graphicData uri="http://schemas.openxmlformats.org/presentationml/2006/ole">
            <mc:AlternateContent xmlns:mc="http://schemas.openxmlformats.org/markup-compatibility/2006">
              <mc:Choice xmlns:v="urn:schemas-microsoft-com:vml" Requires="v">
                <p:oleObj spid="_x0000_s259079" name="公式" r:id="rId3" imgW="3949700" imgH="2133600" progId="Equation.3">
                  <p:embed/>
                </p:oleObj>
              </mc:Choice>
              <mc:Fallback>
                <p:oleObj name="公式" r:id="rId3" imgW="3949700" imgH="21336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2060575"/>
                        <a:ext cx="4895850" cy="2644775"/>
                      </a:xfrm>
                      <a:prstGeom prst="rect">
                        <a:avLst/>
                      </a:prstGeom>
                      <a:solidFill>
                        <a:srgbClr val="FFCC99"/>
                      </a:solidFill>
                    </p:spPr>
                  </p:pic>
                </p:oleObj>
              </mc:Fallback>
            </mc:AlternateContent>
          </a:graphicData>
        </a:graphic>
      </p:graphicFrame>
      <p:sp>
        <p:nvSpPr>
          <p:cNvPr id="15362" name="Rectangle 2"/>
          <p:cNvSpPr>
            <a:spLocks noGrp="1" noChangeArrowheads="1"/>
          </p:cNvSpPr>
          <p:nvPr>
            <p:ph type="title"/>
          </p:nvPr>
        </p:nvSpPr>
        <p:spPr>
          <a:xfrm>
            <a:off x="1412900" y="417960"/>
            <a:ext cx="7793038" cy="1143000"/>
          </a:xfrm>
        </p:spPr>
        <p:txBody>
          <a:bodyPr/>
          <a:lstStyle/>
          <a:p>
            <a:pPr eaLnBrk="1" hangingPunct="1"/>
            <a:r>
              <a:rPr lang="zh-CN" altLang="en-US" sz="3600" b="1" dirty="0" smtClean="0">
                <a:solidFill>
                  <a:schemeClr val="hlink"/>
                </a:solidFill>
                <a:latin typeface="Times New Roman" panose="02020603050405020304" pitchFamily="18" charset="0"/>
                <a:ea typeface="楷体_GB2312" pitchFamily="49" charset="-122"/>
              </a:rPr>
              <a:t>类氢离子的光谱</a:t>
            </a:r>
            <a:r>
              <a:rPr lang="zh-CN" altLang="en-US" dirty="0" smtClean="0"/>
              <a:t> </a:t>
            </a:r>
          </a:p>
        </p:txBody>
      </p:sp>
      <p:sp>
        <p:nvSpPr>
          <p:cNvPr id="15364" name="Rectangle 7"/>
          <p:cNvSpPr>
            <a:spLocks noChangeArrowheads="1"/>
          </p:cNvSpPr>
          <p:nvPr/>
        </p:nvSpPr>
        <p:spPr bwMode="auto">
          <a:xfrm>
            <a:off x="900113" y="1412875"/>
            <a:ext cx="6011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b="1">
                <a:solidFill>
                  <a:schemeClr val="tx2"/>
                </a:solidFill>
                <a:latin typeface="Times New Roman" panose="02020603050405020304" pitchFamily="18" charset="0"/>
                <a:ea typeface="楷体_GB2312" pitchFamily="49" charset="-122"/>
              </a:rPr>
              <a:t>A</a:t>
            </a:r>
            <a:r>
              <a:rPr lang="zh-CN" altLang="en-US" sz="2800" b="1">
                <a:solidFill>
                  <a:schemeClr val="tx2"/>
                </a:solidFill>
                <a:latin typeface="Times New Roman" panose="02020603050405020304" pitchFamily="18" charset="0"/>
                <a:ea typeface="楷体_GB2312" pitchFamily="49" charset="-122"/>
              </a:rPr>
              <a:t>、类氢离子光谱</a:t>
            </a:r>
            <a:r>
              <a:rPr lang="zh-CN" altLang="en-US" sz="2800">
                <a:latin typeface="Times New Roman" panose="02020603050405020304" pitchFamily="18" charset="0"/>
                <a:ea typeface="楷体_GB2312" pitchFamily="49" charset="-122"/>
              </a:rPr>
              <a:t>         </a:t>
            </a:r>
          </a:p>
        </p:txBody>
      </p:sp>
    </p:spTree>
    <p:extLst>
      <p:ext uri="{BB962C8B-B14F-4D97-AF65-F5344CB8AC3E}">
        <p14:creationId xmlns:p14="http://schemas.microsoft.com/office/powerpoint/2010/main" val="12711624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1509131" y="824632"/>
            <a:ext cx="252028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b="1" dirty="0" smtClean="0">
                <a:solidFill>
                  <a:srgbClr val="FF0000"/>
                </a:solidFill>
                <a:latin typeface="Times New Roman" panose="02020603050405020304" pitchFamily="18" charset="0"/>
                <a:ea typeface="楷体_GB2312" pitchFamily="49" charset="-122"/>
              </a:rPr>
              <a:t>精细结构常数</a:t>
            </a:r>
            <a:endParaRPr lang="zh-CN" altLang="en-US" b="1" dirty="0">
              <a:latin typeface="Times New Roman" panose="02020603050405020304" pitchFamily="18" charset="0"/>
              <a:ea typeface="楷体_GB2312" pitchFamily="49" charset="-122"/>
            </a:endParaRPr>
          </a:p>
          <a:p>
            <a:pPr algn="just" eaLnBrk="1" hangingPunct="1"/>
            <a:r>
              <a:rPr lang="zh-CN" altLang="en-US" b="1" dirty="0">
                <a:latin typeface="Times New Roman" panose="02020603050405020304" pitchFamily="18" charset="0"/>
                <a:ea typeface="楷体_GB2312" pitchFamily="49" charset="-122"/>
              </a:rPr>
              <a:t>                                                             </a:t>
            </a:r>
          </a:p>
        </p:txBody>
      </p:sp>
      <p:graphicFrame>
        <p:nvGraphicFramePr>
          <p:cNvPr id="7" name="Object 3"/>
          <p:cNvGraphicFramePr>
            <a:graphicFrameLocks noChangeAspect="1"/>
          </p:cNvGraphicFramePr>
          <p:nvPr>
            <p:extLst/>
          </p:nvPr>
        </p:nvGraphicFramePr>
        <p:xfrm>
          <a:off x="4396390" y="395510"/>
          <a:ext cx="3455987" cy="1289050"/>
        </p:xfrm>
        <a:graphic>
          <a:graphicData uri="http://schemas.openxmlformats.org/presentationml/2006/ole">
            <mc:AlternateContent xmlns:mc="http://schemas.openxmlformats.org/markup-compatibility/2006">
              <mc:Choice xmlns:v="urn:schemas-microsoft-com:vml" Requires="v">
                <p:oleObj spid="_x0000_s260103" r:id="rId3" imgW="1727200" imgH="647700" progId="">
                  <p:embed/>
                </p:oleObj>
              </mc:Choice>
              <mc:Fallback>
                <p:oleObj r:id="rId3" imgW="1727200" imgH="6477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6390" y="395510"/>
                        <a:ext cx="3455987" cy="1289050"/>
                      </a:xfrm>
                      <a:prstGeom prst="rect">
                        <a:avLst/>
                      </a:prstGeom>
                      <a:solidFill>
                        <a:srgbClr val="FF99CC"/>
                      </a:solidFill>
                    </p:spPr>
                  </p:pic>
                </p:oleObj>
              </mc:Fallback>
            </mc:AlternateContent>
          </a:graphicData>
        </a:graphic>
      </p:graphicFrame>
      <mc:AlternateContent xmlns:mc="http://schemas.openxmlformats.org/markup-compatibility/2006" xmlns:a14="http://schemas.microsoft.com/office/drawing/2010/main">
        <mc:Choice Requires="a14">
          <p:sp>
            <p:nvSpPr>
              <p:cNvPr id="10" name="矩形 9"/>
              <p:cNvSpPr/>
              <p:nvPr/>
            </p:nvSpPr>
            <p:spPr>
              <a:xfrm>
                <a:off x="1187624" y="2492896"/>
                <a:ext cx="5512182" cy="3004925"/>
              </a:xfrm>
              <a:prstGeom prst="rect">
                <a:avLst/>
              </a:prstGeom>
            </p:spPr>
            <p:txBody>
              <a:bodyPr wrap="square">
                <a:spAutoFit/>
              </a:bodyPr>
              <a:lstStyle/>
              <a:p>
                <a:pPr marL="342900" indent="-342900" algn="l">
                  <a:buFont typeface="Wingdings" panose="05000000000000000000" pitchFamily="2" charset="2"/>
                  <a:buChar char="p"/>
                </a:pPr>
                <a:r>
                  <a:rPr lang="zh-CN" altLang="en-US" b="1" dirty="0" smtClean="0">
                    <a:solidFill>
                      <a:srgbClr val="0070C0"/>
                    </a:solidFill>
                    <a:latin typeface="+mn-ea"/>
                    <a:ea typeface="+mn-ea"/>
                  </a:rPr>
                  <a:t>类氢离子</a:t>
                </a:r>
                <a:endParaRPr lang="en-US" altLang="zh-CN" b="1" i="1" dirty="0" smtClean="0">
                  <a:solidFill>
                    <a:srgbClr val="0070C0"/>
                  </a:solidFill>
                  <a:latin typeface="+mn-ea"/>
                  <a:ea typeface="+mn-ea"/>
                </a:endParaRPr>
              </a:p>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𝑛</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𝑚</m:t>
                          </m:r>
                          <m:d>
                            <m:dPr>
                              <m:ctrlPr>
                                <a:rPr lang="en-US" altLang="zh-CN" i="1">
                                  <a:latin typeface="Cambria Math" panose="02040503050406030204" pitchFamily="18" charset="0"/>
                                </a:rPr>
                              </m:ctrlPr>
                            </m:dPr>
                            <m:e>
                              <m:r>
                                <a:rPr lang="en-US" altLang="zh-CN" i="1">
                                  <a:latin typeface="Cambria Math" panose="02040503050406030204" pitchFamily="18" charset="0"/>
                                </a:rPr>
                                <m:t>𝛼</m:t>
                              </m:r>
                              <m:r>
                                <a:rPr lang="en-US" altLang="zh-CN" i="1">
                                  <a:latin typeface="Cambria Math" panose="02040503050406030204" pitchFamily="18" charset="0"/>
                                </a:rPr>
                                <m:t>𝑐</m:t>
                              </m:r>
                            </m:e>
                          </m:d>
                        </m:e>
                        <m:sup>
                          <m:r>
                            <a:rPr lang="en-US" altLang="zh-CN" i="1">
                              <a:latin typeface="Cambria Math" panose="02040503050406030204" pitchFamily="18" charset="0"/>
                            </a:rPr>
                            <m:t>2</m:t>
                          </m:r>
                        </m:sup>
                      </m:sSup>
                      <m:f>
                        <m:fPr>
                          <m:ctrlPr>
                            <a:rPr lang="en-US" altLang="zh-CN" i="1">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𝑍</m:t>
                              </m:r>
                            </m:e>
                            <m:sup>
                              <m:r>
                                <a:rPr lang="en-US" altLang="zh-CN" b="0" i="1" smtClean="0">
                                  <a:latin typeface="Cambria Math" panose="02040503050406030204" pitchFamily="18" charset="0"/>
                                </a:rPr>
                                <m:t>2</m:t>
                              </m:r>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den>
                      </m:f>
                    </m:oMath>
                  </m:oMathPara>
                </a14:m>
                <a:endParaRPr lang="en-US" altLang="zh-CN" dirty="0" smtClean="0"/>
              </a:p>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𝑛</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ℏ</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num>
                        <m:den>
                          <m:r>
                            <a:rPr lang="en-US" altLang="zh-CN" i="1">
                              <a:latin typeface="Cambria Math" panose="02040503050406030204" pitchFamily="18" charset="0"/>
                            </a:rPr>
                            <m:t>𝑚𝑐</m:t>
                          </m:r>
                          <m:r>
                            <a:rPr lang="en-US" altLang="zh-CN" i="1">
                              <a:latin typeface="Cambria Math" panose="02040503050406030204" pitchFamily="18" charset="0"/>
                            </a:rPr>
                            <m:t>𝛼</m:t>
                          </m:r>
                          <m:r>
                            <a:rPr lang="en-US" altLang="zh-CN" b="0" i="1" smtClean="0">
                              <a:latin typeface="Cambria Math" panose="02040503050406030204" pitchFamily="18" charset="0"/>
                            </a:rPr>
                            <m:t>𝑍</m:t>
                          </m:r>
                        </m:den>
                      </m:f>
                    </m:oMath>
                  </m:oMathPara>
                </a14:m>
                <a:endParaRPr lang="en-US" altLang="zh-CN" dirty="0" smtClean="0"/>
              </a:p>
              <a:p>
                <a:pPr algn="l"/>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𝑛</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𝛼</m:t>
                          </m:r>
                          <m:r>
                            <a:rPr lang="en-US" altLang="zh-CN" i="1">
                              <a:latin typeface="Cambria Math" panose="02040503050406030204" pitchFamily="18" charset="0"/>
                            </a:rPr>
                            <m:t>𝑐𝑍</m:t>
                          </m:r>
                        </m:num>
                        <m:den>
                          <m:r>
                            <a:rPr lang="en-US" altLang="zh-CN" i="1">
                              <a:latin typeface="Cambria Math" panose="02040503050406030204" pitchFamily="18" charset="0"/>
                            </a:rPr>
                            <m:t>𝑛</m:t>
                          </m:r>
                        </m:den>
                      </m:f>
                    </m:oMath>
                  </m:oMathPara>
                </a14:m>
                <a:endParaRPr lang="en-US" altLang="zh-CN" dirty="0" smtClean="0"/>
              </a:p>
              <a:p>
                <a:pPr algn="l"/>
                <a:endParaRPr lang="en-US" altLang="zh-CN" dirty="0"/>
              </a:p>
            </p:txBody>
          </p:sp>
        </mc:Choice>
        <mc:Fallback xmlns="">
          <p:sp>
            <p:nvSpPr>
              <p:cNvPr id="10" name="矩形 9"/>
              <p:cNvSpPr>
                <a:spLocks noRot="1" noChangeAspect="1" noMove="1" noResize="1" noEditPoints="1" noAdjustHandles="1" noChangeArrowheads="1" noChangeShapeType="1" noTextEdit="1"/>
              </p:cNvSpPr>
              <p:nvPr/>
            </p:nvSpPr>
            <p:spPr>
              <a:xfrm>
                <a:off x="1187624" y="2492896"/>
                <a:ext cx="5512182" cy="3004925"/>
              </a:xfrm>
              <a:prstGeom prst="rect">
                <a:avLst/>
              </a:prstGeom>
              <a:blipFill rotWithShape="0">
                <a:blip r:embed="rId5"/>
                <a:stretch>
                  <a:fillRect l="-1549" t="-16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944518" y="2608918"/>
                <a:ext cx="3484281" cy="23787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𝐻</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𝜋</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4</m:t>
                              </m:r>
                            </m:sup>
                          </m:sSup>
                          <m:r>
                            <a:rPr lang="en-US" altLang="zh-CN" b="0" i="1" smtClean="0">
                              <a:latin typeface="Cambria Math" panose="02040503050406030204" pitchFamily="18" charset="0"/>
                            </a:rPr>
                            <m:t>𝑚</m:t>
                          </m:r>
                        </m:num>
                        <m:den>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4</m:t>
                                  </m:r>
                                  <m:r>
                                    <a:rPr lang="en-US" altLang="zh-CN" b="0" i="1" smtClean="0">
                                      <a:latin typeface="Cambria Math" panose="02040503050406030204" pitchFamily="18" charset="0"/>
                                    </a:rPr>
                                    <m:t>𝜋</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𝜀</m:t>
                                      </m:r>
                                    </m:e>
                                    <m:sub>
                                      <m:r>
                                        <a:rPr lang="en-US" altLang="zh-CN" b="0" i="1" smtClean="0">
                                          <a:latin typeface="Cambria Math" panose="02040503050406030204" pitchFamily="18" charset="0"/>
                                        </a:rPr>
                                        <m:t>0</m:t>
                                      </m:r>
                                    </m:sub>
                                  </m:sSub>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𝑐</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3</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den>
                      </m:f>
                      <m:f>
                        <m:fPr>
                          <m:ctrlPr>
                            <a:rPr lang="en-US" altLang="zh-CN" b="0"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𝛼</m:t>
                              </m:r>
                            </m:e>
                            <m:sup>
                              <m:r>
                                <a:rPr lang="en-US" altLang="zh-CN" i="1">
                                  <a:latin typeface="Cambria Math" panose="02040503050406030204" pitchFamily="18" charset="0"/>
                                </a:rPr>
                                <m:t>2</m:t>
                              </m:r>
                            </m:sup>
                          </m:sSup>
                        </m:num>
                        <m:den>
                          <m:r>
                            <a:rPr lang="en-US" altLang="zh-CN" i="1">
                              <a:latin typeface="Cambria Math" panose="02040503050406030204" pitchFamily="18" charset="0"/>
                            </a:rPr>
                            <m:t>h𝑐</m:t>
                          </m:r>
                        </m:den>
                      </m:f>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𝑍</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𝑚</m:t>
                          </m:r>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den>
                      </m:f>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𝛼</m:t>
                              </m:r>
                            </m:e>
                            <m:sup>
                              <m:r>
                                <a:rPr lang="en-US" altLang="zh-CN" i="1">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𝑍</m:t>
                              </m:r>
                            </m:e>
                            <m:sup>
                              <m:r>
                                <a:rPr lang="en-US" altLang="zh-CN" b="0" i="1" smtClean="0">
                                  <a:latin typeface="Cambria Math" panose="02040503050406030204" pitchFamily="18" charset="0"/>
                                </a:rPr>
                                <m:t>2</m:t>
                              </m:r>
                            </m:sup>
                          </m:sSup>
                        </m:num>
                        <m:den>
                          <m:r>
                            <a:rPr lang="en-US" altLang="zh-CN" i="1">
                              <a:latin typeface="Cambria Math" panose="02040503050406030204" pitchFamily="18" charset="0"/>
                            </a:rPr>
                            <m:t>h𝑐</m:t>
                          </m:r>
                        </m:den>
                      </m:f>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4944518" y="2608918"/>
                <a:ext cx="3484281" cy="2378793"/>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288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ChangeArrowheads="1"/>
          </p:cNvSpPr>
          <p:nvPr/>
        </p:nvSpPr>
        <p:spPr bwMode="auto">
          <a:xfrm>
            <a:off x="445865" y="2146301"/>
            <a:ext cx="32069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b="1" dirty="0">
                <a:latin typeface="Times New Roman" panose="02020603050405020304" pitchFamily="18" charset="0"/>
                <a:ea typeface="楷体_GB2312" pitchFamily="49" charset="-122"/>
              </a:rPr>
              <a:t>里德伯指出毕克林系可用下列公式代表： </a:t>
            </a:r>
          </a:p>
        </p:txBody>
      </p:sp>
      <p:graphicFrame>
        <p:nvGraphicFramePr>
          <p:cNvPr id="263172" name="Object 4"/>
          <p:cNvGraphicFramePr>
            <a:graphicFrameLocks noChangeAspect="1"/>
          </p:cNvGraphicFramePr>
          <p:nvPr/>
        </p:nvGraphicFramePr>
        <p:xfrm>
          <a:off x="3779912" y="2139951"/>
          <a:ext cx="4953000" cy="1001712"/>
        </p:xfrm>
        <a:graphic>
          <a:graphicData uri="http://schemas.openxmlformats.org/presentationml/2006/ole">
            <mc:AlternateContent xmlns:mc="http://schemas.openxmlformats.org/markup-compatibility/2006">
              <mc:Choice xmlns:v="urn:schemas-microsoft-com:vml" Requires="v">
                <p:oleObj spid="_x0000_s261127" r:id="rId3" imgW="3225800" imgH="660400" progId="Equation.3">
                  <p:embed/>
                </p:oleObj>
              </mc:Choice>
              <mc:Fallback>
                <p:oleObj r:id="rId3" imgW="3225800" imgH="660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2139951"/>
                        <a:ext cx="4953000" cy="1001712"/>
                      </a:xfrm>
                      <a:prstGeom prst="rect">
                        <a:avLst/>
                      </a:prstGeom>
                      <a:solidFill>
                        <a:srgbClr val="00FF00"/>
                      </a:solidFill>
                    </p:spPr>
                  </p:pic>
                </p:oleObj>
              </mc:Fallback>
            </mc:AlternateContent>
          </a:graphicData>
        </a:graphic>
      </p:graphicFrame>
      <p:sp>
        <p:nvSpPr>
          <p:cNvPr id="263173" name="Rectangle 5"/>
          <p:cNvSpPr>
            <a:spLocks noChangeArrowheads="1"/>
          </p:cNvSpPr>
          <p:nvPr/>
        </p:nvSpPr>
        <p:spPr bwMode="auto">
          <a:xfrm>
            <a:off x="539750" y="2852738"/>
            <a:ext cx="806608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b="1" dirty="0">
              <a:latin typeface="Times New Roman" panose="02020603050405020304" pitchFamily="18" charset="0"/>
              <a:ea typeface="楷体_GB2312" pitchFamily="49" charset="-122"/>
            </a:endParaRPr>
          </a:p>
          <a:p>
            <a:pPr algn="just"/>
            <a:r>
              <a:rPr lang="zh-CN" altLang="en-US" b="1" dirty="0">
                <a:latin typeface="Times New Roman" panose="02020603050405020304" pitchFamily="18" charset="0"/>
                <a:ea typeface="楷体_GB2312" pitchFamily="49" charset="-122"/>
              </a:rPr>
              <a:t>        起初有人以为毕克林系就是氢的光谱线，并认为地球上的氢不同于星球上的氢。然而，玻尔从他的理论出发，郑重指出：</a:t>
            </a:r>
            <a:r>
              <a:rPr lang="zh-CN" altLang="en-US" b="1" dirty="0">
                <a:solidFill>
                  <a:schemeClr val="hlink"/>
                </a:solidFill>
                <a:latin typeface="Times New Roman" panose="02020603050405020304" pitchFamily="18" charset="0"/>
                <a:ea typeface="楷体_GB2312" pitchFamily="49" charset="-122"/>
              </a:rPr>
              <a:t>毕克林系不是氢发出的，而是属于氦离子</a:t>
            </a:r>
            <a:r>
              <a:rPr lang="zh-CN" altLang="en-US" b="1" dirty="0">
                <a:latin typeface="Times New Roman" panose="02020603050405020304" pitchFamily="18" charset="0"/>
                <a:ea typeface="楷体_GB2312" pitchFamily="49" charset="-122"/>
              </a:rPr>
              <a:t>。英国物理学家埃万斯（</a:t>
            </a:r>
            <a:r>
              <a:rPr lang="en-US" altLang="zh-CN" b="1" dirty="0" err="1">
                <a:latin typeface="Times New Roman" panose="02020603050405020304" pitchFamily="18" charset="0"/>
                <a:ea typeface="楷体_GB2312" pitchFamily="49" charset="-122"/>
              </a:rPr>
              <a:t>E.J.Evans</a:t>
            </a:r>
            <a:r>
              <a:rPr lang="zh-CN" altLang="en-US" b="1" dirty="0">
                <a:latin typeface="Times New Roman" panose="02020603050405020304" pitchFamily="18" charset="0"/>
                <a:ea typeface="楷体_GB2312" pitchFamily="49" charset="-122"/>
              </a:rPr>
              <a:t>）在听到玻尔的见解后，立即到实验室里他细观察氦离子的光谱，结果证实玻尔的判断完全正确。玻尔理论对类氢光谱的成功解释，促使人们更们服了它的可靠性。当这一消息传到爱因斯坦那里时，他也心悦诚服，并称玻尔的理论是一个“</a:t>
            </a:r>
            <a:r>
              <a:rPr lang="zh-CN" altLang="en-US" b="1" dirty="0">
                <a:solidFill>
                  <a:schemeClr val="hlink"/>
                </a:solidFill>
                <a:latin typeface="Times New Roman" panose="02020603050405020304" pitchFamily="18" charset="0"/>
                <a:ea typeface="楷体_GB2312" pitchFamily="49" charset="-122"/>
              </a:rPr>
              <a:t>伟大的发现</a:t>
            </a:r>
            <a:r>
              <a:rPr lang="zh-CN" altLang="en-US" b="1" dirty="0">
                <a:latin typeface="Times New Roman" panose="02020603050405020304" pitchFamily="18" charset="0"/>
                <a:ea typeface="楷体_GB2312" pitchFamily="49" charset="-122"/>
              </a:rPr>
              <a:t>”。</a:t>
            </a:r>
          </a:p>
        </p:txBody>
      </p:sp>
      <p:pic>
        <p:nvPicPr>
          <p:cNvPr id="5" name="Picture 7" descr="未标题-1"/>
          <p:cNvPicPr>
            <a:picLocks noChangeAspect="1" noChangeArrowheads="1"/>
          </p:cNvPicPr>
          <p:nvPr/>
        </p:nvPicPr>
        <p:blipFill>
          <a:blip r:embed="rId5">
            <a:extLst>
              <a:ext uri="{28A0092B-C50C-407E-A947-70E740481C1C}">
                <a14:useLocalDpi xmlns:a14="http://schemas.microsoft.com/office/drawing/2010/main" val="0"/>
              </a:ext>
            </a:extLst>
          </a:blip>
          <a:srcRect l="2361" t="58444" r="1588"/>
          <a:stretch>
            <a:fillRect/>
          </a:stretch>
        </p:blipFill>
        <p:spPr bwMode="auto">
          <a:xfrm>
            <a:off x="1692275" y="346076"/>
            <a:ext cx="72009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1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611188" y="1412875"/>
            <a:ext cx="83518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2800" b="1">
                <a:solidFill>
                  <a:schemeClr val="tx2"/>
                </a:solidFill>
                <a:latin typeface="Times New Roman" panose="02020603050405020304" pitchFamily="18" charset="0"/>
                <a:ea typeface="楷体_GB2312" pitchFamily="49" charset="-122"/>
              </a:rPr>
              <a:t>    B.  </a:t>
            </a:r>
            <a:r>
              <a:rPr lang="zh-CN" altLang="en-US" sz="2800" b="1">
                <a:solidFill>
                  <a:schemeClr val="tx2"/>
                </a:solidFill>
                <a:latin typeface="Times New Roman" panose="02020603050405020304" pitchFamily="18" charset="0"/>
                <a:ea typeface="楷体_GB2312" pitchFamily="49" charset="-122"/>
              </a:rPr>
              <a:t>里德伯常数的变化</a:t>
            </a:r>
            <a:r>
              <a:rPr lang="zh-CN" altLang="en-US" sz="2800">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        </a:t>
            </a:r>
            <a:endParaRPr lang="zh-CN" altLang="en-US" b="1">
              <a:solidFill>
                <a:srgbClr val="CC6600"/>
              </a:solidFill>
              <a:latin typeface="Times New Roman" panose="02020603050405020304" pitchFamily="18" charset="0"/>
              <a:ea typeface="楷体_GB2312" pitchFamily="49" charset="-122"/>
            </a:endParaRPr>
          </a:p>
        </p:txBody>
      </p:sp>
      <p:graphicFrame>
        <p:nvGraphicFramePr>
          <p:cNvPr id="16388" name="Object 8"/>
          <p:cNvGraphicFramePr>
            <a:graphicFrameLocks noGrp="1" noChangeAspect="1"/>
          </p:cNvGraphicFramePr>
          <p:nvPr>
            <p:ph sz="half" idx="1"/>
            <p:extLst/>
          </p:nvPr>
        </p:nvGraphicFramePr>
        <p:xfrm>
          <a:off x="1187624" y="3573016"/>
          <a:ext cx="6141280" cy="2024732"/>
        </p:xfrm>
        <a:graphic>
          <a:graphicData uri="http://schemas.openxmlformats.org/presentationml/2006/ole">
            <mc:AlternateContent xmlns:mc="http://schemas.openxmlformats.org/markup-compatibility/2006">
              <mc:Choice xmlns:v="urn:schemas-microsoft-com:vml" Requires="v">
                <p:oleObj spid="_x0000_s262156" name="公式" r:id="rId4" imgW="4965700" imgH="1638300" progId="Equation.3">
                  <p:embed/>
                </p:oleObj>
              </mc:Choice>
              <mc:Fallback>
                <p:oleObj name="公式" r:id="rId4" imgW="4965700" imgH="16383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3573016"/>
                        <a:ext cx="6141280" cy="2024732"/>
                      </a:xfrm>
                      <a:prstGeom prst="rect">
                        <a:avLst/>
                      </a:prstGeom>
                      <a:solidFill>
                        <a:srgbClr val="CCFFFF"/>
                      </a:solidFill>
                    </p:spPr>
                  </p:pic>
                </p:oleObj>
              </mc:Fallback>
            </mc:AlternateContent>
          </a:graphicData>
        </a:graphic>
      </p:graphicFrame>
    </p:spTree>
    <p:controls>
      <mc:AlternateContent xmlns:mc="http://schemas.openxmlformats.org/markup-compatibility/2006">
        <mc:Choice xmlns:v="urn:schemas-microsoft-com:vml" Requires="v">
          <p:control spid="262157" name="ShockwaveFlash1" r:id="rId2" imgW="3809880" imgH="1982880"/>
        </mc:Choice>
        <mc:Fallback>
          <p:control name="ShockwaveFlash1" r:id="rId2" imgW="3809880" imgH="1982880">
            <p:pic>
              <p:nvPicPr>
                <p:cNvPr id="2" name="ShockwaveFlash1"/>
                <p:cNvPicPr preferRelativeResize="0">
                  <a:picLocks noChangeArrowheads="1" noChangeShapeType="1"/>
                </p:cNvPicPr>
                <p:nvPr/>
              </p:nvPicPr>
              <p:blipFill>
                <a:blip r:embed="rId6"/>
                <a:srcRect/>
                <a:stretch>
                  <a:fillRect/>
                </a:stretch>
              </p:blipFill>
              <p:spPr bwMode="auto">
                <a:xfrm>
                  <a:off x="5003800" y="1193800"/>
                  <a:ext cx="3810000" cy="1981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2276228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ChangeArrowheads="1"/>
          </p:cNvSpPr>
          <p:nvPr/>
        </p:nvSpPr>
        <p:spPr bwMode="auto">
          <a:xfrm>
            <a:off x="755700" y="4365600"/>
            <a:ext cx="7632700" cy="1511300"/>
          </a:xfrm>
          <a:prstGeom prst="rect">
            <a:avLst/>
          </a:prstGeom>
          <a:solidFill>
            <a:srgbClr val="FFC000"/>
          </a:solidFill>
          <a:ln w="38100" algn="ctr">
            <a:solidFill>
              <a:srgbClr val="FF0000"/>
            </a:solidFill>
            <a:miter lim="800000"/>
            <a:headEnd/>
            <a:tailEnd/>
          </a:ln>
          <a:effectLs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410" name="Rectangle 2"/>
          <p:cNvSpPr>
            <a:spLocks noChangeArrowheads="1"/>
          </p:cNvSpPr>
          <p:nvPr/>
        </p:nvSpPr>
        <p:spPr bwMode="auto">
          <a:xfrm>
            <a:off x="2662238" y="1519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17411" name="Object 3"/>
          <p:cNvGraphicFramePr>
            <a:graphicFrameLocks noChangeAspect="1"/>
          </p:cNvGraphicFramePr>
          <p:nvPr>
            <p:extLst>
              <p:ext uri="{D42A27DB-BD31-4B8C-83A1-F6EECF244321}">
                <p14:modId xmlns:p14="http://schemas.microsoft.com/office/powerpoint/2010/main" val="1885555563"/>
              </p:ext>
            </p:extLst>
          </p:nvPr>
        </p:nvGraphicFramePr>
        <p:xfrm>
          <a:off x="971600" y="620688"/>
          <a:ext cx="7277100" cy="5133975"/>
        </p:xfrm>
        <a:graphic>
          <a:graphicData uri="http://schemas.openxmlformats.org/presentationml/2006/ole">
            <mc:AlternateContent xmlns:mc="http://schemas.openxmlformats.org/markup-compatibility/2006">
              <mc:Choice xmlns:v="urn:schemas-microsoft-com:vml" Requires="v">
                <p:oleObj spid="_x0000_s263175" name="Equation" r:id="rId3" imgW="5016500" imgH="3530600" progId="Equation.DSMT4">
                  <p:embed/>
                </p:oleObj>
              </mc:Choice>
              <mc:Fallback>
                <p:oleObj name="Equation" r:id="rId3" imgW="5016500" imgH="3530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620688"/>
                        <a:ext cx="7277100" cy="513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87206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683568" y="692696"/>
            <a:ext cx="8137525" cy="526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lgn="l">
              <a:defRPr kumimoji="1" sz="2400">
                <a:solidFill>
                  <a:schemeClr val="tx1"/>
                </a:solidFill>
                <a:latin typeface="Arial" panose="020B0604020202020204" pitchFamily="34" charset="0"/>
                <a:ea typeface="宋体" panose="02010600030101010101" pitchFamily="2" charset="-122"/>
              </a:defRPr>
            </a:lvl1pPr>
            <a:lvl2pPr algn="l">
              <a:defRPr kumimoji="1" sz="2400">
                <a:solidFill>
                  <a:schemeClr val="tx1"/>
                </a:solidFill>
                <a:latin typeface="Arial" panose="020B0604020202020204" pitchFamily="34" charset="0"/>
                <a:ea typeface="宋体" panose="02010600030101010101" pitchFamily="2" charset="-122"/>
              </a:defRPr>
            </a:lvl2pPr>
            <a:lvl3pPr algn="l">
              <a:defRPr kumimoji="1" sz="2400">
                <a:solidFill>
                  <a:schemeClr val="tx1"/>
                </a:solidFill>
                <a:latin typeface="Arial" panose="020B0604020202020204" pitchFamily="34" charset="0"/>
                <a:ea typeface="宋体" panose="02010600030101010101" pitchFamily="2" charset="-122"/>
              </a:defRPr>
            </a:lvl3pPr>
            <a:lvl4pPr algn="l">
              <a:defRPr kumimoji="1" sz="2400">
                <a:solidFill>
                  <a:schemeClr val="tx1"/>
                </a:solidFill>
                <a:latin typeface="Arial" panose="020B0604020202020204" pitchFamily="34" charset="0"/>
                <a:ea typeface="宋体" panose="02010600030101010101" pitchFamily="2" charset="-122"/>
              </a:defRPr>
            </a:lvl4pPr>
            <a:lvl5pPr algn="l">
              <a:defRPr kumimoji="1"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a:r>
              <a:rPr lang="zh-CN" altLang="en-US" sz="2800" dirty="0">
                <a:latin typeface="Arial Unicode MS" panose="020B0604020202020204" pitchFamily="34" charset="-122"/>
                <a:ea typeface="楷体_GB2312" pitchFamily="49" charset="-122"/>
              </a:rPr>
              <a:t>  </a:t>
            </a:r>
            <a:r>
              <a:rPr lang="zh-CN" altLang="en-US" b="1" dirty="0">
                <a:latin typeface="Times New Roman" panose="02020603050405020304" pitchFamily="18" charset="0"/>
                <a:ea typeface="楷体_GB2312" pitchFamily="49" charset="-122"/>
              </a:rPr>
              <a:t>在这些公式中已经用不同标记加以区别（在</a:t>
            </a:r>
            <a:r>
              <a:rPr lang="en-US" altLang="zh-CN" b="1" i="1" dirty="0">
                <a:latin typeface="Times New Roman" panose="02020603050405020304" pitchFamily="18" charset="0"/>
                <a:ea typeface="楷体_GB2312" pitchFamily="49" charset="-122"/>
              </a:rPr>
              <a:t>R</a:t>
            </a:r>
            <a:r>
              <a:rPr lang="zh-CN" altLang="en-US" b="1" dirty="0">
                <a:latin typeface="Times New Roman" panose="02020603050405020304" pitchFamily="18" charset="0"/>
                <a:ea typeface="楷体_GB2312" pitchFamily="49" charset="-122"/>
              </a:rPr>
              <a:t>的右下角标注了原子符号）不同原子的里德伯常数，</a:t>
            </a:r>
            <a:r>
              <a:rPr lang="en-US" altLang="zh-CN" b="1" i="1" dirty="0">
                <a:latin typeface="Times New Roman" panose="02020603050405020304" pitchFamily="18" charset="0"/>
                <a:ea typeface="楷体_GB2312" pitchFamily="49" charset="-122"/>
              </a:rPr>
              <a:t>R</a:t>
            </a:r>
            <a:r>
              <a:rPr lang="en-US" altLang="zh-CN" b="1" baseline="-30000"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是里德伯常数的理论值，相当于原子核质量为无穷大时的里德伯常数。</a:t>
            </a:r>
          </a:p>
          <a:p>
            <a:pPr algn="just" eaLnBrk="0" hangingPunct="0"/>
            <a:r>
              <a:rPr lang="zh-CN" altLang="en-US" b="1" dirty="0">
                <a:latin typeface="Times New Roman" panose="02020603050405020304" pitchFamily="18" charset="0"/>
                <a:ea typeface="楷体_GB2312" pitchFamily="49" charset="-122"/>
              </a:rPr>
              <a:t>    里德伯常数随原子核质量变化这情况曾被用来证实氢的同位素─</a:t>
            </a:r>
            <a:r>
              <a:rPr lang="zh-CN" altLang="en-US" b="1" dirty="0">
                <a:solidFill>
                  <a:schemeClr val="hlink"/>
                </a:solidFill>
                <a:latin typeface="Times New Roman" panose="02020603050405020304" pitchFamily="18" charset="0"/>
                <a:ea typeface="楷体_GB2312" pitchFamily="49" charset="-122"/>
              </a:rPr>
              <a:t>氘</a:t>
            </a:r>
            <a:r>
              <a:rPr lang="zh-CN" altLang="en-US" b="1" dirty="0">
                <a:latin typeface="Times New Roman" panose="02020603050405020304" pitchFamily="18" charset="0"/>
                <a:ea typeface="楷体_GB2312" pitchFamily="49" charset="-122"/>
              </a:rPr>
              <a:t>─的存在。</a:t>
            </a:r>
            <a:r>
              <a:rPr lang="en-US" altLang="zh-CN" b="1" dirty="0">
                <a:latin typeface="Times New Roman" panose="02020603050405020304" pitchFamily="18" charset="0"/>
                <a:ea typeface="楷体_GB2312" pitchFamily="49" charset="-122"/>
              </a:rPr>
              <a:t>1932</a:t>
            </a:r>
            <a:r>
              <a:rPr lang="zh-CN" altLang="en-US" b="1" dirty="0">
                <a:latin typeface="Times New Roman" panose="02020603050405020304" pitchFamily="18" charset="0"/>
                <a:ea typeface="楷体_GB2312" pitchFamily="49" charset="-122"/>
              </a:rPr>
              <a:t>年尤雷（</a:t>
            </a:r>
            <a:r>
              <a:rPr lang="en-US" altLang="zh-CN" b="1" dirty="0" err="1">
                <a:latin typeface="Times New Roman" panose="02020603050405020304" pitchFamily="18" charset="0"/>
                <a:ea typeface="楷体_GB2312" pitchFamily="49" charset="-122"/>
              </a:rPr>
              <a:t>H.C.Urey</a:t>
            </a:r>
            <a:r>
              <a:rPr lang="en-US" altLang="zh-CN" b="1" dirty="0">
                <a:latin typeface="Times New Roman" panose="02020603050405020304" pitchFamily="18" charset="0"/>
                <a:ea typeface="楷体_GB2312" pitchFamily="49" charset="-122"/>
              </a:rPr>
              <a:t> 1893~1981</a:t>
            </a:r>
            <a:r>
              <a:rPr lang="zh-CN" altLang="en-US" b="1" dirty="0">
                <a:latin typeface="Times New Roman" panose="02020603050405020304" pitchFamily="18" charset="0"/>
                <a:ea typeface="楷体_GB2312" pitchFamily="49" charset="-122"/>
              </a:rPr>
              <a:t>）把三升液氢蒸发到不足一立方厘米，他这样提高了剩余液氢中重氢的含量；然后把剩下的混合物装入放电管，摄取其光谱，当时发现摄得赖曼系的头四条谱线都是双线，在氢的</a:t>
            </a:r>
            <a:r>
              <a:rPr lang="en-US" altLang="zh-CN" b="1" dirty="0">
                <a:latin typeface="Times New Roman" panose="02020603050405020304" pitchFamily="18" charset="0"/>
                <a:ea typeface="楷体_GB2312" pitchFamily="49" charset="-122"/>
              </a:rPr>
              <a:t>H</a:t>
            </a:r>
            <a:r>
              <a:rPr lang="en-US" altLang="zh-CN" b="1" baseline="-25000" dirty="0">
                <a:latin typeface="Times New Roman" panose="02020603050405020304" pitchFamily="18" charset="0"/>
                <a:ea typeface="楷体_GB2312" pitchFamily="49" charset="-122"/>
              </a:rPr>
              <a:t>α</a:t>
            </a:r>
            <a:r>
              <a:rPr lang="zh-CN" altLang="en-US" b="1" dirty="0">
                <a:latin typeface="Times New Roman" panose="02020603050405020304" pitchFamily="18" charset="0"/>
                <a:ea typeface="楷体_GB2312" pitchFamily="49" charset="-122"/>
              </a:rPr>
              <a:t>线（</a:t>
            </a:r>
            <a:r>
              <a:rPr lang="en-US" altLang="zh-CN" b="1" dirty="0">
                <a:latin typeface="Times New Roman" panose="02020603050405020304" pitchFamily="18" charset="0"/>
                <a:ea typeface="楷体_GB2312" pitchFamily="49" charset="-122"/>
              </a:rPr>
              <a:t>6562.79</a:t>
            </a:r>
            <a:r>
              <a:rPr lang="en-US" altLang="zh-CN" b="1" dirty="0">
                <a:latin typeface="Times New Roman" panose="02020603050405020304" pitchFamily="18" charset="0"/>
              </a:rPr>
              <a:t>Å</a:t>
            </a:r>
            <a:r>
              <a:rPr lang="zh-CN" altLang="en-US" b="1" dirty="0">
                <a:latin typeface="Times New Roman" panose="02020603050405020304" pitchFamily="18" charset="0"/>
                <a:ea typeface="楷体_GB2312" pitchFamily="49" charset="-122"/>
              </a:rPr>
              <a:t>）的旁边还有一条谱线（</a:t>
            </a:r>
            <a:r>
              <a:rPr lang="en-US" altLang="zh-CN" b="1" dirty="0">
                <a:latin typeface="Times New Roman" panose="02020603050405020304" pitchFamily="18" charset="0"/>
                <a:ea typeface="楷体_GB2312" pitchFamily="49" charset="-122"/>
              </a:rPr>
              <a:t>6561.00</a:t>
            </a:r>
            <a:r>
              <a:rPr lang="en-US" altLang="zh-CN" b="1" dirty="0">
                <a:latin typeface="Times New Roman" panose="02020603050405020304" pitchFamily="18" charset="0"/>
              </a:rPr>
              <a:t>Å</a:t>
            </a:r>
            <a:r>
              <a:rPr lang="zh-CN" altLang="en-US" b="1" dirty="0">
                <a:latin typeface="Times New Roman" panose="02020603050405020304" pitchFamily="18" charset="0"/>
                <a:ea typeface="楷体_GB2312" pitchFamily="49" charset="-122"/>
              </a:rPr>
              <a:t>），两者只差</a:t>
            </a:r>
            <a:r>
              <a:rPr lang="en-US" altLang="zh-CN" b="1" dirty="0">
                <a:latin typeface="Times New Roman" panose="02020603050405020304" pitchFamily="18" charset="0"/>
                <a:ea typeface="楷体_GB2312" pitchFamily="49" charset="-122"/>
              </a:rPr>
              <a:t>1.79</a:t>
            </a:r>
            <a:r>
              <a:rPr lang="en-US" altLang="zh-CN" b="1" dirty="0">
                <a:latin typeface="Times New Roman" panose="02020603050405020304" pitchFamily="18" charset="0"/>
              </a:rPr>
              <a:t>Å</a:t>
            </a:r>
            <a:r>
              <a:rPr lang="zh-CN" altLang="en-US" b="1" dirty="0">
                <a:latin typeface="Times New Roman" panose="02020603050405020304" pitchFamily="18" charset="0"/>
                <a:ea typeface="楷体_GB2312" pitchFamily="49" charset="-122"/>
              </a:rPr>
              <a:t>。他假定这一谱线属于氢的同位素</a:t>
            </a:r>
            <a:r>
              <a:rPr lang="en-US" altLang="zh-CN" b="1"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氘，并认为</a:t>
            </a:r>
            <a:r>
              <a:rPr lang="en-US" altLang="zh-CN" b="1" dirty="0">
                <a:latin typeface="Times New Roman" panose="02020603050405020304" pitchFamily="18" charset="0"/>
                <a:ea typeface="楷体_GB2312" pitchFamily="49" charset="-122"/>
              </a:rPr>
              <a:t>m(H)/m(D)=1/2</a:t>
            </a:r>
            <a:r>
              <a:rPr lang="zh-CN" altLang="en-US" b="1" dirty="0">
                <a:latin typeface="Times New Roman" panose="02020603050405020304" pitchFamily="18" charset="0"/>
                <a:ea typeface="楷体_GB2312" pitchFamily="49" charset="-122"/>
              </a:rPr>
              <a:t>，然后计算得到不同的里德伯常数</a:t>
            </a:r>
            <a:r>
              <a:rPr lang="en-US" altLang="zh-CN" b="1" dirty="0">
                <a:latin typeface="Times New Roman" panose="02020603050405020304" pitchFamily="18" charset="0"/>
                <a:ea typeface="楷体_GB2312" pitchFamily="49" charset="-122"/>
              </a:rPr>
              <a:t>R</a:t>
            </a:r>
            <a:r>
              <a:rPr lang="en-US" altLang="zh-CN" b="1" baseline="-30000" dirty="0">
                <a:latin typeface="Times New Roman" panose="02020603050405020304" pitchFamily="18" charset="0"/>
                <a:ea typeface="楷体_GB2312" pitchFamily="49" charset="-122"/>
              </a:rPr>
              <a:t>H</a:t>
            </a:r>
            <a:r>
              <a:rPr lang="en-US" altLang="zh-CN" b="1" dirty="0">
                <a:latin typeface="Times New Roman" panose="02020603050405020304" pitchFamily="18" charset="0"/>
                <a:ea typeface="楷体_GB2312" pitchFamily="49" charset="-122"/>
              </a:rPr>
              <a:t> </a:t>
            </a:r>
            <a:r>
              <a:rPr lang="zh-CN" altLang="en-US" b="1" dirty="0">
                <a:latin typeface="Times New Roman" panose="02020603050405020304" pitchFamily="18" charset="0"/>
                <a:ea typeface="楷体_GB2312" pitchFamily="49" charset="-122"/>
              </a:rPr>
              <a:t>和</a:t>
            </a:r>
            <a:r>
              <a:rPr lang="en-US" altLang="zh-CN" b="1" dirty="0">
                <a:latin typeface="Times New Roman" panose="02020603050405020304" pitchFamily="18" charset="0"/>
                <a:ea typeface="楷体_GB2312" pitchFamily="49" charset="-122"/>
              </a:rPr>
              <a:t>R</a:t>
            </a:r>
            <a:r>
              <a:rPr lang="en-US" altLang="zh-CN" b="1" baseline="-30000" dirty="0">
                <a:latin typeface="Times New Roman" panose="02020603050405020304" pitchFamily="18" charset="0"/>
                <a:ea typeface="楷体_GB2312" pitchFamily="49" charset="-122"/>
              </a:rPr>
              <a:t>D</a:t>
            </a:r>
            <a:r>
              <a:rPr lang="zh-CN" altLang="en-US" b="1" dirty="0">
                <a:latin typeface="Times New Roman" panose="02020603050405020304" pitchFamily="18" charset="0"/>
                <a:ea typeface="楷体_GB2312" pitchFamily="49" charset="-122"/>
              </a:rPr>
              <a:t>，进而算出相应的波长。</a:t>
            </a:r>
            <a:r>
              <a:rPr lang="zh-CN" altLang="en-US" b="1" dirty="0">
                <a:solidFill>
                  <a:srgbClr val="CC6600"/>
                </a:solidFill>
                <a:latin typeface="Times New Roman" panose="02020603050405020304" pitchFamily="18" charset="0"/>
                <a:ea typeface="楷体_GB2312" pitchFamily="49" charset="-122"/>
              </a:rPr>
              <a:t>结果发现，计算值与实验值相符得很好，从而肯定了氘（</a:t>
            </a:r>
            <a:r>
              <a:rPr lang="en-US" altLang="zh-CN" b="1" dirty="0">
                <a:solidFill>
                  <a:srgbClr val="CC6600"/>
                </a:solidFill>
                <a:latin typeface="Times New Roman" panose="02020603050405020304" pitchFamily="18" charset="0"/>
                <a:ea typeface="楷体_GB2312" pitchFamily="49" charset="-122"/>
              </a:rPr>
              <a:t>D—</a:t>
            </a:r>
            <a:r>
              <a:rPr lang="zh-CN" altLang="en-US" b="1" dirty="0">
                <a:solidFill>
                  <a:srgbClr val="CC6600"/>
                </a:solidFill>
                <a:latin typeface="Times New Roman" panose="02020603050405020304" pitchFamily="18" charset="0"/>
                <a:ea typeface="楷体_GB2312" pitchFamily="49" charset="-122"/>
              </a:rPr>
              <a:t>重氢）的存在。</a:t>
            </a:r>
          </a:p>
        </p:txBody>
      </p:sp>
    </p:spTree>
    <p:extLst>
      <p:ext uri="{BB962C8B-B14F-4D97-AF65-F5344CB8AC3E}">
        <p14:creationId xmlns:p14="http://schemas.microsoft.com/office/powerpoint/2010/main" val="2374060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6" name="Rectangle 6"/>
          <p:cNvSpPr>
            <a:spLocks noGrp="1" noChangeArrowheads="1"/>
          </p:cNvSpPr>
          <p:nvPr>
            <p:ph idx="1"/>
          </p:nvPr>
        </p:nvSpPr>
        <p:spPr>
          <a:xfrm>
            <a:off x="250825" y="4365625"/>
            <a:ext cx="8532813" cy="1614488"/>
          </a:xfrm>
          <a:noFill/>
          <a:ln/>
        </p:spPr>
        <p:txBody>
          <a:bodyPr>
            <a:spAutoFit/>
          </a:bodyPr>
          <a:lstStyle/>
          <a:p>
            <a:pPr algn="just">
              <a:buFont typeface="Wingdings" panose="05000000000000000000" pitchFamily="2" charset="2"/>
              <a:buNone/>
            </a:pPr>
            <a:r>
              <a:rPr lang="zh-CN" altLang="en-US" sz="2800">
                <a:solidFill>
                  <a:schemeClr val="folHlink"/>
                </a:solidFill>
              </a:rPr>
              <a:t>         </a:t>
            </a:r>
            <a:r>
              <a:rPr lang="zh-CN" altLang="en-US" sz="2400" b="1">
                <a:solidFill>
                  <a:schemeClr val="folHlink"/>
                </a:solidFill>
                <a:latin typeface="Times New Roman" panose="02020603050405020304" pitchFamily="18" charset="0"/>
                <a:ea typeface="楷体_GB2312" pitchFamily="49" charset="-122"/>
              </a:rPr>
              <a:t>汤姆孙认为</a:t>
            </a:r>
            <a:r>
              <a:rPr lang="zh-CN" altLang="en-US" sz="2400" b="1">
                <a:latin typeface="Times New Roman" panose="02020603050405020304" pitchFamily="18" charset="0"/>
                <a:ea typeface="楷体_GB2312" pitchFamily="49" charset="-122"/>
              </a:rPr>
              <a:t>正电荷均匀分布在整个原子体积内，而</a:t>
            </a:r>
            <a:r>
              <a:rPr lang="zh-CN" altLang="en-US" sz="2400" b="1">
                <a:solidFill>
                  <a:schemeClr val="folHlink"/>
                </a:solidFill>
                <a:latin typeface="Times New Roman" panose="02020603050405020304" pitchFamily="18" charset="0"/>
                <a:ea typeface="楷体_GB2312" pitchFamily="49" charset="-122"/>
              </a:rPr>
              <a:t>卢瑟福认为</a:t>
            </a:r>
            <a:r>
              <a:rPr lang="zh-CN" altLang="en-US" sz="2400" b="1">
                <a:latin typeface="Times New Roman" panose="02020603050405020304" pitchFamily="18" charset="0"/>
                <a:ea typeface="楷体_GB2312" pitchFamily="49" charset="-122"/>
              </a:rPr>
              <a:t>正电荷集中在占原子大小万分之一的小范围内，电子在正电部分的外边。从实验角度看，怎么判断哪个模型是正确的呢？</a:t>
            </a:r>
          </a:p>
        </p:txBody>
      </p:sp>
      <p:sp>
        <p:nvSpPr>
          <p:cNvPr id="112642" name="Rectangle 2"/>
          <p:cNvSpPr>
            <a:spLocks noGrp="1" noChangeArrowheads="1"/>
          </p:cNvSpPr>
          <p:nvPr>
            <p:ph type="title"/>
          </p:nvPr>
        </p:nvSpPr>
        <p:spPr>
          <a:xfrm>
            <a:off x="1042988" y="333375"/>
            <a:ext cx="7793037" cy="750888"/>
          </a:xfrm>
        </p:spPr>
        <p:txBody>
          <a:bodyPr/>
          <a:lstStyle/>
          <a:p>
            <a:r>
              <a:rPr lang="zh-CN" altLang="en-US" sz="3600" b="1">
                <a:solidFill>
                  <a:schemeClr val="hlink"/>
                </a:solidFill>
                <a:latin typeface="Times New Roman" panose="02020603050405020304" pitchFamily="18" charset="0"/>
                <a:ea typeface="楷体_GB2312" pitchFamily="49" charset="-122"/>
              </a:rPr>
              <a:t>§1.3原子的卢瑟福核式结构模型</a:t>
            </a:r>
            <a:r>
              <a:rPr lang="zh-CN" altLang="en-US"/>
              <a:t> </a:t>
            </a:r>
          </a:p>
        </p:txBody>
      </p:sp>
      <p:grpSp>
        <p:nvGrpSpPr>
          <p:cNvPr id="112647" name="Group 7"/>
          <p:cNvGrpSpPr>
            <a:grpSpLocks noChangeAspect="1"/>
          </p:cNvGrpSpPr>
          <p:nvPr/>
        </p:nvGrpSpPr>
        <p:grpSpPr bwMode="auto">
          <a:xfrm>
            <a:off x="971550" y="2205038"/>
            <a:ext cx="1800225" cy="1800225"/>
            <a:chOff x="800" y="3122"/>
            <a:chExt cx="619" cy="651"/>
          </a:xfrm>
        </p:grpSpPr>
        <p:sp>
          <p:nvSpPr>
            <p:cNvPr id="112648" name="Oval 8"/>
            <p:cNvSpPr>
              <a:spLocks noChangeAspect="1" noChangeArrowheads="1"/>
            </p:cNvSpPr>
            <p:nvPr/>
          </p:nvSpPr>
          <p:spPr bwMode="auto">
            <a:xfrm>
              <a:off x="1063" y="3398"/>
              <a:ext cx="99" cy="99"/>
            </a:xfrm>
            <a:prstGeom prst="ellipse">
              <a:avLst/>
            </a:prstGeom>
            <a:solidFill>
              <a:srgbClr val="CC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49" name="Oval 9"/>
            <p:cNvSpPr>
              <a:spLocks noChangeAspect="1" noChangeArrowheads="1"/>
            </p:cNvSpPr>
            <p:nvPr/>
          </p:nvSpPr>
          <p:spPr bwMode="auto">
            <a:xfrm>
              <a:off x="824" y="3160"/>
              <a:ext cx="576" cy="576"/>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2650" name="Oval 10"/>
            <p:cNvSpPr>
              <a:spLocks noChangeAspect="1" noChangeArrowheads="1"/>
            </p:cNvSpPr>
            <p:nvPr/>
          </p:nvSpPr>
          <p:spPr bwMode="auto">
            <a:xfrm>
              <a:off x="940" y="3275"/>
              <a:ext cx="345" cy="345"/>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51" name="Oval 11"/>
            <p:cNvSpPr>
              <a:spLocks noChangeAspect="1" noChangeArrowheads="1"/>
            </p:cNvSpPr>
            <p:nvPr/>
          </p:nvSpPr>
          <p:spPr bwMode="auto">
            <a:xfrm flipH="1">
              <a:off x="1083" y="3245"/>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52" name="Oval 12"/>
            <p:cNvSpPr>
              <a:spLocks noChangeAspect="1" noChangeArrowheads="1"/>
            </p:cNvSpPr>
            <p:nvPr/>
          </p:nvSpPr>
          <p:spPr bwMode="auto">
            <a:xfrm flipH="1">
              <a:off x="1083" y="3590"/>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53" name="Oval 13"/>
            <p:cNvSpPr>
              <a:spLocks noChangeAspect="1" noChangeArrowheads="1"/>
            </p:cNvSpPr>
            <p:nvPr/>
          </p:nvSpPr>
          <p:spPr bwMode="auto">
            <a:xfrm flipH="1">
              <a:off x="1083" y="3122"/>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54" name="Oval 14"/>
            <p:cNvSpPr>
              <a:spLocks noChangeAspect="1" noChangeArrowheads="1"/>
            </p:cNvSpPr>
            <p:nvPr/>
          </p:nvSpPr>
          <p:spPr bwMode="auto">
            <a:xfrm flipH="1">
              <a:off x="1082" y="3714"/>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55" name="Oval 15"/>
            <p:cNvSpPr>
              <a:spLocks noChangeAspect="1" noChangeArrowheads="1"/>
            </p:cNvSpPr>
            <p:nvPr/>
          </p:nvSpPr>
          <p:spPr bwMode="auto">
            <a:xfrm flipH="1">
              <a:off x="1360" y="3419"/>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56" name="Oval 16"/>
            <p:cNvSpPr>
              <a:spLocks noChangeAspect="1" noChangeArrowheads="1"/>
            </p:cNvSpPr>
            <p:nvPr/>
          </p:nvSpPr>
          <p:spPr bwMode="auto">
            <a:xfrm flipH="1">
              <a:off x="800" y="3418"/>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57" name="Oval 17"/>
            <p:cNvSpPr>
              <a:spLocks noChangeAspect="1" noChangeArrowheads="1"/>
            </p:cNvSpPr>
            <p:nvPr/>
          </p:nvSpPr>
          <p:spPr bwMode="auto">
            <a:xfrm flipH="1">
              <a:off x="1287" y="3212"/>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58" name="Oval 18"/>
            <p:cNvSpPr>
              <a:spLocks noChangeAspect="1" noChangeArrowheads="1"/>
            </p:cNvSpPr>
            <p:nvPr/>
          </p:nvSpPr>
          <p:spPr bwMode="auto">
            <a:xfrm flipH="1">
              <a:off x="891" y="3625"/>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59" name="Oval 19"/>
            <p:cNvSpPr>
              <a:spLocks noChangeAspect="1" noChangeArrowheads="1"/>
            </p:cNvSpPr>
            <p:nvPr/>
          </p:nvSpPr>
          <p:spPr bwMode="auto">
            <a:xfrm flipH="1">
              <a:off x="899" y="3204"/>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60" name="Oval 20"/>
            <p:cNvSpPr>
              <a:spLocks noChangeAspect="1" noChangeArrowheads="1"/>
            </p:cNvSpPr>
            <p:nvPr/>
          </p:nvSpPr>
          <p:spPr bwMode="auto">
            <a:xfrm flipH="1">
              <a:off x="1286" y="3615"/>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grpSp>
        <p:nvGrpSpPr>
          <p:cNvPr id="112661" name="Group 21"/>
          <p:cNvGrpSpPr>
            <a:grpSpLocks noChangeAspect="1"/>
          </p:cNvGrpSpPr>
          <p:nvPr/>
        </p:nvGrpSpPr>
        <p:grpSpPr bwMode="auto">
          <a:xfrm>
            <a:off x="6804025" y="2276475"/>
            <a:ext cx="1892300" cy="1797050"/>
            <a:chOff x="740" y="1892"/>
            <a:chExt cx="658" cy="625"/>
          </a:xfrm>
        </p:grpSpPr>
        <p:sp>
          <p:nvSpPr>
            <p:cNvPr id="112662" name="Oval 22"/>
            <p:cNvSpPr>
              <a:spLocks noChangeAspect="1" noChangeArrowheads="1"/>
            </p:cNvSpPr>
            <p:nvPr/>
          </p:nvSpPr>
          <p:spPr bwMode="auto">
            <a:xfrm>
              <a:off x="740" y="1892"/>
              <a:ext cx="658" cy="625"/>
            </a:xfrm>
            <a:prstGeom prst="ellipse">
              <a:avLst/>
            </a:prstGeom>
            <a:solidFill>
              <a:srgbClr val="CC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63" name="Oval 23"/>
            <p:cNvSpPr>
              <a:spLocks noChangeAspect="1" noChangeArrowheads="1"/>
            </p:cNvSpPr>
            <p:nvPr/>
          </p:nvSpPr>
          <p:spPr bwMode="auto">
            <a:xfrm flipH="1">
              <a:off x="948" y="2046"/>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64" name="Oval 24"/>
            <p:cNvSpPr>
              <a:spLocks noChangeAspect="1" noChangeArrowheads="1"/>
            </p:cNvSpPr>
            <p:nvPr/>
          </p:nvSpPr>
          <p:spPr bwMode="auto">
            <a:xfrm flipH="1">
              <a:off x="1058" y="2170"/>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65" name="Oval 25"/>
            <p:cNvSpPr>
              <a:spLocks noChangeAspect="1" noChangeArrowheads="1"/>
            </p:cNvSpPr>
            <p:nvPr/>
          </p:nvSpPr>
          <p:spPr bwMode="auto">
            <a:xfrm flipH="1">
              <a:off x="1173" y="2087"/>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66" name="Oval 26"/>
            <p:cNvSpPr>
              <a:spLocks noChangeAspect="1" noChangeArrowheads="1"/>
            </p:cNvSpPr>
            <p:nvPr/>
          </p:nvSpPr>
          <p:spPr bwMode="auto">
            <a:xfrm flipH="1">
              <a:off x="1275" y="2211"/>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67" name="Oval 27"/>
            <p:cNvSpPr>
              <a:spLocks noChangeAspect="1" noChangeArrowheads="1"/>
            </p:cNvSpPr>
            <p:nvPr/>
          </p:nvSpPr>
          <p:spPr bwMode="auto">
            <a:xfrm flipH="1">
              <a:off x="1062" y="2335"/>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68" name="Oval 28"/>
            <p:cNvSpPr>
              <a:spLocks noChangeAspect="1" noChangeArrowheads="1"/>
            </p:cNvSpPr>
            <p:nvPr/>
          </p:nvSpPr>
          <p:spPr bwMode="auto">
            <a:xfrm flipH="1">
              <a:off x="1050" y="1987"/>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69" name="Oval 29"/>
            <p:cNvSpPr>
              <a:spLocks noChangeAspect="1" noChangeArrowheads="1"/>
            </p:cNvSpPr>
            <p:nvPr/>
          </p:nvSpPr>
          <p:spPr bwMode="auto">
            <a:xfrm flipH="1">
              <a:off x="1169" y="2294"/>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70" name="Oval 30"/>
            <p:cNvSpPr>
              <a:spLocks noChangeAspect="1" noChangeArrowheads="1"/>
            </p:cNvSpPr>
            <p:nvPr/>
          </p:nvSpPr>
          <p:spPr bwMode="auto">
            <a:xfrm flipH="1">
              <a:off x="849" y="2170"/>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12671" name="Oval 31"/>
            <p:cNvSpPr>
              <a:spLocks noChangeAspect="1" noChangeArrowheads="1"/>
            </p:cNvSpPr>
            <p:nvPr/>
          </p:nvSpPr>
          <p:spPr bwMode="auto">
            <a:xfrm flipH="1">
              <a:off x="936" y="2269"/>
              <a:ext cx="59" cy="59"/>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112672" name="Rectangle 32"/>
          <p:cNvSpPr>
            <a:spLocks noChangeArrowheads="1"/>
          </p:cNvSpPr>
          <p:nvPr/>
        </p:nvSpPr>
        <p:spPr bwMode="auto">
          <a:xfrm>
            <a:off x="1763713" y="1341438"/>
            <a:ext cx="5899150" cy="519112"/>
          </a:xfrm>
          <a:prstGeom prst="rect">
            <a:avLst/>
          </a:prstGeom>
          <a:noFill/>
          <a:ln>
            <a:noFill/>
          </a:ln>
          <a:effectLst/>
          <a:extLst>
            <a:ext uri="{909E8E84-426E-40DD-AFC4-6F175D3DCCD1}">
              <a14:hiddenFill xmlns:a14="http://schemas.microsoft.com/office/drawing/2010/main">
                <a:gradFill rotWithShape="1">
                  <a:gsLst>
                    <a:gs pos="0">
                      <a:schemeClr val="accent1">
                        <a:gamma/>
                        <a:shade val="46275"/>
                        <a:invGamma/>
                      </a:schemeClr>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hlink"/>
                </a:solidFill>
                <a:latin typeface="Times New Roman" panose="02020603050405020304" pitchFamily="18" charset="0"/>
                <a:ea typeface="楷体_GB2312" pitchFamily="49" charset="-122"/>
              </a:rPr>
              <a:t>卢瑟福模型于汤姆孙模型的主要区别</a:t>
            </a:r>
          </a:p>
        </p:txBody>
      </p:sp>
      <p:sp>
        <p:nvSpPr>
          <p:cNvPr id="112673" name="AutoShape 33"/>
          <p:cNvSpPr>
            <a:spLocks noChangeArrowheads="1"/>
          </p:cNvSpPr>
          <p:nvPr/>
        </p:nvSpPr>
        <p:spPr bwMode="auto">
          <a:xfrm>
            <a:off x="3924300" y="2276475"/>
            <a:ext cx="2519363" cy="1800225"/>
          </a:xfrm>
          <a:prstGeom prst="wedgeRoundRectCallout">
            <a:avLst>
              <a:gd name="adj1" fmla="val -125741"/>
              <a:gd name="adj2" fmla="val -4583"/>
              <a:gd name="adj3" fmla="val 16667"/>
            </a:avLst>
          </a:prstGeom>
          <a:solidFill>
            <a:srgbClr val="CC99FF">
              <a:alpha val="50000"/>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spcBef>
                <a:spcPct val="20000"/>
              </a:spcBef>
              <a:buClr>
                <a:schemeClr val="folHlink"/>
              </a:buClr>
              <a:buSzPct val="60000"/>
              <a:buFont typeface="Wingdings" panose="05000000000000000000" pitchFamily="2" charset="2"/>
              <a:buNone/>
            </a:pPr>
            <a:r>
              <a:rPr lang="en-US" altLang="zh-CN" b="1">
                <a:latin typeface="Times New Roman" panose="02020603050405020304" pitchFamily="18" charset="0"/>
                <a:ea typeface="楷体_GB2312" pitchFamily="49" charset="-122"/>
              </a:rPr>
              <a:t>G-M</a:t>
            </a:r>
            <a:r>
              <a:rPr lang="zh-CN" altLang="en-US" b="1">
                <a:latin typeface="Times New Roman" panose="02020603050405020304" pitchFamily="18" charset="0"/>
                <a:ea typeface="楷体_GB2312" pitchFamily="49" charset="-122"/>
              </a:rPr>
              <a:t>实验表明</a:t>
            </a:r>
            <a:r>
              <a:rPr lang="zh-CN" altLang="en-US" b="1">
                <a:solidFill>
                  <a:schemeClr val="hlink"/>
                </a:solidFill>
                <a:latin typeface="Times New Roman" panose="02020603050405020304" pitchFamily="18" charset="0"/>
                <a:ea typeface="楷体_GB2312" pitchFamily="49" charset="-122"/>
              </a:rPr>
              <a:t>大于90°偏转几率</a:t>
            </a:r>
            <a:r>
              <a:rPr lang="zh-CN" altLang="en-US" b="1">
                <a:latin typeface="Times New Roman" panose="02020603050405020304" pitchFamily="18" charset="0"/>
                <a:ea typeface="楷体_GB2312" pitchFamily="49" charset="-122"/>
              </a:rPr>
              <a:t>的实验值约为八千分之一！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12647"/>
                                        </p:tgtEl>
                                        <p:attrNameLst>
                                          <p:attrName>style.visibility</p:attrName>
                                        </p:attrNameLst>
                                      </p:cBhvr>
                                      <p:to>
                                        <p:strVal val="visible"/>
                                      </p:to>
                                    </p:set>
                                    <p:anim calcmode="lin" valueType="num">
                                      <p:cBhvr>
                                        <p:cTn id="7" dur="500" fill="hold"/>
                                        <p:tgtEl>
                                          <p:spTgt spid="112647"/>
                                        </p:tgtEl>
                                        <p:attrNameLst>
                                          <p:attrName>ppt_w</p:attrName>
                                        </p:attrNameLst>
                                      </p:cBhvr>
                                      <p:tavLst>
                                        <p:tav tm="0">
                                          <p:val>
                                            <p:fltVal val="0"/>
                                          </p:val>
                                        </p:tav>
                                        <p:tav tm="100000">
                                          <p:val>
                                            <p:strVal val="#ppt_w"/>
                                          </p:val>
                                        </p:tav>
                                      </p:tavLst>
                                    </p:anim>
                                    <p:anim calcmode="lin" valueType="num">
                                      <p:cBhvr>
                                        <p:cTn id="8" dur="500" fill="hold"/>
                                        <p:tgtEl>
                                          <p:spTgt spid="112647"/>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112661"/>
                                        </p:tgtEl>
                                        <p:attrNameLst>
                                          <p:attrName>style.visibility</p:attrName>
                                        </p:attrNameLst>
                                      </p:cBhvr>
                                      <p:to>
                                        <p:strVal val="visible"/>
                                      </p:to>
                                    </p:set>
                                    <p:anim calcmode="lin" valueType="num">
                                      <p:cBhvr>
                                        <p:cTn id="13" dur="500" fill="hold"/>
                                        <p:tgtEl>
                                          <p:spTgt spid="112661"/>
                                        </p:tgtEl>
                                        <p:attrNameLst>
                                          <p:attrName>ppt_w</p:attrName>
                                        </p:attrNameLst>
                                      </p:cBhvr>
                                      <p:tavLst>
                                        <p:tav tm="0">
                                          <p:val>
                                            <p:fltVal val="0"/>
                                          </p:val>
                                        </p:tav>
                                        <p:tav tm="100000">
                                          <p:val>
                                            <p:strVal val="#ppt_w"/>
                                          </p:val>
                                        </p:tav>
                                      </p:tavLst>
                                    </p:anim>
                                    <p:anim calcmode="lin" valueType="num">
                                      <p:cBhvr>
                                        <p:cTn id="14" dur="500" fill="hold"/>
                                        <p:tgtEl>
                                          <p:spTgt spid="112661"/>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2673"/>
                                        </p:tgtEl>
                                        <p:attrNameLst>
                                          <p:attrName>style.visibility</p:attrName>
                                        </p:attrNameLst>
                                      </p:cBhvr>
                                      <p:to>
                                        <p:strVal val="visible"/>
                                      </p:to>
                                    </p:set>
                                    <p:animEffect transition="in" filter="wipe(left)">
                                      <p:cBhvr>
                                        <p:cTn id="19" dur="500"/>
                                        <p:tgtEl>
                                          <p:spTgt spid="11267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2646">
                                            <p:txEl>
                                              <p:pRg st="0" end="0"/>
                                            </p:txEl>
                                          </p:spTgt>
                                        </p:tgtEl>
                                        <p:attrNameLst>
                                          <p:attrName>style.visibility</p:attrName>
                                        </p:attrNameLst>
                                      </p:cBhvr>
                                      <p:to>
                                        <p:strVal val="visible"/>
                                      </p:to>
                                    </p:set>
                                    <p:animEffect transition="in" filter="blinds(horizontal)">
                                      <p:cBhvr>
                                        <p:cTn id="24" dur="500"/>
                                        <p:tgtEl>
                                          <p:spTgt spid="1126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6" grpId="0" build="p"/>
      <p:bldP spid="11267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99592" y="1500174"/>
            <a:ext cx="6591985" cy="4339610"/>
          </a:xfrm>
        </p:spPr>
        <p:txBody>
          <a:bodyPr>
            <a:normAutofit/>
          </a:bodyPr>
          <a:lstStyle/>
          <a:p>
            <a:r>
              <a:rPr lang="zh-CN" altLang="en-US" sz="2400" dirty="0" smtClean="0"/>
              <a:t>处理原子结构的方法：对于电子绕原子核运动，用经典力学处理；对于电子轨道半径，则用量子条件来处理。也就是所谓的半经典的量子论。只对电子的径向运动采取量子理论，而对其角向运动采取量子理论。</a:t>
            </a:r>
            <a:endParaRPr lang="en-US" altLang="zh-CN" sz="2400" dirty="0" smtClean="0"/>
          </a:p>
          <a:p>
            <a:r>
              <a:rPr lang="zh-CN" altLang="en-US" sz="2400" dirty="0" smtClean="0"/>
              <a:t>之所以先量子化径向运动，由于卢瑟福模型电子塌缩就是与轨道半径有关。只要量子化而不收缩，塌缩问题就解决了。</a:t>
            </a:r>
            <a:endParaRPr lang="en-US" altLang="zh-CN" sz="2400" dirty="0" smtClean="0"/>
          </a:p>
          <a:p>
            <a:r>
              <a:rPr lang="zh-CN" altLang="en-US" sz="2400" dirty="0" smtClean="0"/>
              <a:t>解释了近</a:t>
            </a:r>
            <a:r>
              <a:rPr lang="en-US" altLang="zh-CN" sz="2400" dirty="0" smtClean="0"/>
              <a:t>30</a:t>
            </a:r>
            <a:r>
              <a:rPr lang="zh-CN" altLang="en-US" sz="2400" dirty="0" smtClean="0"/>
              <a:t>年的巴尔末公式之谜。</a:t>
            </a:r>
            <a:endParaRPr lang="en-US" altLang="zh-CN" sz="2400" dirty="0" smtClean="0"/>
          </a:p>
          <a:p>
            <a:r>
              <a:rPr lang="zh-CN" altLang="en-US" sz="2400" dirty="0" smtClean="0"/>
              <a:t>解释了类氢离子光谱。</a:t>
            </a:r>
            <a:endParaRPr lang="zh-CN" altLang="en-US" sz="2400" dirty="0"/>
          </a:p>
        </p:txBody>
      </p:sp>
      <p:sp>
        <p:nvSpPr>
          <p:cNvPr id="5" name="标题 4"/>
          <p:cNvSpPr>
            <a:spLocks noGrp="1"/>
          </p:cNvSpPr>
          <p:nvPr>
            <p:ph type="title"/>
          </p:nvPr>
        </p:nvSpPr>
        <p:spPr>
          <a:xfrm>
            <a:off x="929385" y="404664"/>
            <a:ext cx="6589199" cy="876064"/>
          </a:xfrm>
        </p:spPr>
        <p:txBody>
          <a:bodyPr/>
          <a:lstStyle/>
          <a:p>
            <a:r>
              <a:rPr lang="en-US" altLang="zh-CN" dirty="0" smtClean="0"/>
              <a:t>Bohr</a:t>
            </a:r>
            <a:r>
              <a:rPr lang="zh-CN" altLang="en-US" dirty="0" smtClean="0"/>
              <a:t>模型</a:t>
            </a:r>
            <a:endParaRPr lang="zh-CN" altLang="en-US" dirty="0"/>
          </a:p>
        </p:txBody>
      </p:sp>
    </p:spTree>
    <p:extLst>
      <p:ext uri="{BB962C8B-B14F-4D97-AF65-F5344CB8AC3E}">
        <p14:creationId xmlns:p14="http://schemas.microsoft.com/office/powerpoint/2010/main" val="16747291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40768"/>
            <a:ext cx="8229600" cy="4525962"/>
          </a:xfrm>
        </p:spPr>
        <p:txBody>
          <a:bodyPr/>
          <a:lstStyle/>
          <a:p>
            <a:pPr algn="just"/>
            <a:r>
              <a:rPr lang="zh-CN" altLang="en-US" sz="2400" dirty="0">
                <a:latin typeface="+mn-ea"/>
              </a:rPr>
              <a:t>玻尔理论已由光谱研究得到了部分的证实。</a:t>
            </a:r>
            <a:r>
              <a:rPr lang="zh-CN" altLang="en-US" sz="2400" dirty="0">
                <a:solidFill>
                  <a:srgbClr val="0070C0"/>
                </a:solidFill>
                <a:latin typeface="+mn-ea"/>
              </a:rPr>
              <a:t>但是，任何重要的物理规律都必须得到至少两种独立的实验方法的验证</a:t>
            </a:r>
            <a:r>
              <a:rPr lang="zh-CN" altLang="en-US" sz="2400" dirty="0" smtClean="0">
                <a:latin typeface="+mn-ea"/>
              </a:rPr>
              <a:t>。弗兰克</a:t>
            </a:r>
            <a:r>
              <a:rPr lang="en-US" altLang="zh-CN" sz="2400" dirty="0" smtClean="0">
                <a:latin typeface="+mn-ea"/>
              </a:rPr>
              <a:t>(Frank)</a:t>
            </a:r>
            <a:r>
              <a:rPr lang="zh-CN" altLang="en-US" sz="2400" dirty="0" smtClean="0">
                <a:latin typeface="+mn-ea"/>
              </a:rPr>
              <a:t>和赫兹</a:t>
            </a:r>
            <a:r>
              <a:rPr lang="en-US" altLang="zh-CN" sz="2400" dirty="0" smtClean="0">
                <a:latin typeface="+mn-ea"/>
              </a:rPr>
              <a:t>(Hertz)</a:t>
            </a:r>
            <a:r>
              <a:rPr lang="zh-CN" altLang="en-US" sz="2400" dirty="0" smtClean="0">
                <a:latin typeface="+mn-ea"/>
              </a:rPr>
              <a:t>在</a:t>
            </a:r>
            <a:r>
              <a:rPr lang="zh-CN" altLang="en-US" sz="2400" dirty="0">
                <a:latin typeface="+mn-ea"/>
              </a:rPr>
              <a:t>玻尔的理论发表后不第二年（</a:t>
            </a:r>
            <a:r>
              <a:rPr lang="en-US" altLang="zh-CN" sz="2400" dirty="0">
                <a:latin typeface="+mn-ea"/>
              </a:rPr>
              <a:t>1914</a:t>
            </a:r>
            <a:r>
              <a:rPr lang="zh-CN" altLang="en-US" sz="2400" dirty="0">
                <a:latin typeface="+mn-ea"/>
              </a:rPr>
              <a:t>年），就用一种独立于光谱研究的方法验证了玻尔理论。</a:t>
            </a:r>
          </a:p>
          <a:p>
            <a:pPr algn="just" eaLnBrk="0" hangingPunct="0"/>
            <a:r>
              <a:rPr lang="zh-CN" altLang="en-US" sz="2400" dirty="0" smtClean="0">
                <a:latin typeface="+mn-ea"/>
              </a:rPr>
              <a:t>玻尔</a:t>
            </a:r>
            <a:r>
              <a:rPr lang="zh-CN" altLang="en-US" sz="2400" dirty="0">
                <a:latin typeface="+mn-ea"/>
              </a:rPr>
              <a:t>理论的要点是：</a:t>
            </a:r>
            <a:r>
              <a:rPr lang="zh-CN" altLang="en-US" sz="2400" dirty="0">
                <a:solidFill>
                  <a:srgbClr val="C00000"/>
                </a:solidFill>
                <a:latin typeface="+mn-ea"/>
              </a:rPr>
              <a:t>原子内部存在稳定的量子态，电子在量子态之间跃迁时伴随着电磁波的吸收或发射。光谱实验，就是从电磁波发射或吸收的分立特征，证明量子态的存在。</a:t>
            </a:r>
            <a:r>
              <a:rPr lang="zh-CN" altLang="en-US" sz="2400" dirty="0">
                <a:latin typeface="+mn-ea"/>
              </a:rPr>
              <a:t>而夫兰克</a:t>
            </a:r>
            <a:r>
              <a:rPr lang="en-US" altLang="zh-CN" sz="2400" dirty="0">
                <a:latin typeface="+mn-ea"/>
              </a:rPr>
              <a:t>-</a:t>
            </a:r>
            <a:r>
              <a:rPr lang="zh-CN" altLang="en-US" sz="2400" dirty="0">
                <a:latin typeface="+mn-ea"/>
              </a:rPr>
              <a:t>赫兹实验则是用电子束激发原子，如果原子只能处于某些分立的能态（量子态），那末，实验一定会显示，只有某种能量的电子才能引起原子的激发。</a:t>
            </a:r>
          </a:p>
          <a:p>
            <a:endParaRPr lang="zh-CN" altLang="en-US" sz="2400" dirty="0">
              <a:latin typeface="+mn-ea"/>
            </a:endParaRPr>
          </a:p>
        </p:txBody>
      </p:sp>
      <p:sp>
        <p:nvSpPr>
          <p:cNvPr id="278530" name="Rectangle 2"/>
          <p:cNvSpPr>
            <a:spLocks noGrp="1" noChangeArrowheads="1"/>
          </p:cNvSpPr>
          <p:nvPr>
            <p:ph type="title"/>
          </p:nvPr>
        </p:nvSpPr>
        <p:spPr/>
        <p:txBody>
          <a:bodyPr>
            <a:normAutofit/>
          </a:bodyPr>
          <a:lstStyle/>
          <a:p>
            <a:r>
              <a:rPr lang="en-US" altLang="zh-CN" sz="2800" dirty="0" smtClean="0">
                <a:solidFill>
                  <a:schemeClr val="tx1"/>
                </a:solidFill>
                <a:latin typeface="+mn-ea"/>
                <a:ea typeface="+mn-ea"/>
              </a:rPr>
              <a:t>F</a:t>
            </a:r>
            <a:r>
              <a:rPr lang="zh-CN" altLang="en-US" sz="2800" dirty="0">
                <a:solidFill>
                  <a:schemeClr val="tx1"/>
                </a:solidFill>
                <a:latin typeface="+mn-ea"/>
                <a:ea typeface="+mn-ea"/>
              </a:rPr>
              <a:t>－</a:t>
            </a:r>
            <a:r>
              <a:rPr lang="en-US" altLang="zh-CN" sz="2800" dirty="0">
                <a:solidFill>
                  <a:schemeClr val="tx1"/>
                </a:solidFill>
                <a:latin typeface="+mn-ea"/>
                <a:ea typeface="+mn-ea"/>
              </a:rPr>
              <a:t>H</a:t>
            </a:r>
            <a:r>
              <a:rPr lang="zh-CN" altLang="en-US" sz="2800" dirty="0">
                <a:solidFill>
                  <a:schemeClr val="tx1"/>
                </a:solidFill>
                <a:latin typeface="+mn-ea"/>
                <a:ea typeface="+mn-ea"/>
              </a:rPr>
              <a:t>实验与原子能级的量子化 </a:t>
            </a:r>
          </a:p>
        </p:txBody>
      </p:sp>
    </p:spTree>
    <p:extLst>
      <p:ext uri="{BB962C8B-B14F-4D97-AF65-F5344CB8AC3E}">
        <p14:creationId xmlns:p14="http://schemas.microsoft.com/office/powerpoint/2010/main" val="32258419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371600" y="410368"/>
            <a:ext cx="7772400" cy="1219201"/>
          </a:xfrm>
        </p:spPr>
        <p:txBody>
          <a:bodyPr/>
          <a:lstStyle/>
          <a:p>
            <a:pPr eaLnBrk="1" hangingPunct="1"/>
            <a:r>
              <a:rPr lang="en-US" altLang="zh-CN" sz="3600" b="1" dirty="0" smtClean="0">
                <a:solidFill>
                  <a:schemeClr val="hlink"/>
                </a:solidFill>
                <a:latin typeface="Times New Roman" panose="02020603050405020304" pitchFamily="18" charset="0"/>
                <a:ea typeface="楷体_GB2312" pitchFamily="49" charset="-122"/>
              </a:rPr>
              <a:t>F</a:t>
            </a:r>
            <a:r>
              <a:rPr lang="zh-CN" altLang="en-US" sz="3600" b="1" dirty="0" smtClean="0">
                <a:solidFill>
                  <a:schemeClr val="hlink"/>
                </a:solidFill>
                <a:latin typeface="Times New Roman" panose="02020603050405020304" pitchFamily="18" charset="0"/>
                <a:ea typeface="楷体_GB2312" pitchFamily="49" charset="-122"/>
              </a:rPr>
              <a:t>－</a:t>
            </a:r>
            <a:r>
              <a:rPr lang="en-US" altLang="zh-CN" sz="3600" b="1" dirty="0" smtClean="0">
                <a:solidFill>
                  <a:schemeClr val="hlink"/>
                </a:solidFill>
                <a:latin typeface="Times New Roman" panose="02020603050405020304" pitchFamily="18" charset="0"/>
                <a:ea typeface="楷体_GB2312" pitchFamily="49" charset="-122"/>
              </a:rPr>
              <a:t>H</a:t>
            </a:r>
            <a:r>
              <a:rPr lang="zh-CN" altLang="en-US" sz="3600" b="1" dirty="0" smtClean="0">
                <a:solidFill>
                  <a:schemeClr val="hlink"/>
                </a:solidFill>
                <a:latin typeface="Times New Roman" panose="02020603050405020304" pitchFamily="18" charset="0"/>
                <a:ea typeface="楷体_GB2312" pitchFamily="49" charset="-122"/>
              </a:rPr>
              <a:t>实验与原子能级的量子化</a:t>
            </a:r>
            <a:r>
              <a:rPr lang="zh-CN" altLang="en-US" dirty="0" smtClean="0"/>
              <a:t> </a:t>
            </a:r>
          </a:p>
        </p:txBody>
      </p:sp>
      <p:pic>
        <p:nvPicPr>
          <p:cNvPr id="19459" name="Picture 4" descr="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133600"/>
            <a:ext cx="4392612"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6" descr="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125538"/>
            <a:ext cx="4067175"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9" descr="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789363"/>
            <a:ext cx="37433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44513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ChangeArrowheads="1"/>
          </p:cNvSpPr>
          <p:nvPr/>
        </p:nvSpPr>
        <p:spPr bwMode="auto">
          <a:xfrm>
            <a:off x="395536" y="620688"/>
            <a:ext cx="7991475"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0350" algn="l">
              <a:defRPr kumimoji="1" sz="2400">
                <a:solidFill>
                  <a:schemeClr val="tx1"/>
                </a:solidFill>
                <a:latin typeface="Arial" panose="020B0604020202020204" pitchFamily="34" charset="0"/>
                <a:ea typeface="宋体" panose="02010600030101010101" pitchFamily="2" charset="-122"/>
              </a:defRPr>
            </a:lvl1pPr>
            <a:lvl2pPr algn="l">
              <a:defRPr kumimoji="1" sz="2400">
                <a:solidFill>
                  <a:schemeClr val="tx1"/>
                </a:solidFill>
                <a:latin typeface="Arial" panose="020B0604020202020204" pitchFamily="34" charset="0"/>
                <a:ea typeface="宋体" panose="02010600030101010101" pitchFamily="2" charset="-122"/>
              </a:defRPr>
            </a:lvl2pPr>
            <a:lvl3pPr algn="l">
              <a:defRPr kumimoji="1" sz="2400">
                <a:solidFill>
                  <a:schemeClr val="tx1"/>
                </a:solidFill>
                <a:latin typeface="Arial" panose="020B0604020202020204" pitchFamily="34" charset="0"/>
                <a:ea typeface="宋体" panose="02010600030101010101" pitchFamily="2" charset="-122"/>
              </a:defRPr>
            </a:lvl3pPr>
            <a:lvl4pPr algn="l">
              <a:defRPr kumimoji="1" sz="2400">
                <a:solidFill>
                  <a:schemeClr val="tx1"/>
                </a:solidFill>
                <a:latin typeface="Arial" panose="020B0604020202020204" pitchFamily="34" charset="0"/>
                <a:ea typeface="宋体" panose="02010600030101010101" pitchFamily="2" charset="-122"/>
              </a:defRPr>
            </a:lvl4pPr>
            <a:lvl5pPr algn="l">
              <a:defRPr kumimoji="1"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just"/>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B. </a:t>
            </a:r>
            <a:r>
              <a:rPr lang="zh-CN" altLang="en-US" sz="2800" b="1" dirty="0">
                <a:latin typeface="Times New Roman" panose="02020603050405020304" pitchFamily="18" charset="0"/>
                <a:ea typeface="楷体_GB2312" pitchFamily="49" charset="-122"/>
              </a:rPr>
              <a:t>玻尔</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索末菲模型</a:t>
            </a:r>
            <a:r>
              <a:rPr lang="zh-CN" altLang="en-US" b="1" dirty="0">
                <a:latin typeface="Times New Roman" panose="02020603050405020304" pitchFamily="18" charset="0"/>
                <a:ea typeface="楷体_GB2312" pitchFamily="49" charset="-122"/>
              </a:rPr>
              <a:t>      </a:t>
            </a:r>
          </a:p>
          <a:p>
            <a:pPr algn="just"/>
            <a:endParaRPr lang="zh-CN" altLang="en-US" b="1" dirty="0">
              <a:latin typeface="Times New Roman" panose="02020603050405020304" pitchFamily="18" charset="0"/>
              <a:ea typeface="楷体_GB2312" pitchFamily="49" charset="-122"/>
            </a:endParaRPr>
          </a:p>
          <a:p>
            <a:pPr algn="just"/>
            <a:r>
              <a:rPr lang="zh-CN" altLang="en-US" b="1" dirty="0">
                <a:latin typeface="Times New Roman" panose="02020603050405020304" pitchFamily="18" charset="0"/>
                <a:ea typeface="楷体_GB2312" pitchFamily="49" charset="-122"/>
              </a:rPr>
              <a:t>    在玻尔理论发表不久，索末菲便于</a:t>
            </a:r>
            <a:r>
              <a:rPr lang="en-US" altLang="zh-CN" b="1" dirty="0">
                <a:latin typeface="Times New Roman" panose="02020603050405020304" pitchFamily="18" charset="0"/>
                <a:ea typeface="楷体_GB2312" pitchFamily="49" charset="-122"/>
              </a:rPr>
              <a:t>1916</a:t>
            </a:r>
            <a:r>
              <a:rPr lang="zh-CN" altLang="en-US" b="1" dirty="0">
                <a:latin typeface="Times New Roman" panose="02020603050405020304" pitchFamily="18" charset="0"/>
                <a:ea typeface="楷体_GB2312" pitchFamily="49" charset="-122"/>
              </a:rPr>
              <a:t>年提出了椭圆轨道的理论。索末菲主要做了两件事，</a:t>
            </a:r>
            <a:r>
              <a:rPr lang="zh-CN" altLang="en-US" b="1" dirty="0">
                <a:solidFill>
                  <a:schemeClr val="hlink"/>
                </a:solidFill>
                <a:latin typeface="Times New Roman" panose="02020603050405020304" pitchFamily="18" charset="0"/>
                <a:ea typeface="楷体_GB2312" pitchFamily="49" charset="-122"/>
              </a:rPr>
              <a:t>其一是把玻尔的圆形轨道推广为椭圆轨道，其二是引入了相对论修正。</a:t>
            </a:r>
          </a:p>
          <a:p>
            <a:pPr algn="just" eaLnBrk="0" hangingPunct="0"/>
            <a:r>
              <a:rPr lang="zh-CN" altLang="en-US" b="1" dirty="0">
                <a:latin typeface="Times New Roman" panose="02020603050405020304" pitchFamily="18" charset="0"/>
                <a:ea typeface="楷体_GB2312" pitchFamily="49" charset="-122"/>
              </a:rPr>
              <a:t>     </a:t>
            </a:r>
            <a:r>
              <a:rPr lang="zh-CN" altLang="en-US" b="1" dirty="0">
                <a:solidFill>
                  <a:srgbClr val="FF0000"/>
                </a:solidFill>
                <a:latin typeface="Times New Roman" panose="02020603050405020304" pitchFamily="18" charset="0"/>
                <a:ea typeface="楷体_GB2312" pitchFamily="49" charset="-122"/>
              </a:rPr>
              <a:t>索末菲目的是解释在实验观察到的氢光谱的精细结构</a:t>
            </a:r>
            <a:r>
              <a:rPr lang="zh-CN" altLang="en-US" b="1" dirty="0">
                <a:latin typeface="Times New Roman" panose="02020603050405020304" pitchFamily="18" charset="0"/>
                <a:ea typeface="楷体_GB2312" pitchFamily="49" charset="-122"/>
              </a:rPr>
              <a:t>，迈克尔逊和莫雷在</a:t>
            </a:r>
            <a:r>
              <a:rPr lang="en-US" altLang="zh-CN" b="1" dirty="0">
                <a:latin typeface="Times New Roman" panose="02020603050405020304" pitchFamily="18" charset="0"/>
                <a:ea typeface="楷体_GB2312" pitchFamily="49" charset="-122"/>
              </a:rPr>
              <a:t>1896</a:t>
            </a:r>
            <a:r>
              <a:rPr lang="zh-CN" altLang="en-US" b="1" dirty="0">
                <a:latin typeface="Times New Roman" panose="02020603050405020304" pitchFamily="18" charset="0"/>
                <a:ea typeface="楷体_GB2312" pitchFamily="49" charset="-122"/>
              </a:rPr>
              <a:t>年就发现氢的</a:t>
            </a:r>
            <a:r>
              <a:rPr lang="en-US" altLang="zh-CN" b="1" dirty="0">
                <a:solidFill>
                  <a:schemeClr val="hlink"/>
                </a:solidFill>
                <a:latin typeface="Times New Roman" panose="02020603050405020304" pitchFamily="18" charset="0"/>
                <a:ea typeface="楷体_GB2312" pitchFamily="49" charset="-122"/>
              </a:rPr>
              <a:t>H</a:t>
            </a:r>
            <a:r>
              <a:rPr lang="en-US" altLang="zh-CN" b="1" baseline="-25000" dirty="0">
                <a:solidFill>
                  <a:schemeClr val="hlink"/>
                </a:solidFill>
                <a:latin typeface="Times New Roman" panose="02020603050405020304" pitchFamily="18" charset="0"/>
                <a:ea typeface="楷体_GB2312" pitchFamily="49" charset="-122"/>
              </a:rPr>
              <a:t>α</a:t>
            </a:r>
            <a:r>
              <a:rPr lang="zh-CN" altLang="en-US" b="1" dirty="0">
                <a:latin typeface="Times New Roman" panose="02020603050405020304" pitchFamily="18" charset="0"/>
                <a:ea typeface="楷体_GB2312" pitchFamily="49" charset="-122"/>
              </a:rPr>
              <a:t>线是</a:t>
            </a:r>
            <a:r>
              <a:rPr lang="zh-CN" altLang="en-US" b="1" dirty="0">
                <a:solidFill>
                  <a:schemeClr val="hlink"/>
                </a:solidFill>
                <a:latin typeface="Times New Roman" panose="02020603050405020304" pitchFamily="18" charset="0"/>
                <a:ea typeface="楷体_GB2312" pitchFamily="49" charset="-122"/>
              </a:rPr>
              <a:t>双线</a:t>
            </a:r>
            <a:r>
              <a:rPr lang="zh-CN" altLang="en-US" b="1" dirty="0">
                <a:latin typeface="Times New Roman" panose="02020603050405020304" pitchFamily="18" charset="0"/>
                <a:ea typeface="楷体_GB2312" pitchFamily="49" charset="-122"/>
              </a:rPr>
              <a:t>，后在高分辨率谱仪中呈现出</a:t>
            </a:r>
            <a:r>
              <a:rPr lang="zh-CN" altLang="en-US" b="1" dirty="0">
                <a:solidFill>
                  <a:schemeClr val="hlink"/>
                </a:solidFill>
                <a:latin typeface="Times New Roman" panose="02020603050405020304" pitchFamily="18" charset="0"/>
                <a:ea typeface="楷体_GB2312" pitchFamily="49" charset="-122"/>
              </a:rPr>
              <a:t>三条线</a:t>
            </a:r>
            <a:r>
              <a:rPr lang="zh-CN" altLang="en-US" b="1" dirty="0">
                <a:latin typeface="Times New Roman" panose="02020603050405020304" pitchFamily="18" charset="0"/>
                <a:ea typeface="楷体_GB2312" pitchFamily="49" charset="-122"/>
              </a:rPr>
              <a:t>。玻尔猜测可能是由于电子在椭圆轨道上运动时作</a:t>
            </a:r>
            <a:r>
              <a:rPr lang="zh-CN" altLang="en-US" b="1" u="sng" dirty="0">
                <a:solidFill>
                  <a:schemeClr val="folHlink"/>
                </a:solidFill>
                <a:latin typeface="Times New Roman" panose="02020603050405020304" pitchFamily="18" charset="0"/>
                <a:ea typeface="楷体_GB2312" pitchFamily="49" charset="-122"/>
              </a:rPr>
              <a:t>进动</a:t>
            </a:r>
            <a:r>
              <a:rPr lang="zh-CN" altLang="en-US" b="1" dirty="0">
                <a:latin typeface="Times New Roman" panose="02020603050405020304" pitchFamily="18" charset="0"/>
                <a:ea typeface="楷体_GB2312" pitchFamily="49" charset="-122"/>
              </a:rPr>
              <a:t>所引起的。按此想法索末菲作了计算。在</a:t>
            </a:r>
            <a:r>
              <a:rPr lang="zh-CN" altLang="en-US" b="1" dirty="0">
                <a:solidFill>
                  <a:srgbClr val="CC6600"/>
                </a:solidFill>
                <a:latin typeface="Times New Roman" panose="02020603050405020304" pitchFamily="18" charset="0"/>
                <a:ea typeface="楷体_GB2312" pitchFamily="49" charset="-122"/>
              </a:rPr>
              <a:t>考虑椭圆轨道并引入相对论修正</a:t>
            </a:r>
            <a:r>
              <a:rPr lang="zh-CN" altLang="en-US" b="1" dirty="0">
                <a:latin typeface="Times New Roman" panose="02020603050405020304" pitchFamily="18" charset="0"/>
                <a:ea typeface="楷体_GB2312" pitchFamily="49" charset="-122"/>
              </a:rPr>
              <a:t>后，原来由玻尔模型得到的能级发生分裂，根据选择定则，定量计算出了三条</a:t>
            </a:r>
            <a:r>
              <a:rPr lang="en-US" altLang="zh-CN" b="1" dirty="0">
                <a:latin typeface="Times New Roman" panose="02020603050405020304" pitchFamily="18" charset="0"/>
                <a:ea typeface="楷体_GB2312" pitchFamily="49" charset="-122"/>
              </a:rPr>
              <a:t>H</a:t>
            </a:r>
            <a:r>
              <a:rPr lang="en-US" altLang="zh-CN" b="1" baseline="-25000" dirty="0">
                <a:latin typeface="Times New Roman" panose="02020603050405020304" pitchFamily="18" charset="0"/>
                <a:ea typeface="楷体_GB2312" pitchFamily="49" charset="-122"/>
              </a:rPr>
              <a:t>α</a:t>
            </a:r>
            <a:r>
              <a:rPr lang="zh-CN" altLang="en-US" b="1" dirty="0">
                <a:latin typeface="Times New Roman" panose="02020603050405020304" pitchFamily="18" charset="0"/>
                <a:ea typeface="楷体_GB2312" pitchFamily="49" charset="-122"/>
              </a:rPr>
              <a:t>线，与实验完全符合。但这一“完全符合”纯粹是一种</a:t>
            </a:r>
            <a:r>
              <a:rPr lang="zh-CN" altLang="en-US" b="1" dirty="0">
                <a:solidFill>
                  <a:schemeClr val="accent1"/>
                </a:solidFill>
                <a:latin typeface="Times New Roman" panose="02020603050405020304" pitchFamily="18" charset="0"/>
                <a:ea typeface="黑体" panose="02010609060101010101" pitchFamily="49" charset="-122"/>
              </a:rPr>
              <a:t>巧合</a:t>
            </a:r>
            <a:r>
              <a:rPr lang="zh-CN" altLang="en-US" b="1" dirty="0">
                <a:latin typeface="Times New Roman" panose="02020603050405020304" pitchFamily="18" charset="0"/>
                <a:ea typeface="楷体_GB2312" pitchFamily="49" charset="-122"/>
              </a:rPr>
              <a:t>。实际上一条</a:t>
            </a:r>
            <a:r>
              <a:rPr lang="en-US" altLang="zh-CN" b="1" dirty="0">
                <a:latin typeface="Times New Roman" panose="02020603050405020304" pitchFamily="18" charset="0"/>
                <a:ea typeface="楷体_GB2312" pitchFamily="49" charset="-122"/>
              </a:rPr>
              <a:t>H</a:t>
            </a:r>
            <a:r>
              <a:rPr lang="en-US" altLang="zh-CN" b="1" baseline="-25000" dirty="0">
                <a:latin typeface="Times New Roman" panose="02020603050405020304" pitchFamily="18" charset="0"/>
                <a:ea typeface="楷体_GB2312" pitchFamily="49" charset="-122"/>
              </a:rPr>
              <a:t>α</a:t>
            </a:r>
            <a:r>
              <a:rPr lang="zh-CN" altLang="en-US" b="1" dirty="0">
                <a:latin typeface="Times New Roman" panose="02020603050405020304" pitchFamily="18" charset="0"/>
                <a:ea typeface="楷体_GB2312" pitchFamily="49" charset="-122"/>
              </a:rPr>
              <a:t>将呈现出</a:t>
            </a:r>
            <a:r>
              <a:rPr lang="zh-CN" altLang="en-US" b="1" dirty="0">
                <a:solidFill>
                  <a:schemeClr val="hlink"/>
                </a:solidFill>
                <a:latin typeface="Times New Roman" panose="02020603050405020304" pitchFamily="18" charset="0"/>
                <a:ea typeface="楷体_GB2312" pitchFamily="49" charset="-122"/>
              </a:rPr>
              <a:t>七条精细结构谱线</a:t>
            </a:r>
            <a:r>
              <a:rPr lang="zh-CN" altLang="en-US" b="1" dirty="0">
                <a:latin typeface="Times New Roman" panose="02020603050405020304" pitchFamily="18" charset="0"/>
                <a:ea typeface="楷体_GB2312" pitchFamily="49" charset="-122"/>
              </a:rPr>
              <a:t>。对此，玻尔－索末菲模型就完全无能为力了。</a:t>
            </a:r>
          </a:p>
        </p:txBody>
      </p:sp>
    </p:spTree>
    <p:extLst>
      <p:ext uri="{BB962C8B-B14F-4D97-AF65-F5344CB8AC3E}">
        <p14:creationId xmlns:p14="http://schemas.microsoft.com/office/powerpoint/2010/main" val="2696279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684064" y="837505"/>
            <a:ext cx="7991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035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2800" b="1">
                <a:solidFill>
                  <a:schemeClr val="tx2"/>
                </a:solidFill>
                <a:latin typeface="Times New Roman" panose="02020603050405020304" pitchFamily="18" charset="0"/>
                <a:ea typeface="楷体_GB2312" pitchFamily="49" charset="-122"/>
              </a:rPr>
              <a:t> </a:t>
            </a:r>
            <a:r>
              <a:rPr lang="en-US" altLang="zh-CN" sz="2800" b="1">
                <a:solidFill>
                  <a:schemeClr val="tx2"/>
                </a:solidFill>
                <a:latin typeface="Times New Roman" panose="02020603050405020304" pitchFamily="18" charset="0"/>
                <a:ea typeface="楷体_GB2312" pitchFamily="49" charset="-122"/>
              </a:rPr>
              <a:t>B.  </a:t>
            </a:r>
            <a:r>
              <a:rPr lang="zh-CN" altLang="en-US" sz="2800" b="1">
                <a:solidFill>
                  <a:schemeClr val="tx2"/>
                </a:solidFill>
                <a:latin typeface="Times New Roman" panose="02020603050405020304" pitchFamily="18" charset="0"/>
                <a:ea typeface="楷体_GB2312" pitchFamily="49" charset="-122"/>
              </a:rPr>
              <a:t>玻尔</a:t>
            </a:r>
            <a:r>
              <a:rPr lang="en-US" altLang="zh-CN" sz="2800" b="1">
                <a:solidFill>
                  <a:schemeClr val="tx2"/>
                </a:solidFill>
                <a:latin typeface="Times New Roman" panose="02020603050405020304" pitchFamily="18" charset="0"/>
                <a:ea typeface="楷体_GB2312" pitchFamily="49" charset="-122"/>
              </a:rPr>
              <a:t>-</a:t>
            </a:r>
            <a:r>
              <a:rPr lang="zh-CN" altLang="en-US" sz="2800" b="1">
                <a:solidFill>
                  <a:schemeClr val="tx2"/>
                </a:solidFill>
                <a:latin typeface="Times New Roman" panose="02020603050405020304" pitchFamily="18" charset="0"/>
                <a:ea typeface="楷体_GB2312" pitchFamily="49" charset="-122"/>
              </a:rPr>
              <a:t>索末菲模型</a:t>
            </a:r>
            <a:endParaRPr lang="zh-CN" altLang="en-US" sz="2400" b="1">
              <a:solidFill>
                <a:schemeClr val="tx2"/>
              </a:solidFill>
              <a:latin typeface="Times New Roman" panose="02020603050405020304" pitchFamily="18" charset="0"/>
              <a:ea typeface="楷体_GB2312" pitchFamily="49" charset="-122"/>
            </a:endParaRPr>
          </a:p>
        </p:txBody>
      </p:sp>
      <p:sp>
        <p:nvSpPr>
          <p:cNvPr id="21507" name="Rectangle 5"/>
          <p:cNvSpPr>
            <a:spLocks noChangeArrowheads="1"/>
          </p:cNvSpPr>
          <p:nvPr/>
        </p:nvSpPr>
        <p:spPr bwMode="auto">
          <a:xfrm>
            <a:off x="971401" y="1485205"/>
            <a:ext cx="2684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2800" b="1">
                <a:solidFill>
                  <a:srgbClr val="CC6600"/>
                </a:solidFill>
                <a:latin typeface="Times New Roman" panose="02020603050405020304" pitchFamily="18" charset="0"/>
                <a:ea typeface="楷体_GB2312" pitchFamily="49" charset="-122"/>
              </a:rPr>
              <a:t>①椭圆轨道推广</a:t>
            </a:r>
          </a:p>
        </p:txBody>
      </p:sp>
      <p:graphicFrame>
        <p:nvGraphicFramePr>
          <p:cNvPr id="21508" name="Object 6"/>
          <p:cNvGraphicFramePr>
            <a:graphicFrameLocks noChangeAspect="1"/>
          </p:cNvGraphicFramePr>
          <p:nvPr>
            <p:extLst>
              <p:ext uri="{D42A27DB-BD31-4B8C-83A1-F6EECF244321}">
                <p14:modId xmlns:p14="http://schemas.microsoft.com/office/powerpoint/2010/main" val="2775366273"/>
              </p:ext>
            </p:extLst>
          </p:nvPr>
        </p:nvGraphicFramePr>
        <p:xfrm>
          <a:off x="1547664" y="2132905"/>
          <a:ext cx="5638800" cy="1020763"/>
        </p:xfrm>
        <a:graphic>
          <a:graphicData uri="http://schemas.openxmlformats.org/presentationml/2006/ole">
            <mc:AlternateContent xmlns:mc="http://schemas.openxmlformats.org/markup-compatibility/2006">
              <mc:Choice xmlns:v="urn:schemas-microsoft-com:vml" Requires="v">
                <p:oleObj spid="_x0000_s264204" r:id="rId3" imgW="3784600" imgH="685800" progId="Equation.3">
                  <p:embed/>
                </p:oleObj>
              </mc:Choice>
              <mc:Fallback>
                <p:oleObj r:id="rId3" imgW="3784600" imgH="685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132905"/>
                        <a:ext cx="5638800" cy="1020763"/>
                      </a:xfrm>
                      <a:prstGeom prst="rect">
                        <a:avLst/>
                      </a:prstGeom>
                      <a:solidFill>
                        <a:srgbClr val="CCFFFF"/>
                      </a:solidFill>
                    </p:spPr>
                  </p:pic>
                </p:oleObj>
              </mc:Fallback>
            </mc:AlternateContent>
          </a:graphicData>
        </a:graphic>
      </p:graphicFrame>
      <p:graphicFrame>
        <p:nvGraphicFramePr>
          <p:cNvPr id="21509" name="Object 7"/>
          <p:cNvGraphicFramePr>
            <a:graphicFrameLocks noChangeAspect="1"/>
          </p:cNvGraphicFramePr>
          <p:nvPr>
            <p:extLst>
              <p:ext uri="{D42A27DB-BD31-4B8C-83A1-F6EECF244321}">
                <p14:modId xmlns:p14="http://schemas.microsoft.com/office/powerpoint/2010/main" val="2469407389"/>
              </p:ext>
            </p:extLst>
          </p:nvPr>
        </p:nvGraphicFramePr>
        <p:xfrm>
          <a:off x="1547664" y="3140968"/>
          <a:ext cx="5257800" cy="2805112"/>
        </p:xfrm>
        <a:graphic>
          <a:graphicData uri="http://schemas.openxmlformats.org/presentationml/2006/ole">
            <mc:AlternateContent xmlns:mc="http://schemas.openxmlformats.org/markup-compatibility/2006">
              <mc:Choice xmlns:v="urn:schemas-microsoft-com:vml" Requires="v">
                <p:oleObj spid="_x0000_s264205" r:id="rId5" imgW="3200400" imgH="1701800" progId="">
                  <p:embed/>
                </p:oleObj>
              </mc:Choice>
              <mc:Fallback>
                <p:oleObj r:id="rId5" imgW="3200400" imgH="17018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3140968"/>
                        <a:ext cx="5257800" cy="2805112"/>
                      </a:xfrm>
                      <a:prstGeom prst="rect">
                        <a:avLst/>
                      </a:prstGeom>
                      <a:solidFill>
                        <a:srgbClr val="CCFFFF"/>
                      </a:solidFill>
                    </p:spPr>
                  </p:pic>
                </p:oleObj>
              </mc:Fallback>
            </mc:AlternateContent>
          </a:graphicData>
        </a:graphic>
      </p:graphicFrame>
      <p:sp>
        <p:nvSpPr>
          <p:cNvPr id="2" name="文本框 1"/>
          <p:cNvSpPr txBox="1"/>
          <p:nvPr/>
        </p:nvSpPr>
        <p:spPr>
          <a:xfrm>
            <a:off x="4499843" y="1463278"/>
            <a:ext cx="2305621"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dirty="0"/>
              <a:t>引入新量子数</a:t>
            </a:r>
          </a:p>
        </p:txBody>
      </p:sp>
    </p:spTree>
    <p:extLst>
      <p:ext uri="{BB962C8B-B14F-4D97-AF65-F5344CB8AC3E}">
        <p14:creationId xmlns:p14="http://schemas.microsoft.com/office/powerpoint/2010/main" val="25128197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6" name="Picture 4" descr="yz19"/>
          <p:cNvPicPr>
            <a:picLocks noChangeAspect="1" noChangeArrowheads="1"/>
          </p:cNvPicPr>
          <p:nvPr/>
        </p:nvPicPr>
        <p:blipFill>
          <a:blip r:embed="rId2" cstate="print">
            <a:lum bright="-12000" contrast="18000"/>
            <a:extLst>
              <a:ext uri="{28A0092B-C50C-407E-A947-70E740481C1C}">
                <a14:useLocalDpi xmlns:a14="http://schemas.microsoft.com/office/drawing/2010/main" val="0"/>
              </a:ext>
            </a:extLst>
          </a:blip>
          <a:srcRect/>
          <a:stretch>
            <a:fillRect/>
          </a:stretch>
        </p:blipFill>
        <p:spPr bwMode="auto">
          <a:xfrm>
            <a:off x="0" y="1700213"/>
            <a:ext cx="914400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695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51236"/>
                                        </p:tgtEl>
                                        <p:attrNameLst>
                                          <p:attrName>style.visibility</p:attrName>
                                        </p:attrNameLst>
                                      </p:cBhvr>
                                      <p:to>
                                        <p:strVal val="visible"/>
                                      </p:to>
                                    </p:set>
                                    <p:animEffect transition="in" filter="dissolve">
                                      <p:cBhvr>
                                        <p:cTn id="7" dur="500"/>
                                        <p:tgtEl>
                                          <p:spTgt spid="351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p:nvPr>
            </p:nvSpPr>
            <p:spPr>
              <a:xfrm>
                <a:off x="9550" y="260648"/>
                <a:ext cx="8954938" cy="6381328"/>
              </a:xfrm>
            </p:spPr>
            <p:txBody>
              <a:bodyPr>
                <a:normAutofit/>
              </a:bodyPr>
              <a:lstStyle/>
              <a:p>
                <a:r>
                  <a:rPr lang="zh-CN" altLang="en-US" sz="3200" dirty="0" smtClean="0"/>
                  <a:t>能量量子化</a:t>
                </a:r>
                <a:endParaRPr lang="en-US" altLang="zh-CN" sz="3200" dirty="0" smtClean="0"/>
              </a:p>
              <a:p>
                <a:r>
                  <a:rPr lang="zh-CN" altLang="en-US" sz="3200" dirty="0" smtClean="0"/>
                  <a:t>能级</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𝑛</m:t>
                        </m:r>
                      </m:sub>
                    </m:sSub>
                  </m:oMath>
                </a14:m>
                <a:endParaRPr lang="en-US" altLang="zh-CN" sz="3200" dirty="0" smtClean="0"/>
              </a:p>
              <a:p>
                <a:r>
                  <a:rPr lang="zh-CN" altLang="en-US" sz="3200" dirty="0" smtClean="0"/>
                  <a:t>基态</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1</m:t>
                        </m:r>
                      </m:sub>
                    </m:sSub>
                  </m:oMath>
                </a14:m>
                <a:endParaRPr lang="en-US" altLang="zh-CN" sz="3200" b="0" dirty="0" smtClean="0"/>
              </a:p>
              <a:p>
                <a:r>
                  <a:rPr lang="zh-CN" altLang="en-US" sz="3200" dirty="0" smtClean="0"/>
                  <a:t>激发态</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𝑛</m:t>
                        </m:r>
                      </m:sub>
                    </m:sSub>
                    <m:r>
                      <a:rPr lang="en-US" altLang="zh-CN" sz="3200" b="0" i="1" smtClean="0">
                        <a:latin typeface="Cambria Math" panose="02040503050406030204" pitchFamily="18" charset="0"/>
                      </a:rPr>
                      <m:t> </m:t>
                    </m:r>
                    <m:r>
                      <a:rPr lang="en-US" altLang="zh-CN" sz="3200" b="0" i="1" smtClean="0">
                        <a:latin typeface="Cambria Math" panose="02040503050406030204" pitchFamily="18" charset="0"/>
                      </a:rPr>
                      <m:t>𝑛</m:t>
                    </m:r>
                    <m:r>
                      <a:rPr lang="en-US" altLang="zh-CN" sz="3200" b="0" i="1" smtClean="0">
                        <a:latin typeface="Cambria Math" panose="02040503050406030204" pitchFamily="18" charset="0"/>
                      </a:rPr>
                      <m:t>&gt;1</m:t>
                    </m:r>
                  </m:oMath>
                </a14:m>
                <a:endParaRPr lang="en-US" altLang="zh-CN" sz="3200" dirty="0" smtClean="0"/>
              </a:p>
              <a:p>
                <a:r>
                  <a:rPr lang="zh-CN" altLang="en-US" sz="3200" dirty="0" smtClean="0"/>
                  <a:t>结合能，从某一能级完全电离需要的能量</a:t>
                </a:r>
                <a14:m>
                  <m:oMath xmlns:m="http://schemas.openxmlformats.org/officeDocument/2006/math">
                    <m:sSub>
                      <m:sSubPr>
                        <m:ctrlPr>
                          <a:rPr lang="en-US" altLang="zh-CN" sz="3200" b="0" i="1" smtClean="0">
                            <a:latin typeface="Cambria Math" panose="02040503050406030204" pitchFamily="18" charset="0"/>
                          </a:rPr>
                        </m:ctrlPr>
                      </m:sSub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𝑛</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𝐸</m:t>
                        </m:r>
                      </m:e>
                      <m:sub>
                        <m:r>
                          <a:rPr lang="en-US" altLang="zh-CN" sz="3200" b="0" i="1" smtClean="0">
                            <a:latin typeface="Cambria Math" panose="02040503050406030204" pitchFamily="18" charset="0"/>
                          </a:rPr>
                          <m:t>𝑛</m:t>
                        </m:r>
                      </m:sub>
                    </m:sSub>
                  </m:oMath>
                </a14:m>
                <a:endParaRPr lang="en-US" altLang="zh-CN" sz="3200" dirty="0" smtClean="0"/>
              </a:p>
              <a:p>
                <a:r>
                  <a:rPr lang="zh-CN" altLang="en-US" sz="3200" dirty="0" smtClean="0"/>
                  <a:t>跃迁</a:t>
                </a:r>
                <a:endParaRPr lang="en-US" altLang="zh-CN" sz="3200" dirty="0" smtClean="0"/>
              </a:p>
              <a:p>
                <a:r>
                  <a:rPr lang="zh-CN" altLang="en-US" sz="3200" dirty="0" smtClean="0"/>
                  <a:t>主量子数</a:t>
                </a:r>
                <a14:m>
                  <m:oMath xmlns:m="http://schemas.openxmlformats.org/officeDocument/2006/math">
                    <m:r>
                      <a:rPr lang="en-US" altLang="zh-CN" sz="3200" b="0" i="1" smtClean="0">
                        <a:latin typeface="Cambria Math" panose="02040503050406030204" pitchFamily="18" charset="0"/>
                      </a:rPr>
                      <m:t>𝑛</m:t>
                    </m:r>
                  </m:oMath>
                </a14:m>
                <a:r>
                  <a:rPr lang="zh-CN" altLang="en-US" sz="3200" dirty="0" smtClean="0">
                    <a:solidFill>
                      <a:srgbClr val="0070C0"/>
                    </a:solidFill>
                  </a:rPr>
                  <a:t>能量守恒（经典）</a:t>
                </a:r>
                <a14:m>
                  <m:oMath xmlns:m="http://schemas.openxmlformats.org/officeDocument/2006/math">
                    <m:r>
                      <a:rPr lang="en-US" altLang="zh-CN" sz="3200" b="0" i="1" smtClean="0">
                        <a:solidFill>
                          <a:srgbClr val="0070C0"/>
                        </a:solidFill>
                        <a:latin typeface="Cambria Math" panose="02040503050406030204" pitchFamily="18" charset="0"/>
                      </a:rPr>
                      <m:t>→</m:t>
                    </m:r>
                  </m:oMath>
                </a14:m>
                <a:r>
                  <a:rPr lang="zh-CN" altLang="en-US" sz="3200" dirty="0" smtClean="0">
                    <a:solidFill>
                      <a:srgbClr val="0070C0"/>
                    </a:solidFill>
                  </a:rPr>
                  <a:t>能量量子化</a:t>
                </a:r>
                <a:endParaRPr lang="en-US" altLang="zh-CN" sz="3200" dirty="0" smtClean="0">
                  <a:solidFill>
                    <a:srgbClr val="0070C0"/>
                  </a:solidFill>
                </a:endParaRPr>
              </a:p>
              <a:p>
                <a:r>
                  <a:rPr lang="zh-CN" altLang="en-US" sz="3200" dirty="0" smtClean="0"/>
                  <a:t>角动量量子数</a:t>
                </a:r>
                <a14:m>
                  <m:oMath xmlns:m="http://schemas.openxmlformats.org/officeDocument/2006/math">
                    <m:r>
                      <a:rPr lang="en-US" altLang="zh-CN" sz="3200" b="0" i="1" smtClean="0">
                        <a:latin typeface="Cambria Math" panose="02040503050406030204" pitchFamily="18" charset="0"/>
                      </a:rPr>
                      <m:t>𝑙</m:t>
                    </m:r>
                  </m:oMath>
                </a14:m>
                <a:r>
                  <a:rPr lang="zh-CN" altLang="en-US" sz="3200" dirty="0" smtClean="0">
                    <a:solidFill>
                      <a:srgbClr val="0070C0"/>
                    </a:solidFill>
                  </a:rPr>
                  <a:t>角动量守恒（中心力场，经典）</a:t>
                </a:r>
                <a:endParaRPr lang="en-US" altLang="zh-CN" sz="3200" dirty="0" smtClean="0">
                  <a:solidFill>
                    <a:srgbClr val="0070C0"/>
                  </a:solidFill>
                </a:endParaRPr>
              </a:p>
              <a:p>
                <a:pPr marL="0" indent="0">
                  <a:buNone/>
                </a:pPr>
                <a14:m>
                  <m:oMath xmlns:m="http://schemas.openxmlformats.org/officeDocument/2006/math">
                    <m:r>
                      <a:rPr lang="en-US" altLang="zh-CN" sz="3200" b="0" i="1" smtClean="0">
                        <a:solidFill>
                          <a:srgbClr val="0070C0"/>
                        </a:solidFill>
                        <a:latin typeface="Cambria Math" panose="02040503050406030204" pitchFamily="18" charset="0"/>
                      </a:rPr>
                      <m:t>→</m:t>
                    </m:r>
                  </m:oMath>
                </a14:m>
                <a:r>
                  <a:rPr lang="zh-CN" altLang="en-US" sz="3200" dirty="0" smtClean="0">
                    <a:solidFill>
                      <a:srgbClr val="0070C0"/>
                    </a:solidFill>
                  </a:rPr>
                  <a:t>角动量量子化</a:t>
                </a:r>
                <a:endParaRPr lang="en-US" altLang="zh-CN" sz="3200" dirty="0" smtClean="0">
                  <a:solidFill>
                    <a:srgbClr val="0070C0"/>
                  </a:solidFill>
                </a:endParaRPr>
              </a:p>
              <a:p>
                <a:r>
                  <a:rPr lang="zh-CN" altLang="en-US" sz="3200" dirty="0" smtClean="0"/>
                  <a:t>守恒量</a:t>
                </a:r>
                <a:r>
                  <a:rPr lang="en-US" altLang="zh-CN" sz="3200" dirty="0" smtClean="0"/>
                  <a:t>&amp;</a:t>
                </a:r>
                <a:r>
                  <a:rPr lang="zh-CN" altLang="en-US" sz="3200" dirty="0" smtClean="0"/>
                  <a:t>量子化（数）</a:t>
                </a:r>
                <a:endParaRPr lang="zh-CN" altLang="en-US" sz="3200" dirty="0"/>
              </a:p>
            </p:txBody>
          </p:sp>
        </mc:Choice>
        <mc:Fallback xmlns="">
          <p:sp>
            <p:nvSpPr>
              <p:cNvPr id="2" name="内容占位符 1"/>
              <p:cNvSpPr>
                <a:spLocks noGrp="1" noRot="1" noChangeAspect="1" noMove="1" noResize="1" noEditPoints="1" noAdjustHandles="1" noChangeArrowheads="1" noChangeShapeType="1" noTextEdit="1"/>
              </p:cNvSpPr>
              <p:nvPr>
                <p:ph/>
              </p:nvPr>
            </p:nvSpPr>
            <p:spPr>
              <a:xfrm>
                <a:off x="9550" y="260648"/>
                <a:ext cx="8954938" cy="6381328"/>
              </a:xfrm>
              <a:blipFill rotWithShape="0">
                <a:blip r:embed="rId2"/>
                <a:stretch>
                  <a:fillRect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68106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1258888" y="404813"/>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3600" b="1">
                <a:solidFill>
                  <a:schemeClr val="hlink"/>
                </a:solidFill>
                <a:latin typeface="Times New Roman" panose="02020603050405020304" pitchFamily="18" charset="0"/>
                <a:ea typeface="楷体_GB2312" pitchFamily="49" charset="-122"/>
              </a:rPr>
              <a:t>§2.8</a:t>
            </a:r>
            <a:r>
              <a:rPr lang="zh-CN" altLang="en-US" sz="3600" b="1">
                <a:solidFill>
                  <a:schemeClr val="hlink"/>
                </a:solidFill>
                <a:latin typeface="Times New Roman" panose="02020603050405020304" pitchFamily="18" charset="0"/>
                <a:ea typeface="楷体_GB2312" pitchFamily="49" charset="-122"/>
              </a:rPr>
              <a:t>碱金属原子的光谱</a:t>
            </a:r>
            <a:r>
              <a:rPr lang="zh-CN" altLang="en-US" sz="3600">
                <a:solidFill>
                  <a:schemeClr val="accent2"/>
                </a:solidFill>
                <a:latin typeface="Times New Roman" panose="02020603050405020304" pitchFamily="18" charset="0"/>
              </a:rPr>
              <a:t> </a:t>
            </a:r>
          </a:p>
        </p:txBody>
      </p:sp>
      <p:pic>
        <p:nvPicPr>
          <p:cNvPr id="27651" name="Picture 4" descr="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225550"/>
            <a:ext cx="691356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4363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4472964" y="384746"/>
            <a:ext cx="795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dirty="0">
                <a:latin typeface="Times New Roman" panose="02020603050405020304" pitchFamily="18" charset="0"/>
                <a:ea typeface="楷体_GB2312" pitchFamily="49" charset="-122"/>
              </a:rPr>
              <a:t>碱金属原子的光谱项可以表达为 </a:t>
            </a:r>
          </a:p>
        </p:txBody>
      </p:sp>
      <p:sp>
        <p:nvSpPr>
          <p:cNvPr id="29699" name="Rectangle 5"/>
          <p:cNvSpPr>
            <a:spLocks noChangeArrowheads="1"/>
          </p:cNvSpPr>
          <p:nvPr/>
        </p:nvSpPr>
        <p:spPr bwMode="auto">
          <a:xfrm>
            <a:off x="3462338"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700" name="Rectangle 7"/>
          <p:cNvSpPr>
            <a:spLocks noChangeArrowheads="1"/>
          </p:cNvSpPr>
          <p:nvPr/>
        </p:nvSpPr>
        <p:spPr bwMode="auto">
          <a:xfrm>
            <a:off x="3457575" y="31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701" name="Rectangle 9"/>
          <p:cNvSpPr>
            <a:spLocks noChangeArrowheads="1"/>
          </p:cNvSpPr>
          <p:nvPr/>
        </p:nvSpPr>
        <p:spPr bwMode="auto">
          <a:xfrm>
            <a:off x="3933825" y="3190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 name="图片 1"/>
          <p:cNvPicPr>
            <a:picLocks noChangeAspect="1"/>
          </p:cNvPicPr>
          <p:nvPr/>
        </p:nvPicPr>
        <p:blipFill>
          <a:blip r:embed="rId2"/>
          <a:stretch>
            <a:fillRect/>
          </a:stretch>
        </p:blipFill>
        <p:spPr>
          <a:xfrm>
            <a:off x="0" y="-238422"/>
            <a:ext cx="4505334" cy="6858594"/>
          </a:xfrm>
          <a:prstGeom prst="rect">
            <a:avLst/>
          </a:prstGeom>
        </p:spPr>
      </p:pic>
      <p:pic>
        <p:nvPicPr>
          <p:cNvPr id="29702" name="Picture 12" descr="4Z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3825" y="915044"/>
            <a:ext cx="5148262" cy="508793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文本框 2"/>
              <p:cNvSpPr txBox="1"/>
              <p:nvPr/>
            </p:nvSpPr>
            <p:spPr>
              <a:xfrm>
                <a:off x="1743969" y="2775376"/>
                <a:ext cx="1482626" cy="830997"/>
              </a:xfrm>
              <a:prstGeom prst="rect">
                <a:avLst/>
              </a:prstGeom>
              <a:noFill/>
            </p:spPr>
            <p:txBody>
              <a:bodyPr wrap="square" rtlCol="0">
                <a:spAutoFit/>
              </a:bodyPr>
              <a:lstStyle/>
              <a:p>
                <a:r>
                  <a:rPr lang="zh-CN" altLang="en-US" dirty="0" smtClean="0">
                    <a:solidFill>
                      <a:srgbClr val="FF0000"/>
                    </a:solidFill>
                    <a:latin typeface="+mn-ea"/>
                    <a:ea typeface="+mn-ea"/>
                  </a:rPr>
                  <a:t>不同</a:t>
                </a:r>
                <a14:m>
                  <m:oMath xmlns:m="http://schemas.openxmlformats.org/officeDocument/2006/math">
                    <m:r>
                      <a:rPr lang="en-US" altLang="zh-CN" i="1" dirty="0" smtClean="0">
                        <a:solidFill>
                          <a:srgbClr val="FF0000"/>
                        </a:solidFill>
                        <a:latin typeface="Cambria Math" panose="02040503050406030204" pitchFamily="18" charset="0"/>
                        <a:ea typeface="+mn-ea"/>
                      </a:rPr>
                      <m:t>𝑛</m:t>
                    </m:r>
                  </m:oMath>
                </a14:m>
                <a:r>
                  <a:rPr lang="zh-CN" altLang="en-US" dirty="0" smtClean="0">
                    <a:solidFill>
                      <a:srgbClr val="FF0000"/>
                    </a:solidFill>
                    <a:latin typeface="+mn-ea"/>
                    <a:ea typeface="+mn-ea"/>
                  </a:rPr>
                  <a:t>之间的跃迁</a:t>
                </a:r>
                <a:endParaRPr lang="zh-CN" altLang="en-US" dirty="0">
                  <a:solidFill>
                    <a:srgbClr val="FF0000"/>
                  </a:solidFill>
                  <a:latin typeface="+mn-ea"/>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743969" y="2775376"/>
                <a:ext cx="1482626" cy="830997"/>
              </a:xfrm>
              <a:prstGeom prst="rect">
                <a:avLst/>
              </a:prstGeom>
              <a:blipFill rotWithShape="0">
                <a:blip r:embed="rId4"/>
                <a:stretch>
                  <a:fillRect l="-6173" t="-8029" r="-1235" b="-153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6546949" y="4366418"/>
                <a:ext cx="18922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solidFill>
                            <a:srgbClr val="FF0000"/>
                          </a:solidFill>
                          <a:latin typeface="Cambria Math" panose="02040503050406030204" pitchFamily="18" charset="0"/>
                          <a:ea typeface="+mn-ea"/>
                        </a:rPr>
                        <m:t>Δ</m:t>
                      </m:r>
                      <m:r>
                        <a:rPr lang="en-US" altLang="zh-CN" b="0" i="1" smtClean="0">
                          <a:solidFill>
                            <a:srgbClr val="FF0000"/>
                          </a:solidFill>
                          <a:latin typeface="Cambria Math" panose="02040503050406030204" pitchFamily="18" charset="0"/>
                          <a:ea typeface="+mn-ea"/>
                        </a:rPr>
                        <m:t>𝑙</m:t>
                      </m:r>
                      <m:r>
                        <a:rPr lang="en-US" altLang="zh-CN" b="0" i="1" smtClean="0">
                          <a:solidFill>
                            <a:srgbClr val="FF0000"/>
                          </a:solidFill>
                          <a:latin typeface="Cambria Math" panose="02040503050406030204" pitchFamily="18" charset="0"/>
                          <a:ea typeface="+mn-ea"/>
                        </a:rPr>
                        <m:t>=±1</m:t>
                      </m:r>
                    </m:oMath>
                  </m:oMathPara>
                </a14:m>
                <a:endParaRPr lang="zh-CN" altLang="en-US" dirty="0">
                  <a:solidFill>
                    <a:srgbClr val="FF0000"/>
                  </a:solidFill>
                  <a:latin typeface="+mn-ea"/>
                  <a:ea typeface="+mn-ea"/>
                </a:endParaRPr>
              </a:p>
            </p:txBody>
          </p:sp>
        </mc:Choice>
        <mc:Fallback>
          <p:sp>
            <p:nvSpPr>
              <p:cNvPr id="9" name="文本框 8"/>
              <p:cNvSpPr txBox="1">
                <a:spLocks noRot="1" noChangeAspect="1" noMove="1" noResize="1" noEditPoints="1" noAdjustHandles="1" noChangeArrowheads="1" noChangeShapeType="1" noTextEdit="1"/>
              </p:cNvSpPr>
              <p:nvPr/>
            </p:nvSpPr>
            <p:spPr>
              <a:xfrm>
                <a:off x="6546949" y="4366418"/>
                <a:ext cx="1892210" cy="461665"/>
              </a:xfrm>
              <a:prstGeom prst="rect">
                <a:avLst/>
              </a:prstGeom>
              <a:blipFill rotWithShape="0">
                <a:blip r:embed="rId5"/>
                <a:stretch>
                  <a:fillRect b="-5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32236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683568" y="980728"/>
            <a:ext cx="784860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dirty="0">
                <a:latin typeface="Times New Roman" panose="02020603050405020304" pitchFamily="18" charset="0"/>
                <a:ea typeface="楷体_GB2312" pitchFamily="49" charset="-122"/>
              </a:rPr>
              <a:t>        根据表中锂的数据可以画成能级图。主要特征归结为如下四条：</a:t>
            </a:r>
          </a:p>
          <a:p>
            <a:pPr algn="l" eaLnBrk="1" hangingPunct="1"/>
            <a:r>
              <a:rPr lang="en-US" altLang="zh-CN" b="1" dirty="0">
                <a:latin typeface="Times New Roman" panose="02020603050405020304" pitchFamily="18" charset="0"/>
                <a:ea typeface="楷体_GB2312" pitchFamily="49" charset="-122"/>
              </a:rPr>
              <a:t>        A</a:t>
            </a:r>
            <a:r>
              <a:rPr lang="zh-CN" altLang="en-US" b="1" dirty="0">
                <a:latin typeface="Times New Roman" panose="02020603050405020304" pitchFamily="18" charset="0"/>
                <a:ea typeface="楷体_GB2312" pitchFamily="49" charset="-122"/>
              </a:rPr>
              <a:t>、四组谱线（每一组的初始位置是不同的，即表明有四套动项）。</a:t>
            </a:r>
          </a:p>
          <a:p>
            <a:pPr algn="l" eaLnBrk="1" hangingPunct="1"/>
            <a:r>
              <a:rPr lang="en-US" altLang="zh-CN" b="1" dirty="0">
                <a:latin typeface="Times New Roman" panose="02020603050405020304" pitchFamily="18" charset="0"/>
                <a:ea typeface="楷体_GB2312" pitchFamily="49" charset="-122"/>
              </a:rPr>
              <a:t>        B</a:t>
            </a:r>
            <a:r>
              <a:rPr lang="zh-CN" altLang="en-US" b="1" dirty="0">
                <a:latin typeface="Times New Roman" panose="02020603050405020304" pitchFamily="18" charset="0"/>
                <a:ea typeface="楷体_GB2312" pitchFamily="49" charset="-122"/>
              </a:rPr>
              <a:t>、有三个终端（即有三套固定项）。</a:t>
            </a:r>
          </a:p>
          <a:p>
            <a:pPr algn="l" eaLnBrk="1" hangingPunct="1"/>
            <a:r>
              <a:rPr lang="en-US" altLang="zh-CN" b="1" dirty="0">
                <a:latin typeface="Times New Roman" panose="02020603050405020304" pitchFamily="18" charset="0"/>
                <a:ea typeface="楷体_GB2312" pitchFamily="49" charset="-122"/>
              </a:rPr>
              <a:t>        C</a:t>
            </a:r>
            <a:r>
              <a:rPr lang="zh-CN" altLang="en-US" b="1" dirty="0">
                <a:latin typeface="Times New Roman" panose="02020603050405020304" pitchFamily="18" charset="0"/>
                <a:ea typeface="楷体_GB2312" pitchFamily="49" charset="-122"/>
              </a:rPr>
              <a:t>、两个量子数（</a:t>
            </a:r>
            <a:r>
              <a:rPr lang="en-US" altLang="zh-CN" b="1" i="1" dirty="0">
                <a:latin typeface="Times New Roman" panose="02020603050405020304" pitchFamily="18" charset="0"/>
                <a:ea typeface="楷体_GB2312" pitchFamily="49" charset="-122"/>
              </a:rPr>
              <a:t>n </a:t>
            </a:r>
            <a:r>
              <a:rPr lang="zh-CN" altLang="en-US" b="1" dirty="0">
                <a:latin typeface="Times New Roman" panose="02020603050405020304" pitchFamily="18" charset="0"/>
                <a:ea typeface="楷体_GB2312" pitchFamily="49" charset="-122"/>
              </a:rPr>
              <a:t>和    ，  是角动量量子数）。</a:t>
            </a:r>
          </a:p>
          <a:p>
            <a:pPr algn="l" eaLnBrk="1" hangingPunct="1"/>
            <a:r>
              <a:rPr lang="en-US" altLang="zh-CN" b="1" dirty="0">
                <a:latin typeface="Times New Roman" panose="02020603050405020304" pitchFamily="18" charset="0"/>
                <a:ea typeface="楷体_GB2312" pitchFamily="49" charset="-122"/>
              </a:rPr>
              <a:t>        D</a:t>
            </a:r>
            <a:r>
              <a:rPr lang="zh-CN" altLang="en-US" b="1" dirty="0">
                <a:latin typeface="Times New Roman" panose="02020603050405020304" pitchFamily="18" charset="0"/>
                <a:ea typeface="楷体_GB2312" pitchFamily="49" charset="-122"/>
              </a:rPr>
              <a:t>、一条规则（图中画出的虚线表示在实验中不存在这样的跃迁，因原子能级之间的跃迁有一个</a:t>
            </a:r>
            <a:r>
              <a:rPr lang="zh-CN" altLang="en-US" b="1" dirty="0">
                <a:solidFill>
                  <a:schemeClr val="hlink"/>
                </a:solidFill>
                <a:latin typeface="Times New Roman" panose="02020603050405020304" pitchFamily="18" charset="0"/>
                <a:ea typeface="楷体_GB2312" pitchFamily="49" charset="-122"/>
              </a:rPr>
              <a:t>选择规则</a:t>
            </a:r>
            <a:r>
              <a:rPr lang="zh-CN" altLang="en-US" b="1" dirty="0">
                <a:latin typeface="Times New Roman" panose="02020603050405020304" pitchFamily="18" charset="0"/>
                <a:ea typeface="楷体_GB2312" pitchFamily="49" charset="-122"/>
              </a:rPr>
              <a:t>，即</a:t>
            </a:r>
            <a:r>
              <a:rPr lang="zh-CN" altLang="en-US" b="1" u="sng" dirty="0">
                <a:latin typeface="Times New Roman" panose="02020603050405020304" pitchFamily="18" charset="0"/>
                <a:ea typeface="楷体_GB2312" pitchFamily="49" charset="-122"/>
              </a:rPr>
              <a:t>△    </a:t>
            </a:r>
            <a:r>
              <a:rPr lang="en-US" altLang="zh-CN" b="1" u="sng" dirty="0">
                <a:latin typeface="Times New Roman" panose="02020603050405020304" pitchFamily="18" charset="0"/>
                <a:ea typeface="楷体_GB2312" pitchFamily="49" charset="-122"/>
              </a:rPr>
              <a:t>=±1</a:t>
            </a:r>
            <a:r>
              <a:rPr lang="zh-CN" altLang="en-US" b="1" dirty="0">
                <a:latin typeface="Times New Roman" panose="02020603050405020304" pitchFamily="18" charset="0"/>
                <a:ea typeface="楷体_GB2312" pitchFamily="49" charset="-122"/>
              </a:rPr>
              <a:t>）。</a:t>
            </a:r>
          </a:p>
          <a:p>
            <a:pPr algn="l" eaLnBrk="1" hangingPunct="1"/>
            <a:r>
              <a:rPr lang="zh-CN" altLang="en-US" b="1" dirty="0">
                <a:latin typeface="Times New Roman" panose="02020603050405020304" pitchFamily="18" charset="0"/>
                <a:ea typeface="楷体_GB2312" pitchFamily="49" charset="-122"/>
              </a:rPr>
              <a:t>        对这个选择规则，我们可以这样解释：  的差别就是角动量的差别，由于光子的角动量是</a:t>
            </a:r>
            <a:r>
              <a:rPr lang="en-US" altLang="zh-CN" b="1" dirty="0">
                <a:latin typeface="Times New Roman" panose="02020603050405020304" pitchFamily="18" charset="0"/>
                <a:ea typeface="楷体_GB2312" pitchFamily="49" charset="-122"/>
              </a:rPr>
              <a:t>1</a:t>
            </a:r>
            <a:r>
              <a:rPr lang="zh-CN" altLang="en-US" b="1" dirty="0">
                <a:latin typeface="Times New Roman" panose="02020603050405020304" pitchFamily="18" charset="0"/>
                <a:ea typeface="楷体_GB2312" pitchFamily="49" charset="-122"/>
              </a:rPr>
              <a:t>，要在跃迁时放出一个光子，角动量就只能差</a:t>
            </a:r>
            <a:r>
              <a:rPr lang="en-US" altLang="zh-CN" b="1" dirty="0">
                <a:latin typeface="Times New Roman" panose="02020603050405020304" pitchFamily="18" charset="0"/>
                <a:ea typeface="楷体_GB2312" pitchFamily="49" charset="-122"/>
              </a:rPr>
              <a:t>1</a:t>
            </a:r>
            <a:r>
              <a:rPr lang="zh-CN" altLang="en-US" b="1" dirty="0">
                <a:latin typeface="Times New Roman" panose="02020603050405020304" pitchFamily="18" charset="0"/>
                <a:ea typeface="楷体_GB2312" pitchFamily="49" charset="-122"/>
              </a:rPr>
              <a:t>。根据这个选择规则，我们就可以画成能级跃迁图。</a:t>
            </a:r>
          </a:p>
        </p:txBody>
      </p:sp>
      <p:graphicFrame>
        <p:nvGraphicFramePr>
          <p:cNvPr id="30723" name="Object 3"/>
          <p:cNvGraphicFramePr>
            <a:graphicFrameLocks noChangeAspect="1"/>
          </p:cNvGraphicFramePr>
          <p:nvPr>
            <p:extLst>
              <p:ext uri="{D42A27DB-BD31-4B8C-83A1-F6EECF244321}">
                <p14:modId xmlns:p14="http://schemas.microsoft.com/office/powerpoint/2010/main" val="3782657655"/>
              </p:ext>
            </p:extLst>
          </p:nvPr>
        </p:nvGraphicFramePr>
        <p:xfrm>
          <a:off x="4787256" y="2780953"/>
          <a:ext cx="295275" cy="465138"/>
        </p:xfrm>
        <a:graphic>
          <a:graphicData uri="http://schemas.openxmlformats.org/presentationml/2006/ole">
            <mc:AlternateContent xmlns:mc="http://schemas.openxmlformats.org/markup-compatibility/2006">
              <mc:Choice xmlns:v="urn:schemas-microsoft-com:vml" Requires="v">
                <p:oleObj spid="_x0000_s265238" r:id="rId3" imgW="114102" imgH="177492" progId="Equation.3">
                  <p:embed/>
                </p:oleObj>
              </mc:Choice>
              <mc:Fallback>
                <p:oleObj r:id="rId3" imgW="114102" imgH="17749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256" y="2780953"/>
                        <a:ext cx="295275"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4" name="Object 9"/>
          <p:cNvGraphicFramePr>
            <a:graphicFrameLocks noChangeAspect="1"/>
          </p:cNvGraphicFramePr>
          <p:nvPr>
            <p:extLst>
              <p:ext uri="{D42A27DB-BD31-4B8C-83A1-F6EECF244321}">
                <p14:modId xmlns:p14="http://schemas.microsoft.com/office/powerpoint/2010/main" val="2900894276"/>
              </p:ext>
            </p:extLst>
          </p:nvPr>
        </p:nvGraphicFramePr>
        <p:xfrm>
          <a:off x="4284018" y="2780953"/>
          <a:ext cx="295275" cy="465138"/>
        </p:xfrm>
        <a:graphic>
          <a:graphicData uri="http://schemas.openxmlformats.org/presentationml/2006/ole">
            <mc:AlternateContent xmlns:mc="http://schemas.openxmlformats.org/markup-compatibility/2006">
              <mc:Choice xmlns:v="urn:schemas-microsoft-com:vml" Requires="v">
                <p:oleObj spid="_x0000_s265239" name="公式" r:id="rId5" imgW="114102" imgH="177492" progId="Equation.3">
                  <p:embed/>
                </p:oleObj>
              </mc:Choice>
              <mc:Fallback>
                <p:oleObj name="公式" r:id="rId5" imgW="114102" imgH="17749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018" y="2780953"/>
                        <a:ext cx="295275"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11"/>
          <p:cNvGraphicFramePr>
            <a:graphicFrameLocks noGrp="1" noChangeAspect="1"/>
          </p:cNvGraphicFramePr>
          <p:nvPr>
            <p:ph sz="half" idx="1"/>
            <p:extLst>
              <p:ext uri="{D42A27DB-BD31-4B8C-83A1-F6EECF244321}">
                <p14:modId xmlns:p14="http://schemas.microsoft.com/office/powerpoint/2010/main" val="3298623757"/>
              </p:ext>
            </p:extLst>
          </p:nvPr>
        </p:nvGraphicFramePr>
        <p:xfrm>
          <a:off x="3412481" y="3284191"/>
          <a:ext cx="114300" cy="177800"/>
        </p:xfrm>
        <a:graphic>
          <a:graphicData uri="http://schemas.openxmlformats.org/presentationml/2006/ole">
            <mc:AlternateContent xmlns:mc="http://schemas.openxmlformats.org/markup-compatibility/2006">
              <mc:Choice xmlns:v="urn:schemas-microsoft-com:vml" Requires="v">
                <p:oleObj spid="_x0000_s265240" name="公式" r:id="rId7" imgW="114102" imgH="177492" progId="Equation.3">
                  <p:embed/>
                </p:oleObj>
              </mc:Choice>
              <mc:Fallback>
                <p:oleObj name="公式" r:id="rId7" imgW="114102" imgH="177492"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2481" y="3284191"/>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6" name="Object 16"/>
          <p:cNvGraphicFramePr>
            <a:graphicFrameLocks noGrp="1" noChangeAspect="1"/>
          </p:cNvGraphicFramePr>
          <p:nvPr>
            <p:ph sz="half" idx="2"/>
            <p:extLst>
              <p:ext uri="{D42A27DB-BD31-4B8C-83A1-F6EECF244321}">
                <p14:modId xmlns:p14="http://schemas.microsoft.com/office/powerpoint/2010/main" val="2403270621"/>
              </p:ext>
            </p:extLst>
          </p:nvPr>
        </p:nvGraphicFramePr>
        <p:xfrm>
          <a:off x="1043931" y="3860453"/>
          <a:ext cx="301625" cy="468313"/>
        </p:xfrm>
        <a:graphic>
          <a:graphicData uri="http://schemas.openxmlformats.org/presentationml/2006/ole">
            <mc:AlternateContent xmlns:mc="http://schemas.openxmlformats.org/markup-compatibility/2006">
              <mc:Choice xmlns:v="urn:schemas-microsoft-com:vml" Requires="v">
                <p:oleObj spid="_x0000_s265241" name="公式" r:id="rId9" imgW="114102" imgH="177492" progId="Equation.3">
                  <p:embed/>
                </p:oleObj>
              </mc:Choice>
              <mc:Fallback>
                <p:oleObj name="公式" r:id="rId9" imgW="114102" imgH="177492"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931" y="3860453"/>
                        <a:ext cx="301625"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20994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Rectangle 5"/>
          <p:cNvSpPr>
            <a:spLocks noChangeArrowheads="1"/>
          </p:cNvSpPr>
          <p:nvPr/>
        </p:nvSpPr>
        <p:spPr bwMode="auto">
          <a:xfrm>
            <a:off x="3033713" y="2476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ontrols>
      <mc:AlternateContent xmlns:mc="http://schemas.openxmlformats.org/markup-compatibility/2006">
        <mc:Choice xmlns:v="urn:schemas-microsoft-com:vml" Requires="v">
          <p:control spid="105533" name="ShockwaveFlash1" r:id="rId2" imgW="7488360" imgH="5013360"/>
        </mc:Choice>
        <mc:Fallback>
          <p:control name="ShockwaveFlash1" r:id="rId2" imgW="7488360" imgH="5013360">
            <p:pic>
              <p:nvPicPr>
                <p:cNvPr id="2" name="ShockwaveFlash1"/>
                <p:cNvPicPr preferRelativeResize="0">
                  <a:picLocks noGrp="1" noChangeArrowheads="1" noChangeShapeType="1"/>
                </p:cNvPicPr>
                <p:nvPr/>
              </p:nvPicPr>
              <p:blipFill>
                <a:blip r:embed="rId4"/>
                <a:srcRect/>
                <a:stretch>
                  <a:fillRect/>
                </a:stretch>
              </p:blipFill>
              <p:spPr bwMode="auto">
                <a:xfrm>
                  <a:off x="1104900" y="1193800"/>
                  <a:ext cx="7480300" cy="5003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484784"/>
                <a:ext cx="8568952" cy="4752528"/>
              </a:xfrm>
            </p:spPr>
            <p:txBody>
              <a:bodyPr>
                <a:noAutofit/>
              </a:bodyPr>
              <a:lstStyle/>
              <a:p>
                <a:r>
                  <a:rPr lang="zh-CN" altLang="en-US" sz="2400" dirty="0" smtClean="0"/>
                  <a:t>在图中</a:t>
                </a:r>
                <a:r>
                  <a:rPr lang="zh-CN" altLang="en-US" sz="2400" dirty="0"/>
                  <a:t>，能级</a:t>
                </a:r>
                <a:r>
                  <a:rPr lang="zh-CN" altLang="en-US" sz="2400" dirty="0" smtClean="0"/>
                  <a:t>按</a:t>
                </a:r>
                <a14:m>
                  <m:oMath xmlns:m="http://schemas.openxmlformats.org/officeDocument/2006/math">
                    <m:r>
                      <a:rPr lang="en-US" altLang="zh-CN" sz="2400" i="1" dirty="0" smtClean="0">
                        <a:latin typeface="Cambria Math" panose="02040503050406030204" pitchFamily="18" charset="0"/>
                      </a:rPr>
                      <m:t>𝑙</m:t>
                    </m:r>
                  </m:oMath>
                </a14:m>
                <a:r>
                  <a:rPr lang="zh-CN" altLang="en-US" sz="2400" dirty="0"/>
                  <a:t>值</a:t>
                </a:r>
                <a:r>
                  <a:rPr lang="zh-CN" altLang="en-US" sz="2400" dirty="0" smtClean="0"/>
                  <a:t>分类，</a:t>
                </a:r>
                <a14:m>
                  <m:oMath xmlns:m="http://schemas.openxmlformats.org/officeDocument/2006/math">
                    <m:r>
                      <a:rPr lang="en-US" altLang="zh-CN" sz="2400" i="1" dirty="0" smtClean="0">
                        <a:latin typeface="Cambria Math" panose="02040503050406030204" pitchFamily="18" charset="0"/>
                      </a:rPr>
                      <m:t>𝑙</m:t>
                    </m:r>
                  </m:oMath>
                </a14:m>
                <a:r>
                  <a:rPr lang="zh-CN" altLang="en-US" sz="2400" dirty="0"/>
                  <a:t>值相同的能级画在同一列上</a:t>
                </a:r>
                <a:r>
                  <a:rPr lang="en-US" altLang="zh-CN" sz="2400" dirty="0" smtClean="0"/>
                  <a:t>.</a:t>
                </a:r>
                <a:endParaRPr lang="en-US" altLang="zh-CN" sz="2400" dirty="0"/>
              </a:p>
              <a:p>
                <a:r>
                  <a:rPr lang="en-US" altLang="zh-CN" sz="2400" dirty="0" err="1" smtClean="0"/>
                  <a:t>nP</a:t>
                </a:r>
                <a:r>
                  <a:rPr lang="zh-CN" altLang="en-US" sz="2400" dirty="0"/>
                  <a:t>向</a:t>
                </a:r>
                <a:r>
                  <a:rPr lang="en-US" altLang="zh-CN" sz="2400" dirty="0"/>
                  <a:t>2S </a:t>
                </a:r>
                <a:r>
                  <a:rPr lang="zh-CN" altLang="en-US" sz="2400" dirty="0" smtClean="0"/>
                  <a:t>跃迁</a:t>
                </a:r>
                <a:r>
                  <a:rPr lang="zh-CN" altLang="en-US" sz="2400" dirty="0"/>
                  <a:t>的，即</a:t>
                </a:r>
                <a:r>
                  <a:rPr lang="en-US" altLang="zh-CN" sz="2400" dirty="0">
                    <a:solidFill>
                      <a:srgbClr val="FF0000"/>
                    </a:solidFill>
                  </a:rPr>
                  <a:t>nP</a:t>
                </a:r>
                <a:r>
                  <a:rPr lang="en-US" altLang="zh-CN" sz="2400" dirty="0" smtClean="0">
                    <a:solidFill>
                      <a:srgbClr val="FF0000"/>
                    </a:solidFill>
                  </a:rPr>
                  <a:t>→2S</a:t>
                </a:r>
                <a:r>
                  <a:rPr lang="zh-CN" altLang="en-US" sz="2400" dirty="0" smtClean="0"/>
                  <a:t>，</a:t>
                </a:r>
                <a:r>
                  <a:rPr lang="zh-CN" altLang="en-US" sz="2400" dirty="0"/>
                  <a:t>称为</a:t>
                </a:r>
                <a:r>
                  <a:rPr lang="zh-CN" altLang="en-US" sz="2400" dirty="0">
                    <a:solidFill>
                      <a:srgbClr val="FF0000"/>
                    </a:solidFill>
                  </a:rPr>
                  <a:t>主线系</a:t>
                </a:r>
                <a:r>
                  <a:rPr lang="en-US" altLang="zh-CN" sz="2400" dirty="0">
                    <a:solidFill>
                      <a:srgbClr val="FF0000"/>
                    </a:solidFill>
                  </a:rPr>
                  <a:t>(</a:t>
                </a:r>
                <a:r>
                  <a:rPr lang="en-US" altLang="zh-CN" sz="2400" b="1" dirty="0">
                    <a:solidFill>
                      <a:srgbClr val="0070C0"/>
                    </a:solidFill>
                  </a:rPr>
                  <a:t>P</a:t>
                </a:r>
                <a:r>
                  <a:rPr lang="en-US" altLang="zh-CN" sz="2400" dirty="0">
                    <a:solidFill>
                      <a:srgbClr val="FF0000"/>
                    </a:solidFill>
                  </a:rPr>
                  <a:t>rincipal series) </a:t>
                </a:r>
                <a:r>
                  <a:rPr lang="en-US" altLang="zh-CN" sz="2400" dirty="0" smtClean="0"/>
                  <a:t>;</a:t>
                </a:r>
              </a:p>
              <a:p>
                <a:r>
                  <a:rPr lang="en-US" altLang="zh-CN" sz="2400" dirty="0" smtClean="0">
                    <a:solidFill>
                      <a:srgbClr val="FF0000"/>
                    </a:solidFill>
                  </a:rPr>
                  <a:t>nS→2P</a:t>
                </a:r>
                <a:r>
                  <a:rPr lang="zh-CN" altLang="en-US" sz="2400" dirty="0" smtClean="0"/>
                  <a:t>的</a:t>
                </a:r>
                <a:r>
                  <a:rPr lang="zh-CN" altLang="en-US" sz="2400" dirty="0"/>
                  <a:t>，称为</a:t>
                </a:r>
                <a:r>
                  <a:rPr lang="zh-CN" altLang="en-US" sz="2400" dirty="0">
                    <a:solidFill>
                      <a:srgbClr val="FF0000"/>
                    </a:solidFill>
                  </a:rPr>
                  <a:t>锐线系</a:t>
                </a:r>
                <a:r>
                  <a:rPr lang="en-US" altLang="zh-CN" sz="2400" dirty="0" smtClean="0">
                    <a:solidFill>
                      <a:srgbClr val="FF0000"/>
                    </a:solidFill>
                  </a:rPr>
                  <a:t>(</a:t>
                </a:r>
                <a:r>
                  <a:rPr lang="en-US" altLang="zh-CN" sz="2400" b="1" dirty="0" smtClean="0">
                    <a:solidFill>
                      <a:srgbClr val="0070C0"/>
                    </a:solidFill>
                  </a:rPr>
                  <a:t>S</a:t>
                </a:r>
                <a:r>
                  <a:rPr lang="en-US" altLang="zh-CN" sz="2400" dirty="0" smtClean="0">
                    <a:solidFill>
                      <a:srgbClr val="FF0000"/>
                    </a:solidFill>
                  </a:rPr>
                  <a:t>harp series</a:t>
                </a:r>
                <a:r>
                  <a:rPr lang="en-US" altLang="zh-CN" sz="2400" dirty="0">
                    <a:solidFill>
                      <a:srgbClr val="FF0000"/>
                    </a:solidFill>
                  </a:rPr>
                  <a:t>) </a:t>
                </a:r>
                <a:r>
                  <a:rPr lang="zh-CN" altLang="en-US" sz="2400" dirty="0"/>
                  <a:t>，又称第二辅线系</a:t>
                </a:r>
                <a:r>
                  <a:rPr lang="en-US" altLang="zh-CN" sz="2400" dirty="0" smtClean="0"/>
                  <a:t>;</a:t>
                </a:r>
              </a:p>
              <a:p>
                <a:r>
                  <a:rPr lang="en-US" altLang="zh-CN" sz="2400" dirty="0" smtClean="0">
                    <a:solidFill>
                      <a:srgbClr val="FF0000"/>
                    </a:solidFill>
                  </a:rPr>
                  <a:t>nD→2P</a:t>
                </a:r>
                <a:r>
                  <a:rPr lang="zh-CN" altLang="en-US" sz="2400" dirty="0" smtClean="0"/>
                  <a:t>的</a:t>
                </a:r>
                <a:r>
                  <a:rPr lang="zh-CN" altLang="en-US" sz="2400" dirty="0"/>
                  <a:t>，称为</a:t>
                </a:r>
                <a:r>
                  <a:rPr lang="zh-CN" altLang="en-US" sz="2400" dirty="0">
                    <a:solidFill>
                      <a:srgbClr val="FF0000"/>
                    </a:solidFill>
                  </a:rPr>
                  <a:t>漫线系</a:t>
                </a:r>
                <a:r>
                  <a:rPr lang="en-US" altLang="zh-CN" sz="2400" dirty="0" smtClean="0">
                    <a:solidFill>
                      <a:srgbClr val="FF0000"/>
                    </a:solidFill>
                  </a:rPr>
                  <a:t>(</a:t>
                </a:r>
                <a:r>
                  <a:rPr lang="en-US" altLang="zh-CN" sz="2400" b="1" dirty="0" smtClean="0">
                    <a:solidFill>
                      <a:srgbClr val="0070C0"/>
                    </a:solidFill>
                  </a:rPr>
                  <a:t>D</a:t>
                </a:r>
                <a:r>
                  <a:rPr lang="en-US" altLang="zh-CN" sz="2400" dirty="0" smtClean="0">
                    <a:solidFill>
                      <a:srgbClr val="FF0000"/>
                    </a:solidFill>
                  </a:rPr>
                  <a:t>iffuse </a:t>
                </a:r>
                <a:r>
                  <a:rPr lang="en-US" altLang="zh-CN" sz="2400" dirty="0">
                    <a:solidFill>
                      <a:srgbClr val="FF0000"/>
                    </a:solidFill>
                  </a:rPr>
                  <a:t>series) </a:t>
                </a:r>
                <a:r>
                  <a:rPr lang="zh-CN" altLang="en-US" sz="2400" dirty="0"/>
                  <a:t>，又称第一辅</a:t>
                </a:r>
                <a:r>
                  <a:rPr lang="zh-CN" altLang="en-US" sz="2400" dirty="0" smtClean="0"/>
                  <a:t>线系</a:t>
                </a:r>
                <a:r>
                  <a:rPr lang="en-US" altLang="zh-CN" sz="2400" dirty="0" smtClean="0"/>
                  <a:t>;</a:t>
                </a:r>
              </a:p>
              <a:p>
                <a:r>
                  <a:rPr lang="en-US" altLang="zh-CN" sz="2400" dirty="0" err="1" smtClean="0">
                    <a:solidFill>
                      <a:srgbClr val="FF0000"/>
                    </a:solidFill>
                  </a:rPr>
                  <a:t>nF</a:t>
                </a:r>
                <a:r>
                  <a:rPr lang="en-US" altLang="zh-CN" sz="2400" dirty="0">
                    <a:solidFill>
                      <a:srgbClr val="FF0000"/>
                    </a:solidFill>
                  </a:rPr>
                  <a:t>→ 3D </a:t>
                </a:r>
                <a:r>
                  <a:rPr lang="zh-CN" altLang="en-US" sz="2400" dirty="0"/>
                  <a:t>的则称为</a:t>
                </a:r>
                <a:r>
                  <a:rPr lang="zh-CN" altLang="en-US" sz="2400" dirty="0">
                    <a:solidFill>
                      <a:srgbClr val="FF0000"/>
                    </a:solidFill>
                  </a:rPr>
                  <a:t>基线系</a:t>
                </a:r>
                <a:r>
                  <a:rPr lang="en-US" altLang="zh-CN" sz="2400" dirty="0">
                    <a:solidFill>
                      <a:srgbClr val="FF0000"/>
                    </a:solidFill>
                  </a:rPr>
                  <a:t>(</a:t>
                </a:r>
                <a:r>
                  <a:rPr lang="en-US" altLang="zh-CN" sz="2400" b="1" dirty="0">
                    <a:solidFill>
                      <a:srgbClr val="0070C0"/>
                    </a:solidFill>
                  </a:rPr>
                  <a:t>F</a:t>
                </a:r>
                <a:r>
                  <a:rPr lang="en-US" altLang="zh-CN" sz="2400" dirty="0">
                    <a:solidFill>
                      <a:srgbClr val="FF0000"/>
                    </a:solidFill>
                  </a:rPr>
                  <a:t>undamental series) </a:t>
                </a:r>
                <a:r>
                  <a:rPr lang="zh-CN" altLang="en-US" sz="2400" dirty="0"/>
                  <a:t>，又称柏格曼线系</a:t>
                </a:r>
                <a:r>
                  <a:rPr lang="en-US" altLang="zh-CN" sz="2400" dirty="0"/>
                  <a:t>( </a:t>
                </a:r>
                <a:r>
                  <a:rPr lang="en-US" altLang="zh-CN" sz="2400" dirty="0" smtClean="0"/>
                  <a:t>Bergmann series</a:t>
                </a:r>
                <a:r>
                  <a:rPr lang="en-US" altLang="zh-CN" sz="2400" dirty="0"/>
                  <a:t>) </a:t>
                </a:r>
                <a:r>
                  <a:rPr lang="en-US" altLang="zh-CN" sz="2400" dirty="0" smtClean="0"/>
                  <a:t>.</a:t>
                </a:r>
              </a:p>
              <a:p>
                <a:r>
                  <a:rPr lang="zh-CN" altLang="en-US" sz="2400" dirty="0" smtClean="0"/>
                  <a:t>由于</a:t>
                </a:r>
                <a:r>
                  <a:rPr lang="zh-CN" altLang="en-US" sz="2400" dirty="0"/>
                  <a:t>这四个线系分别是从</a:t>
                </a:r>
                <a14:m>
                  <m:oMath xmlns:m="http://schemas.openxmlformats.org/officeDocument/2006/math">
                    <m:r>
                      <a:rPr lang="en-US" altLang="zh-CN" sz="2400" i="1" dirty="0" smtClean="0">
                        <a:latin typeface="Cambria Math" panose="02040503050406030204" pitchFamily="18" charset="0"/>
                      </a:rPr>
                      <m:t>𝑙</m:t>
                    </m:r>
                    <m:r>
                      <a:rPr lang="en-US" altLang="zh-CN" sz="2400" i="1" dirty="0" smtClean="0">
                        <a:latin typeface="Cambria Math" panose="02040503050406030204" pitchFamily="18" charset="0"/>
                      </a:rPr>
                      <m:t>=1, 0, 2, 3</m:t>
                    </m:r>
                  </m:oMath>
                </a14:m>
                <a:r>
                  <a:rPr lang="zh-CN" altLang="en-US" sz="2400" dirty="0"/>
                  <a:t>各列出发的，而各线系的英文</a:t>
                </a:r>
                <a:r>
                  <a:rPr lang="zh-CN" altLang="en-US" sz="2400" dirty="0" smtClean="0"/>
                  <a:t>名称</a:t>
                </a:r>
                <a:r>
                  <a:rPr lang="zh-CN" altLang="en-US" sz="2400" dirty="0"/>
                  <a:t>的第一个字母分别</a:t>
                </a:r>
                <a:r>
                  <a:rPr lang="zh-CN" altLang="en-US" sz="2400" dirty="0" smtClean="0"/>
                  <a:t>为</a:t>
                </a:r>
                <a:r>
                  <a:rPr lang="en-US" altLang="zh-CN" sz="2400" dirty="0" smtClean="0"/>
                  <a:t>P, S, D, F </a:t>
                </a:r>
                <a:r>
                  <a:rPr lang="zh-CN" altLang="en-US" sz="2400" dirty="0"/>
                  <a:t>，故习惯上用</a:t>
                </a:r>
                <a:r>
                  <a:rPr lang="en-US" altLang="zh-CN" sz="2400" dirty="0" smtClean="0"/>
                  <a:t>S, P, D, F</a:t>
                </a:r>
                <a:r>
                  <a:rPr lang="zh-CN" altLang="en-US" sz="2400" dirty="0" smtClean="0"/>
                  <a:t>来</a:t>
                </a:r>
                <a:r>
                  <a:rPr lang="zh-CN" altLang="en-US" sz="2400" dirty="0"/>
                  <a:t>表示</a:t>
                </a:r>
                <a14:m>
                  <m:oMath xmlns:m="http://schemas.openxmlformats.org/officeDocument/2006/math">
                    <m:r>
                      <a:rPr lang="en-US" altLang="zh-CN" sz="2400" i="1" dirty="0" smtClean="0">
                        <a:latin typeface="Cambria Math" panose="02040503050406030204" pitchFamily="18" charset="0"/>
                      </a:rPr>
                      <m:t>𝑙</m:t>
                    </m:r>
                    <m:r>
                      <a:rPr lang="en-US" altLang="zh-CN" sz="2400" i="1" dirty="0" smtClean="0">
                        <a:latin typeface="Cambria Math" panose="02040503050406030204" pitchFamily="18" charset="0"/>
                      </a:rPr>
                      <m:t>=0, 1, 2, 3,</m:t>
                    </m:r>
                    <m:r>
                      <a:rPr lang="en-US" altLang="zh-CN" sz="2400" i="1" dirty="0" smtClean="0">
                        <a:latin typeface="Cambria Math" panose="02040503050406030204" pitchFamily="18" charset="0"/>
                      </a:rPr>
                      <m:t>𝑙</m:t>
                    </m:r>
                  </m:oMath>
                </a14:m>
                <a:r>
                  <a:rPr lang="zh-CN" altLang="en-US" sz="2400" dirty="0" smtClean="0"/>
                  <a:t>大于</a:t>
                </a:r>
                <a:r>
                  <a:rPr lang="en-US" altLang="zh-CN" sz="2400" dirty="0"/>
                  <a:t>3 </a:t>
                </a:r>
                <a:r>
                  <a:rPr lang="zh-CN" altLang="en-US" sz="2400" dirty="0"/>
                  <a:t>的即按字母次序排列</a:t>
                </a:r>
                <a:r>
                  <a:rPr lang="en-US" altLang="zh-CN" sz="2400" dirty="0"/>
                  <a:t>(</a:t>
                </a:r>
                <a:r>
                  <a:rPr lang="en-US" altLang="zh-CN" sz="2400" dirty="0" smtClean="0"/>
                  <a:t>G, H, I…</a:t>
                </a:r>
                <a:r>
                  <a:rPr lang="zh-CN" altLang="en-US" sz="2400" dirty="0"/>
                  <a:t>表示</a:t>
                </a:r>
                <a14:m>
                  <m:oMath xmlns:m="http://schemas.openxmlformats.org/officeDocument/2006/math">
                    <m:r>
                      <a:rPr lang="en-US" altLang="zh-CN" sz="2400" i="1" dirty="0" smtClean="0">
                        <a:latin typeface="Cambria Math" panose="02040503050406030204" pitchFamily="18" charset="0"/>
                      </a:rPr>
                      <m:t>𝑙</m:t>
                    </m:r>
                  </m:oMath>
                </a14:m>
                <a:r>
                  <a:rPr lang="zh-CN" altLang="en-US" sz="2400" dirty="0"/>
                  <a:t>值</a:t>
                </a:r>
                <a:r>
                  <a:rPr lang="zh-CN" altLang="en-US" sz="2400" dirty="0" smtClean="0"/>
                  <a:t>为</a:t>
                </a:r>
                <a:r>
                  <a:rPr lang="en-US" altLang="zh-CN" sz="2400" dirty="0" smtClean="0"/>
                  <a:t>4, 5, 6…) </a:t>
                </a:r>
                <a:r>
                  <a:rPr lang="en-US" altLang="zh-CN" sz="2400" dirty="0"/>
                  <a: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484784"/>
                <a:ext cx="8568952" cy="4752528"/>
              </a:xfrm>
              <a:blipFill rotWithShape="0">
                <a:blip r:embed="rId3"/>
                <a:stretch>
                  <a:fillRect l="-996" t="-1412" r="-13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98394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extLst/>
          </p:nvPr>
        </p:nvGraphicFramePr>
        <p:xfrm>
          <a:off x="323528" y="1412776"/>
          <a:ext cx="8496945" cy="5206708"/>
        </p:xfrm>
        <a:graphic>
          <a:graphicData uri="http://schemas.openxmlformats.org/drawingml/2006/table">
            <a:tbl>
              <a:tblPr/>
              <a:tblGrid>
                <a:gridCol w="1440159"/>
                <a:gridCol w="864096"/>
                <a:gridCol w="1440160"/>
                <a:gridCol w="3053141"/>
                <a:gridCol w="1699389"/>
              </a:tblGrid>
              <a:tr h="864096">
                <a:tc>
                  <a:txBody>
                    <a:bodyPr/>
                    <a:lstStyle/>
                    <a:p>
                      <a:pPr algn="ctr"/>
                      <a:r>
                        <a:rPr lang="en-US" sz="2000" dirty="0">
                          <a:effectLst/>
                        </a:rPr>
                        <a:t>Subshell label</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altLang="zh-CN" sz="2000" i="1" u="none" strike="noStrike" dirty="0">
                          <a:solidFill>
                            <a:srgbClr val="0B0080"/>
                          </a:solidFill>
                          <a:effectLst/>
                          <a:hlinkClick r:id="rId2" tooltip="Azimuthal quantum number"/>
                        </a:rPr>
                        <a:t>ℓ</a:t>
                      </a:r>
                      <a:endParaRPr lang="zh-CN" altLang="en-US" sz="2000">
                        <a:effectLst/>
                      </a:endParaRP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2000" dirty="0">
                          <a:effectLst/>
                        </a:rPr>
                        <a:t>Max electrons</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2000" dirty="0">
                          <a:effectLst/>
                        </a:rPr>
                        <a:t>Shells containing it</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c>
                  <a:txBody>
                    <a:bodyPr/>
                    <a:lstStyle/>
                    <a:p>
                      <a:pPr algn="ctr"/>
                      <a:r>
                        <a:rPr lang="en-US" sz="2000" dirty="0">
                          <a:effectLst/>
                        </a:rPr>
                        <a:t>Historical name</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2F2F2"/>
                    </a:solidFill>
                  </a:tcPr>
                </a:tc>
              </a:tr>
              <a:tr h="345638">
                <a:tc>
                  <a:txBody>
                    <a:bodyPr/>
                    <a:lstStyle/>
                    <a:p>
                      <a:pPr algn="ctr"/>
                      <a:r>
                        <a:rPr lang="en-US" sz="2000" dirty="0">
                          <a:effectLst/>
                          <a:latin typeface="Georgia" panose="02040502050405020303" pitchFamily="18" charset="0"/>
                        </a:rPr>
                        <a:t>s</a:t>
                      </a:r>
                      <a:endParaRPr lang="en-US" sz="2000" dirty="0">
                        <a:effectLst/>
                      </a:endParaRP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0</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2</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rPr>
                        <a:t>Every shell</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rPr>
                        <a:t> </a:t>
                      </a:r>
                      <a:r>
                        <a:rPr lang="en-US" sz="2000" b="1" dirty="0">
                          <a:effectLst/>
                        </a:rPr>
                        <a:t>s</a:t>
                      </a:r>
                      <a:r>
                        <a:rPr lang="en-US" sz="2000" dirty="0">
                          <a:effectLst/>
                        </a:rPr>
                        <a:t>harp</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864096">
                <a:tc>
                  <a:txBody>
                    <a:bodyPr/>
                    <a:lstStyle/>
                    <a:p>
                      <a:pPr algn="ctr"/>
                      <a:r>
                        <a:rPr lang="en-US" sz="2000" dirty="0">
                          <a:effectLst/>
                          <a:latin typeface="Georgia" panose="02040502050405020303" pitchFamily="18" charset="0"/>
                        </a:rPr>
                        <a:t>p</a:t>
                      </a:r>
                      <a:endParaRPr lang="en-US" sz="2000" dirty="0">
                        <a:effectLst/>
                      </a:endParaRP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1</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6</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rPr>
                        <a:t>2nd shell and higher</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rPr>
                        <a:t> </a:t>
                      </a:r>
                      <a:r>
                        <a:rPr lang="en-US" sz="2000" b="1" dirty="0">
                          <a:effectLst/>
                        </a:rPr>
                        <a:t>p</a:t>
                      </a:r>
                      <a:r>
                        <a:rPr lang="en-US" sz="2000" dirty="0">
                          <a:effectLst/>
                        </a:rPr>
                        <a:t>rincipal</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864096">
                <a:tc>
                  <a:txBody>
                    <a:bodyPr/>
                    <a:lstStyle/>
                    <a:p>
                      <a:pPr algn="ctr"/>
                      <a:r>
                        <a:rPr lang="en-US" sz="2000" dirty="0">
                          <a:effectLst/>
                          <a:latin typeface="Georgia" panose="02040502050405020303" pitchFamily="18" charset="0"/>
                        </a:rPr>
                        <a:t>d</a:t>
                      </a:r>
                      <a:endParaRPr lang="en-US" sz="2000" dirty="0">
                        <a:effectLst/>
                      </a:endParaRP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2</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10</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rPr>
                        <a:t>3rd shell and higher</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rPr>
                        <a:t> </a:t>
                      </a:r>
                      <a:r>
                        <a:rPr lang="en-US" sz="2000" b="1" dirty="0">
                          <a:effectLst/>
                        </a:rPr>
                        <a:t>d</a:t>
                      </a:r>
                      <a:r>
                        <a:rPr lang="en-US" sz="2000" dirty="0">
                          <a:effectLst/>
                        </a:rPr>
                        <a:t>iffuse</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864096">
                <a:tc>
                  <a:txBody>
                    <a:bodyPr/>
                    <a:lstStyle/>
                    <a:p>
                      <a:pPr algn="ctr"/>
                      <a:r>
                        <a:rPr lang="en-US" sz="2000" dirty="0">
                          <a:effectLst/>
                          <a:latin typeface="Georgia" panose="02040502050405020303" pitchFamily="18" charset="0"/>
                        </a:rPr>
                        <a:t>f</a:t>
                      </a:r>
                      <a:endParaRPr lang="en-US" sz="2000" dirty="0">
                        <a:effectLst/>
                      </a:endParaRP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3</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14</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rPr>
                        <a:t>4th shell and higher</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rPr>
                        <a:t> </a:t>
                      </a:r>
                      <a:r>
                        <a:rPr lang="en-US" sz="2000" b="1" dirty="0">
                          <a:effectLst/>
                        </a:rPr>
                        <a:t>f</a:t>
                      </a:r>
                      <a:r>
                        <a:rPr lang="en-US" sz="2000" dirty="0">
                          <a:effectLst/>
                        </a:rPr>
                        <a:t>undamental</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r h="1382554">
                <a:tc>
                  <a:txBody>
                    <a:bodyPr/>
                    <a:lstStyle/>
                    <a:p>
                      <a:pPr algn="ctr"/>
                      <a:r>
                        <a:rPr lang="en-US" sz="2000" dirty="0">
                          <a:effectLst/>
                          <a:latin typeface="Georgia" panose="02040502050405020303" pitchFamily="18" charset="0"/>
                        </a:rPr>
                        <a:t>g</a:t>
                      </a:r>
                      <a:endParaRPr lang="en-US" sz="2000" dirty="0">
                        <a:effectLst/>
                      </a:endParaRP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4</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2000" dirty="0">
                          <a:effectLst/>
                        </a:rPr>
                        <a:t>18</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dirty="0">
                          <a:effectLst/>
                        </a:rPr>
                        <a:t>5th shell and higher (theoretically)</a:t>
                      </a: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c>
                  <a:txBody>
                    <a:bodyPr/>
                    <a:lstStyle/>
                    <a:p>
                      <a:pPr algn="ctr"/>
                      <a:r>
                        <a:rPr lang="en-US" sz="2000" i="1" dirty="0">
                          <a:effectLst/>
                        </a:rPr>
                        <a:t>(next in alphabet after </a:t>
                      </a:r>
                      <a:r>
                        <a:rPr lang="en-US" sz="2000" i="1" dirty="0">
                          <a:effectLst/>
                          <a:latin typeface="Georgia" panose="02040502050405020303" pitchFamily="18" charset="0"/>
                        </a:rPr>
                        <a:t>f</a:t>
                      </a:r>
                      <a:r>
                        <a:rPr lang="en-US" sz="2000" i="1" dirty="0" smtClean="0">
                          <a:effectLst/>
                        </a:rPr>
                        <a:t>)</a:t>
                      </a:r>
                      <a:endParaRPr lang="en-US" sz="2000" dirty="0">
                        <a:effectLst/>
                      </a:endParaRPr>
                    </a:p>
                  </a:txBody>
                  <a:tcPr marL="62971" marR="62971" marT="31485" marB="31485" anchor="ctr">
                    <a:lnL w="7620" cap="flat" cmpd="sng" algn="ctr">
                      <a:solidFill>
                        <a:srgbClr val="AAAAAA"/>
                      </a:solidFill>
                      <a:prstDash val="solid"/>
                      <a:round/>
                      <a:headEnd type="none" w="med" len="med"/>
                      <a:tailEnd type="none" w="med" len="med"/>
                    </a:lnL>
                    <a:lnR w="7620" cap="flat" cmpd="sng" algn="ctr">
                      <a:solidFill>
                        <a:srgbClr val="AAAAAA"/>
                      </a:solidFill>
                      <a:prstDash val="solid"/>
                      <a:round/>
                      <a:headEnd type="none" w="med" len="med"/>
                      <a:tailEnd type="none" w="med" len="med"/>
                    </a:lnR>
                    <a:lnT w="7620" cap="flat" cmpd="sng" algn="ctr">
                      <a:solidFill>
                        <a:srgbClr val="AAAAAA"/>
                      </a:solidFill>
                      <a:prstDash val="solid"/>
                      <a:round/>
                      <a:headEnd type="none" w="med" len="med"/>
                      <a:tailEnd type="none" w="med" len="med"/>
                    </a:lnT>
                    <a:lnB w="7620" cap="flat" cmpd="sng" algn="ctr">
                      <a:solidFill>
                        <a:srgbClr val="AAAAAA"/>
                      </a:solidFill>
                      <a:prstDash val="solid"/>
                      <a:round/>
                      <a:headEnd type="none" w="med" len="med"/>
                      <a:tailEnd type="none" w="med" len="med"/>
                    </a:lnB>
                    <a:solidFill>
                      <a:srgbClr val="F9F9F9"/>
                    </a:solidFill>
                  </a:tcPr>
                </a:tc>
              </a:tr>
            </a:tbl>
          </a:graphicData>
        </a:graphic>
      </p:graphicFrame>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371188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7584" y="3501008"/>
            <a:ext cx="7704856" cy="2677656"/>
          </a:xfrm>
          <a:prstGeom prst="rect">
            <a:avLst/>
          </a:prstGeom>
        </p:spPr>
        <p:txBody>
          <a:bodyPr wrap="square">
            <a:spAutoFit/>
          </a:bodyPr>
          <a:lstStyle/>
          <a:p>
            <a:pPr algn="just"/>
            <a:r>
              <a:rPr lang="zh-CN" altLang="en-US" dirty="0">
                <a:latin typeface="+mn-ea"/>
              </a:rPr>
              <a:t>碱金属原子中因原子实的存在，较小的电子轨道已被原子实的电子占据，</a:t>
            </a:r>
            <a:r>
              <a:rPr lang="zh-CN" altLang="en-US" dirty="0">
                <a:solidFill>
                  <a:schemeClr val="hlink"/>
                </a:solidFill>
                <a:latin typeface="+mn-ea"/>
              </a:rPr>
              <a:t>价电子的最小轨道不能是原子中最小的电子轨道</a:t>
            </a:r>
            <a:r>
              <a:rPr lang="zh-CN" altLang="en-US" dirty="0">
                <a:latin typeface="+mn-ea"/>
              </a:rPr>
              <a:t>。例如锂原子中原子实的两个电子占了</a:t>
            </a:r>
            <a:r>
              <a:rPr lang="en-US" altLang="zh-CN" i="1" dirty="0">
                <a:latin typeface="+mn-ea"/>
              </a:rPr>
              <a:t>n</a:t>
            </a:r>
            <a:r>
              <a:rPr lang="en-US" altLang="zh-CN" dirty="0">
                <a:latin typeface="+mn-ea"/>
              </a:rPr>
              <a:t>=1</a:t>
            </a:r>
            <a:r>
              <a:rPr lang="zh-CN" altLang="en-US" dirty="0">
                <a:latin typeface="+mn-ea"/>
              </a:rPr>
              <a:t>的轨道，所以价电子只能处在</a:t>
            </a:r>
            <a:r>
              <a:rPr lang="en-US" altLang="zh-CN" i="1" dirty="0">
                <a:latin typeface="+mn-ea"/>
              </a:rPr>
              <a:t>n</a:t>
            </a:r>
            <a:r>
              <a:rPr lang="en-US" altLang="zh-CN" dirty="0">
                <a:latin typeface="+mn-ea"/>
              </a:rPr>
              <a:t>≥2</a:t>
            </a:r>
            <a:r>
              <a:rPr lang="zh-CN" altLang="en-US" dirty="0">
                <a:latin typeface="+mn-ea"/>
              </a:rPr>
              <a:t>的轨道上。同理，钠原子中原子实的</a:t>
            </a:r>
            <a:r>
              <a:rPr lang="en-US" altLang="zh-CN" dirty="0">
                <a:latin typeface="+mn-ea"/>
              </a:rPr>
              <a:t>10</a:t>
            </a:r>
            <a:r>
              <a:rPr lang="zh-CN" altLang="en-US" dirty="0">
                <a:latin typeface="+mn-ea"/>
              </a:rPr>
              <a:t>个电子占了</a:t>
            </a:r>
            <a:r>
              <a:rPr lang="en-US" altLang="zh-CN" i="1" dirty="0">
                <a:latin typeface="+mn-ea"/>
              </a:rPr>
              <a:t>n</a:t>
            </a:r>
            <a:r>
              <a:rPr lang="en-US" altLang="zh-CN" dirty="0">
                <a:latin typeface="+mn-ea"/>
              </a:rPr>
              <a:t>=1</a:t>
            </a:r>
            <a:r>
              <a:rPr lang="zh-CN" altLang="en-US" dirty="0">
                <a:latin typeface="+mn-ea"/>
              </a:rPr>
              <a:t>和</a:t>
            </a:r>
            <a:r>
              <a:rPr lang="en-US" altLang="zh-CN" i="1" dirty="0">
                <a:latin typeface="+mn-ea"/>
              </a:rPr>
              <a:t>n</a:t>
            </a:r>
            <a:r>
              <a:rPr lang="en-US" altLang="zh-CN" dirty="0">
                <a:latin typeface="+mn-ea"/>
              </a:rPr>
              <a:t>=2</a:t>
            </a:r>
            <a:r>
              <a:rPr lang="zh-CN" altLang="en-US" dirty="0">
                <a:latin typeface="+mn-ea"/>
              </a:rPr>
              <a:t>的轨道，价电子的轨道只能从</a:t>
            </a:r>
            <a:r>
              <a:rPr lang="en-US" altLang="zh-CN" i="1" dirty="0">
                <a:latin typeface="+mn-ea"/>
              </a:rPr>
              <a:t>n</a:t>
            </a:r>
            <a:r>
              <a:rPr lang="en-US" altLang="zh-CN" dirty="0">
                <a:latin typeface="+mn-ea"/>
              </a:rPr>
              <a:t>=3</a:t>
            </a:r>
            <a:r>
              <a:rPr lang="zh-CN" altLang="en-US" dirty="0">
                <a:latin typeface="+mn-ea"/>
              </a:rPr>
              <a:t>开始。钾原子中价电子的轨道从</a:t>
            </a:r>
            <a:r>
              <a:rPr lang="en-US" altLang="zh-CN" i="1" dirty="0">
                <a:latin typeface="+mn-ea"/>
              </a:rPr>
              <a:t>n</a:t>
            </a:r>
            <a:r>
              <a:rPr lang="en-US" altLang="zh-CN" dirty="0">
                <a:latin typeface="+mn-ea"/>
              </a:rPr>
              <a:t> =4</a:t>
            </a:r>
            <a:r>
              <a:rPr lang="zh-CN" altLang="en-US" dirty="0">
                <a:latin typeface="+mn-ea"/>
              </a:rPr>
              <a:t>起，铷从</a:t>
            </a:r>
            <a:r>
              <a:rPr lang="en-US" altLang="zh-CN" i="1" dirty="0">
                <a:latin typeface="+mn-ea"/>
              </a:rPr>
              <a:t>n</a:t>
            </a:r>
            <a:r>
              <a:rPr lang="en-US" altLang="zh-CN" dirty="0">
                <a:latin typeface="+mn-ea"/>
              </a:rPr>
              <a:t>=5</a:t>
            </a:r>
            <a:r>
              <a:rPr lang="zh-CN" altLang="en-US" dirty="0">
                <a:latin typeface="+mn-ea"/>
              </a:rPr>
              <a:t>起，铯从</a:t>
            </a:r>
            <a:r>
              <a:rPr lang="en-US" altLang="zh-CN" i="1" dirty="0">
                <a:latin typeface="+mn-ea"/>
              </a:rPr>
              <a:t>n</a:t>
            </a:r>
            <a:r>
              <a:rPr lang="en-US" altLang="zh-CN" dirty="0">
                <a:latin typeface="+mn-ea"/>
              </a:rPr>
              <a:t>=6</a:t>
            </a:r>
            <a:r>
              <a:rPr lang="zh-CN" altLang="en-US" dirty="0">
                <a:latin typeface="+mn-ea"/>
              </a:rPr>
              <a:t>起，钫从</a:t>
            </a:r>
            <a:r>
              <a:rPr lang="en-US" altLang="zh-CN" i="1" dirty="0">
                <a:latin typeface="+mn-ea"/>
              </a:rPr>
              <a:t>n</a:t>
            </a:r>
            <a:r>
              <a:rPr lang="en-US" altLang="zh-CN" dirty="0">
                <a:latin typeface="+mn-ea"/>
              </a:rPr>
              <a:t>=7</a:t>
            </a:r>
            <a:r>
              <a:rPr lang="zh-CN" altLang="en-US" dirty="0">
                <a:latin typeface="+mn-ea"/>
              </a:rPr>
              <a:t>起。</a:t>
            </a:r>
            <a:endParaRPr lang="zh-CN" altLang="en-US" dirty="0"/>
          </a:p>
        </p:txBody>
      </p:sp>
      <p:sp>
        <p:nvSpPr>
          <p:cNvPr id="5" name="Rectangle 3"/>
          <p:cNvSpPr>
            <a:spLocks noChangeArrowheads="1"/>
          </p:cNvSpPr>
          <p:nvPr/>
        </p:nvSpPr>
        <p:spPr bwMode="auto">
          <a:xfrm>
            <a:off x="1187624" y="836712"/>
            <a:ext cx="6553200"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2800" b="1" dirty="0">
                <a:solidFill>
                  <a:schemeClr val="accent1"/>
                </a:solidFill>
                <a:latin typeface="Times New Roman" panose="02020603050405020304" pitchFamily="18" charset="0"/>
                <a:ea typeface="黑体" panose="02010609060101010101" pitchFamily="49" charset="-122"/>
              </a:rPr>
              <a:t>碱金属元素</a:t>
            </a:r>
          </a:p>
          <a:p>
            <a:pPr algn="just">
              <a:spcBef>
                <a:spcPct val="0"/>
              </a:spcBef>
              <a:buClrTx/>
              <a:buSzTx/>
              <a:buFontTx/>
              <a:buNone/>
            </a:pPr>
            <a:r>
              <a:rPr lang="en-US" altLang="zh-CN" sz="2000" b="1" dirty="0">
                <a:solidFill>
                  <a:schemeClr val="folHlink"/>
                </a:solidFill>
                <a:latin typeface="Times New Roman" panose="02020603050405020304" pitchFamily="18" charset="0"/>
                <a:ea typeface="楷体_GB2312" pitchFamily="49" charset="-122"/>
              </a:rPr>
              <a:t>Li       3</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smtClean="0">
                <a:solidFill>
                  <a:srgbClr val="CC6600"/>
                </a:solidFill>
                <a:latin typeface="Times New Roman" panose="02020603050405020304" pitchFamily="18" charset="0"/>
                <a:ea typeface="楷体_GB2312" pitchFamily="49" charset="-122"/>
              </a:rPr>
              <a:t>2×1</a:t>
            </a:r>
            <a:r>
              <a:rPr lang="zh-CN" altLang="en-US" sz="2000" b="1" dirty="0" smtClean="0">
                <a:solidFill>
                  <a:schemeClr val="folHlink"/>
                </a:solidFill>
                <a:latin typeface="Times New Roman" panose="02020603050405020304" pitchFamily="18" charset="0"/>
                <a:ea typeface="楷体_GB2312" pitchFamily="49" charset="-122"/>
              </a:rPr>
              <a:t>＋</a:t>
            </a:r>
            <a:r>
              <a:rPr lang="en-US" altLang="zh-CN" sz="2000" b="1" dirty="0">
                <a:solidFill>
                  <a:schemeClr val="hlink"/>
                </a:solidFill>
                <a:latin typeface="Times New Roman" panose="02020603050405020304" pitchFamily="18" charset="0"/>
                <a:ea typeface="楷体_GB2312" pitchFamily="49" charset="-122"/>
              </a:rPr>
              <a:t>1</a:t>
            </a:r>
            <a:r>
              <a:rPr lang="zh-CN" altLang="en-US" sz="2000" b="1" dirty="0">
                <a:solidFill>
                  <a:schemeClr val="folHlink"/>
                </a:solidFill>
                <a:latin typeface="Times New Roman" panose="02020603050405020304" pitchFamily="18" charset="0"/>
                <a:ea typeface="楷体_GB2312" pitchFamily="49" charset="-122"/>
              </a:rPr>
              <a:t>，</a:t>
            </a:r>
          </a:p>
          <a:p>
            <a:pPr algn="just">
              <a:spcBef>
                <a:spcPct val="0"/>
              </a:spcBef>
              <a:buClrTx/>
              <a:buSzTx/>
              <a:buFontTx/>
              <a:buNone/>
            </a:pPr>
            <a:r>
              <a:rPr lang="en-US" altLang="zh-CN" sz="2000" b="1" dirty="0">
                <a:solidFill>
                  <a:schemeClr val="folHlink"/>
                </a:solidFill>
                <a:latin typeface="Times New Roman" panose="02020603050405020304" pitchFamily="18" charset="0"/>
                <a:ea typeface="楷体_GB2312" pitchFamily="49" charset="-122"/>
              </a:rPr>
              <a:t>Na    11</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1</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chemeClr val="hlink"/>
                </a:solidFill>
                <a:latin typeface="Times New Roman" panose="02020603050405020304" pitchFamily="18" charset="0"/>
                <a:ea typeface="楷体_GB2312" pitchFamily="49" charset="-122"/>
              </a:rPr>
              <a:t>1</a:t>
            </a:r>
            <a:r>
              <a:rPr lang="zh-CN" altLang="en-US" sz="2000" b="1" dirty="0">
                <a:solidFill>
                  <a:schemeClr val="folHlink"/>
                </a:solidFill>
                <a:latin typeface="Times New Roman" panose="02020603050405020304" pitchFamily="18" charset="0"/>
                <a:ea typeface="楷体_GB2312" pitchFamily="49" charset="-122"/>
              </a:rPr>
              <a:t>，</a:t>
            </a:r>
          </a:p>
          <a:p>
            <a:pPr algn="just">
              <a:spcBef>
                <a:spcPct val="0"/>
              </a:spcBef>
              <a:buClrTx/>
              <a:buSzTx/>
              <a:buFontTx/>
              <a:buNone/>
            </a:pPr>
            <a:r>
              <a:rPr lang="en-US" altLang="zh-CN" sz="2000" b="1" dirty="0">
                <a:solidFill>
                  <a:schemeClr val="folHlink"/>
                </a:solidFill>
                <a:latin typeface="Times New Roman" panose="02020603050405020304" pitchFamily="18" charset="0"/>
                <a:ea typeface="楷体_GB2312" pitchFamily="49" charset="-122"/>
              </a:rPr>
              <a:t>K      19</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1</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chemeClr val="hlink"/>
                </a:solidFill>
                <a:latin typeface="Times New Roman" panose="02020603050405020304" pitchFamily="18" charset="0"/>
                <a:ea typeface="楷体_GB2312" pitchFamily="49" charset="-122"/>
              </a:rPr>
              <a:t>1</a:t>
            </a:r>
            <a:r>
              <a:rPr lang="zh-CN" altLang="en-US" sz="2000" b="1" dirty="0">
                <a:solidFill>
                  <a:schemeClr val="folHlink"/>
                </a:solidFill>
                <a:latin typeface="Times New Roman" panose="02020603050405020304" pitchFamily="18" charset="0"/>
                <a:ea typeface="楷体_GB2312" pitchFamily="49" charset="-122"/>
              </a:rPr>
              <a:t>，</a:t>
            </a:r>
          </a:p>
          <a:p>
            <a:pPr algn="just">
              <a:spcBef>
                <a:spcPct val="0"/>
              </a:spcBef>
              <a:buClrTx/>
              <a:buSzTx/>
              <a:buFontTx/>
              <a:buNone/>
            </a:pPr>
            <a:r>
              <a:rPr lang="en-US" altLang="zh-CN" sz="2000" b="1" dirty="0" err="1">
                <a:solidFill>
                  <a:schemeClr val="folHlink"/>
                </a:solidFill>
                <a:latin typeface="Times New Roman" panose="02020603050405020304" pitchFamily="18" charset="0"/>
                <a:ea typeface="楷体_GB2312" pitchFamily="49" charset="-122"/>
              </a:rPr>
              <a:t>Rb</a:t>
            </a:r>
            <a:r>
              <a:rPr lang="en-US" altLang="zh-CN" sz="2000" b="1" dirty="0">
                <a:solidFill>
                  <a:schemeClr val="folHlink"/>
                </a:solidFill>
                <a:latin typeface="Times New Roman" panose="02020603050405020304" pitchFamily="18" charset="0"/>
                <a:ea typeface="楷体_GB2312" pitchFamily="49" charset="-122"/>
              </a:rPr>
              <a:t>    37</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1</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3</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chemeClr val="hlink"/>
                </a:solidFill>
                <a:latin typeface="Times New Roman" panose="02020603050405020304" pitchFamily="18" charset="0"/>
                <a:ea typeface="楷体_GB2312" pitchFamily="49" charset="-122"/>
              </a:rPr>
              <a:t>1</a:t>
            </a:r>
            <a:r>
              <a:rPr lang="zh-CN" altLang="en-US" sz="2000" b="1" dirty="0">
                <a:solidFill>
                  <a:schemeClr val="folHlink"/>
                </a:solidFill>
                <a:latin typeface="Times New Roman" panose="02020603050405020304" pitchFamily="18" charset="0"/>
                <a:ea typeface="楷体_GB2312" pitchFamily="49" charset="-122"/>
              </a:rPr>
              <a:t>，</a:t>
            </a:r>
          </a:p>
          <a:p>
            <a:pPr algn="just">
              <a:spcBef>
                <a:spcPct val="0"/>
              </a:spcBef>
              <a:buClrTx/>
              <a:buSzTx/>
              <a:buFontTx/>
              <a:buNone/>
            </a:pPr>
            <a:r>
              <a:rPr lang="en-US" altLang="zh-CN" sz="2000" b="1" dirty="0">
                <a:solidFill>
                  <a:schemeClr val="folHlink"/>
                </a:solidFill>
                <a:latin typeface="Times New Roman" panose="02020603050405020304" pitchFamily="18" charset="0"/>
                <a:ea typeface="楷体_GB2312" pitchFamily="49" charset="-122"/>
              </a:rPr>
              <a:t>Cs     55</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1</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3</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3</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chemeClr val="hlink"/>
                </a:solidFill>
                <a:latin typeface="Times New Roman" panose="02020603050405020304" pitchFamily="18" charset="0"/>
                <a:ea typeface="楷体_GB2312" pitchFamily="49" charset="-122"/>
              </a:rPr>
              <a:t>1</a:t>
            </a:r>
            <a:r>
              <a:rPr lang="zh-CN" altLang="en-US" sz="2000" b="1" dirty="0">
                <a:solidFill>
                  <a:schemeClr val="folHlink"/>
                </a:solidFill>
                <a:latin typeface="Times New Roman" panose="02020603050405020304" pitchFamily="18" charset="0"/>
                <a:ea typeface="楷体_GB2312" pitchFamily="49" charset="-122"/>
              </a:rPr>
              <a:t>，</a:t>
            </a:r>
          </a:p>
          <a:p>
            <a:pPr algn="just">
              <a:spcBef>
                <a:spcPct val="0"/>
              </a:spcBef>
              <a:buClrTx/>
              <a:buSzTx/>
              <a:buFontTx/>
              <a:buNone/>
            </a:pPr>
            <a:r>
              <a:rPr lang="en-US" altLang="zh-CN" sz="2000" b="1" dirty="0">
                <a:solidFill>
                  <a:schemeClr val="folHlink"/>
                </a:solidFill>
                <a:latin typeface="Times New Roman" panose="02020603050405020304" pitchFamily="18" charset="0"/>
                <a:ea typeface="楷体_GB2312" pitchFamily="49" charset="-122"/>
              </a:rPr>
              <a:t>Fr     87</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1</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3</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4</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3</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en-US" altLang="zh-CN" sz="2000" b="1" dirty="0">
                <a:solidFill>
                  <a:srgbClr val="CC6600"/>
                </a:solidFill>
                <a:latin typeface="Times New Roman" panose="02020603050405020304" pitchFamily="18" charset="0"/>
                <a:ea typeface="楷体_GB2312" pitchFamily="49" charset="-122"/>
              </a:rPr>
              <a:t>2</a:t>
            </a:r>
            <a:r>
              <a:rPr lang="en-US" altLang="zh-CN" sz="2000" b="1" baseline="30000" dirty="0">
                <a:solidFill>
                  <a:srgbClr val="CC6600"/>
                </a:solidFill>
                <a:latin typeface="Times New Roman" panose="02020603050405020304" pitchFamily="18" charset="0"/>
                <a:ea typeface="楷体_GB2312" pitchFamily="49" charset="-122"/>
              </a:rPr>
              <a:t>2</a:t>
            </a:r>
            <a:r>
              <a:rPr lang="zh-CN" altLang="en-US" sz="2000" b="1" dirty="0">
                <a:solidFill>
                  <a:srgbClr val="CC6600"/>
                </a:solidFill>
                <a:latin typeface="Times New Roman" panose="02020603050405020304" pitchFamily="18" charset="0"/>
                <a:ea typeface="楷体_GB2312" pitchFamily="49" charset="-122"/>
              </a:rPr>
              <a:t>）</a:t>
            </a:r>
            <a:r>
              <a:rPr lang="zh-CN" altLang="en-US" sz="2000" b="1" dirty="0">
                <a:solidFill>
                  <a:schemeClr val="folHlink"/>
                </a:solidFill>
                <a:latin typeface="Times New Roman" panose="02020603050405020304" pitchFamily="18" charset="0"/>
                <a:ea typeface="楷体_GB2312" pitchFamily="49" charset="-122"/>
              </a:rPr>
              <a:t>＋</a:t>
            </a:r>
            <a:r>
              <a:rPr lang="en-US" altLang="zh-CN" sz="2000" b="1" dirty="0">
                <a:solidFill>
                  <a:schemeClr val="hlink"/>
                </a:solidFill>
                <a:latin typeface="Times New Roman" panose="02020603050405020304" pitchFamily="18" charset="0"/>
                <a:ea typeface="楷体_GB2312" pitchFamily="49" charset="-122"/>
              </a:rPr>
              <a:t>1</a:t>
            </a:r>
            <a:r>
              <a:rPr lang="zh-CN" altLang="en-US" sz="2000" b="1" dirty="0">
                <a:solidFill>
                  <a:schemeClr val="folHlink"/>
                </a:solidFill>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21354047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4Z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32856"/>
            <a:ext cx="9144000" cy="35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ChangeArrowheads="1"/>
          </p:cNvSpPr>
          <p:nvPr/>
        </p:nvSpPr>
        <p:spPr bwMode="auto">
          <a:xfrm>
            <a:off x="1475656" y="692696"/>
            <a:ext cx="6264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3600" b="1" dirty="0" smtClean="0">
                <a:solidFill>
                  <a:schemeClr val="hlink"/>
                </a:solidFill>
                <a:latin typeface="Times New Roman" panose="02020603050405020304" pitchFamily="18" charset="0"/>
                <a:ea typeface="楷体_GB2312" pitchFamily="49" charset="-122"/>
              </a:rPr>
              <a:t>原子实</a:t>
            </a:r>
            <a:r>
              <a:rPr lang="zh-CN" altLang="en-US" sz="3600" b="1" dirty="0">
                <a:solidFill>
                  <a:schemeClr val="hlink"/>
                </a:solidFill>
                <a:latin typeface="Times New Roman" panose="02020603050405020304" pitchFamily="18" charset="0"/>
                <a:ea typeface="楷体_GB2312" pitchFamily="49" charset="-122"/>
              </a:rPr>
              <a:t>极化和轨道贯穿</a:t>
            </a:r>
            <a:r>
              <a:rPr lang="zh-CN" altLang="en-US" sz="3600" dirty="0">
                <a:solidFill>
                  <a:schemeClr val="hlink"/>
                </a:solidFill>
                <a:latin typeface="Times New Roman" panose="02020603050405020304" pitchFamily="18" charset="0"/>
                <a:ea typeface="楷体_GB2312" pitchFamily="49" charset="-122"/>
              </a:rPr>
              <a:t> </a:t>
            </a:r>
          </a:p>
        </p:txBody>
      </p:sp>
      <p:sp>
        <p:nvSpPr>
          <p:cNvPr id="2" name="文本框 1"/>
          <p:cNvSpPr txBox="1"/>
          <p:nvPr/>
        </p:nvSpPr>
        <p:spPr>
          <a:xfrm>
            <a:off x="1835696" y="5022130"/>
            <a:ext cx="1512168" cy="461665"/>
          </a:xfrm>
          <a:prstGeom prst="rect">
            <a:avLst/>
          </a:prstGeom>
          <a:noFill/>
        </p:spPr>
        <p:txBody>
          <a:bodyPr wrap="square" rtlCol="0">
            <a:spAutoFit/>
          </a:bodyPr>
          <a:lstStyle/>
          <a:p>
            <a:r>
              <a:rPr lang="zh-CN" altLang="en-US" dirty="0" smtClean="0">
                <a:solidFill>
                  <a:srgbClr val="0070C0"/>
                </a:solidFill>
                <a:latin typeface="+mn-ea"/>
                <a:ea typeface="+mn-ea"/>
              </a:rPr>
              <a:t>电偶极子</a:t>
            </a:r>
            <a:endParaRPr lang="zh-CN" altLang="en-US" dirty="0">
              <a:solidFill>
                <a:srgbClr val="0070C0"/>
              </a:solidFill>
              <a:latin typeface="+mn-ea"/>
              <a:ea typeface="+mn-ea"/>
            </a:endParaRPr>
          </a:p>
        </p:txBody>
      </p:sp>
    </p:spTree>
    <p:extLst>
      <p:ext uri="{BB962C8B-B14F-4D97-AF65-F5344CB8AC3E}">
        <p14:creationId xmlns:p14="http://schemas.microsoft.com/office/powerpoint/2010/main" val="7684803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4" name="Text Box 4"/>
          <p:cNvSpPr txBox="1">
            <a:spLocks noChangeArrowheads="1"/>
          </p:cNvSpPr>
          <p:nvPr/>
        </p:nvSpPr>
        <p:spPr bwMode="auto">
          <a:xfrm>
            <a:off x="1547813" y="404813"/>
            <a:ext cx="59055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3600" b="1">
                <a:solidFill>
                  <a:srgbClr val="0000FF"/>
                </a:solidFill>
                <a:effectLst>
                  <a:outerShdw blurRad="38100" dist="38100" dir="2700000" algn="tl">
                    <a:srgbClr val="C0C0C0"/>
                  </a:outerShdw>
                </a:effectLst>
                <a:latin typeface="Times New Roman" panose="02020603050405020304" pitchFamily="18" charset="0"/>
              </a:rPr>
              <a:t>卢瑟福－玻尔原子模型小结</a:t>
            </a:r>
          </a:p>
        </p:txBody>
      </p:sp>
      <p:sp>
        <p:nvSpPr>
          <p:cNvPr id="353285" name="Text Box 5"/>
          <p:cNvSpPr txBox="1">
            <a:spLocks noChangeArrowheads="1"/>
          </p:cNvSpPr>
          <p:nvPr/>
        </p:nvSpPr>
        <p:spPr bwMode="auto">
          <a:xfrm>
            <a:off x="468313" y="1557338"/>
            <a:ext cx="3081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b="1">
                <a:solidFill>
                  <a:srgbClr val="990099"/>
                </a:solidFill>
                <a:effectLst>
                  <a:outerShdw blurRad="38100" dist="38100" dir="2700000" algn="tl">
                    <a:srgbClr val="C0C0C0"/>
                  </a:outerShdw>
                </a:effectLst>
                <a:latin typeface="Times New Roman" panose="02020603050405020304" pitchFamily="18" charset="0"/>
              </a:rPr>
              <a:t>一．原子的核式结构</a:t>
            </a:r>
          </a:p>
        </p:txBody>
      </p:sp>
      <p:sp>
        <p:nvSpPr>
          <p:cNvPr id="353286" name="Text Box 6"/>
          <p:cNvSpPr txBox="1">
            <a:spLocks noChangeArrowheads="1"/>
          </p:cNvSpPr>
          <p:nvPr/>
        </p:nvSpPr>
        <p:spPr bwMode="auto">
          <a:xfrm>
            <a:off x="3203575" y="2347913"/>
            <a:ext cx="56165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卢瑟福散射理论（基于核式结构）和盖革－马斯顿实验相符</a:t>
            </a:r>
          </a:p>
        </p:txBody>
      </p:sp>
      <p:sp>
        <p:nvSpPr>
          <p:cNvPr id="353287" name="Text Box 7"/>
          <p:cNvSpPr txBox="1">
            <a:spLocks noChangeArrowheads="1"/>
          </p:cNvSpPr>
          <p:nvPr/>
        </p:nvSpPr>
        <p:spPr bwMode="auto">
          <a:xfrm>
            <a:off x="900113" y="1989138"/>
            <a:ext cx="228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1</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．卢瑟福模型</a:t>
            </a:r>
          </a:p>
        </p:txBody>
      </p:sp>
      <p:sp>
        <p:nvSpPr>
          <p:cNvPr id="353288" name="Text Box 8"/>
          <p:cNvSpPr txBox="1">
            <a:spLocks noChangeArrowheads="1"/>
          </p:cNvSpPr>
          <p:nvPr/>
        </p:nvSpPr>
        <p:spPr bwMode="auto">
          <a:xfrm>
            <a:off x="3203575" y="1989138"/>
            <a:ext cx="4229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核（占原子线度</a:t>
            </a:r>
            <a:r>
              <a:rPr kumimoji="0" lang="en-US" altLang="zh-CN" sz="2000" b="1">
                <a:effectLst>
                  <a:outerShdw blurRad="38100" dist="38100" dir="2700000" algn="tl">
                    <a:srgbClr val="C0C0C0"/>
                  </a:outerShdw>
                </a:effectLst>
                <a:latin typeface="Times New Roman" panose="02020603050405020304" pitchFamily="18" charset="0"/>
              </a:rPr>
              <a:t>1/10</a:t>
            </a:r>
            <a:r>
              <a:rPr kumimoji="0" lang="en-US" altLang="zh-CN" sz="2000" b="1" baseline="30000">
                <a:effectLst>
                  <a:outerShdw blurRad="38100" dist="38100" dir="2700000" algn="tl">
                    <a:srgbClr val="C0C0C0"/>
                  </a:outerShdw>
                </a:effectLst>
                <a:latin typeface="Times New Roman" panose="02020603050405020304" pitchFamily="18" charset="0"/>
              </a:rPr>
              <a:t>4</a:t>
            </a:r>
            <a:r>
              <a:rPr kumimoji="0" lang="zh-CN" altLang="en-US" sz="2000" b="1">
                <a:effectLst>
                  <a:outerShdw blurRad="38100" dist="38100" dir="2700000" algn="tl">
                    <a:srgbClr val="C0C0C0"/>
                  </a:outerShdw>
                </a:effectLst>
                <a:latin typeface="Times New Roman" panose="02020603050405020304" pitchFamily="18" charset="0"/>
              </a:rPr>
              <a:t>）</a:t>
            </a:r>
            <a:r>
              <a:rPr kumimoji="0" lang="en-US" altLang="zh-CN" sz="2000" b="1">
                <a:effectLst>
                  <a:outerShdw blurRad="38100" dist="38100" dir="2700000" algn="tl">
                    <a:srgbClr val="C0C0C0"/>
                  </a:outerShdw>
                </a:effectLst>
                <a:latin typeface="Times New Roman" panose="02020603050405020304" pitchFamily="18" charset="0"/>
              </a:rPr>
              <a:t>+</a:t>
            </a:r>
            <a:r>
              <a:rPr kumimoji="0" lang="zh-CN" altLang="en-US" sz="2000" b="1">
                <a:effectLst>
                  <a:outerShdw blurRad="38100" dist="38100" dir="2700000" algn="tl">
                    <a:srgbClr val="C0C0C0"/>
                  </a:outerShdw>
                </a:effectLst>
                <a:latin typeface="Times New Roman" panose="02020603050405020304" pitchFamily="18" charset="0"/>
              </a:rPr>
              <a:t>电子</a:t>
            </a:r>
          </a:p>
        </p:txBody>
      </p:sp>
      <p:sp>
        <p:nvSpPr>
          <p:cNvPr id="353289" name="Text Box 9"/>
          <p:cNvSpPr txBox="1">
            <a:spLocks noChangeArrowheads="1"/>
          </p:cNvSpPr>
          <p:nvPr/>
        </p:nvSpPr>
        <p:spPr bwMode="auto">
          <a:xfrm>
            <a:off x="900113" y="2349500"/>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2</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．实 验  验 证</a:t>
            </a:r>
          </a:p>
        </p:txBody>
      </p:sp>
      <p:sp>
        <p:nvSpPr>
          <p:cNvPr id="353290" name="Text Box 10"/>
          <p:cNvSpPr txBox="1">
            <a:spLocks noChangeArrowheads="1"/>
          </p:cNvSpPr>
          <p:nvPr/>
        </p:nvSpPr>
        <p:spPr bwMode="auto">
          <a:xfrm>
            <a:off x="468313" y="2997200"/>
            <a:ext cx="2803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b="1">
                <a:solidFill>
                  <a:srgbClr val="990099"/>
                </a:solidFill>
                <a:effectLst>
                  <a:outerShdw blurRad="38100" dist="38100" dir="2700000" algn="tl">
                    <a:srgbClr val="C0C0C0"/>
                  </a:outerShdw>
                </a:effectLst>
                <a:latin typeface="Times New Roman" panose="02020603050405020304" pitchFamily="18" charset="0"/>
              </a:rPr>
              <a:t>二．原子的量子论</a:t>
            </a:r>
          </a:p>
        </p:txBody>
      </p:sp>
      <p:sp>
        <p:nvSpPr>
          <p:cNvPr id="353291" name="Text Box 11"/>
          <p:cNvSpPr txBox="1">
            <a:spLocks noChangeArrowheads="1"/>
          </p:cNvSpPr>
          <p:nvPr/>
        </p:nvSpPr>
        <p:spPr bwMode="auto">
          <a:xfrm>
            <a:off x="900113" y="3500438"/>
            <a:ext cx="210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1</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．玻尔模型</a:t>
            </a:r>
          </a:p>
        </p:txBody>
      </p:sp>
      <p:sp>
        <p:nvSpPr>
          <p:cNvPr id="353292" name="Text Box 12"/>
          <p:cNvSpPr txBox="1">
            <a:spLocks noChangeArrowheads="1"/>
          </p:cNvSpPr>
          <p:nvPr/>
        </p:nvSpPr>
        <p:spPr bwMode="auto">
          <a:xfrm>
            <a:off x="4716463" y="3213100"/>
            <a:ext cx="22320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定态假设</a:t>
            </a:r>
          </a:p>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辐射跃迁假设</a:t>
            </a:r>
          </a:p>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角动量量子化假设</a:t>
            </a:r>
          </a:p>
        </p:txBody>
      </p:sp>
      <p:sp>
        <p:nvSpPr>
          <p:cNvPr id="353293" name="Text Box 13"/>
          <p:cNvSpPr txBox="1">
            <a:spLocks noChangeArrowheads="1"/>
          </p:cNvSpPr>
          <p:nvPr/>
        </p:nvSpPr>
        <p:spPr bwMode="auto">
          <a:xfrm>
            <a:off x="7092950" y="3355975"/>
            <a:ext cx="1522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原子能级</a:t>
            </a:r>
          </a:p>
        </p:txBody>
      </p:sp>
      <p:sp>
        <p:nvSpPr>
          <p:cNvPr id="353294" name="Text Box 14"/>
          <p:cNvSpPr txBox="1">
            <a:spLocks noChangeArrowheads="1"/>
          </p:cNvSpPr>
          <p:nvPr/>
        </p:nvSpPr>
        <p:spPr bwMode="auto">
          <a:xfrm>
            <a:off x="3059113" y="3213100"/>
            <a:ext cx="1895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量子化概念</a:t>
            </a:r>
          </a:p>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核式模型</a:t>
            </a:r>
          </a:p>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光谱实验</a:t>
            </a:r>
          </a:p>
        </p:txBody>
      </p:sp>
      <p:sp>
        <p:nvSpPr>
          <p:cNvPr id="353295" name="AutoShape 15"/>
          <p:cNvSpPr>
            <a:spLocks/>
          </p:cNvSpPr>
          <p:nvPr/>
        </p:nvSpPr>
        <p:spPr bwMode="auto">
          <a:xfrm>
            <a:off x="4427538" y="3213100"/>
            <a:ext cx="152400" cy="1017588"/>
          </a:xfrm>
          <a:prstGeom prst="rightBrace">
            <a:avLst>
              <a:gd name="adj1" fmla="val 5564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3296" name="AutoShape 16"/>
          <p:cNvSpPr>
            <a:spLocks/>
          </p:cNvSpPr>
          <p:nvPr/>
        </p:nvSpPr>
        <p:spPr bwMode="auto">
          <a:xfrm>
            <a:off x="6877050" y="3140075"/>
            <a:ext cx="152400" cy="1017588"/>
          </a:xfrm>
          <a:prstGeom prst="rightBrace">
            <a:avLst>
              <a:gd name="adj1" fmla="val 5564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3297" name="Text Box 17"/>
          <p:cNvSpPr txBox="1">
            <a:spLocks noChangeArrowheads="1"/>
          </p:cNvSpPr>
          <p:nvPr/>
        </p:nvSpPr>
        <p:spPr bwMode="auto">
          <a:xfrm>
            <a:off x="1403350" y="4724400"/>
            <a:ext cx="2419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半经典量子理论</a:t>
            </a:r>
          </a:p>
        </p:txBody>
      </p:sp>
      <p:sp>
        <p:nvSpPr>
          <p:cNvPr id="353298" name="Text Box 18"/>
          <p:cNvSpPr txBox="1">
            <a:spLocks noChangeArrowheads="1"/>
          </p:cNvSpPr>
          <p:nvPr/>
        </p:nvSpPr>
        <p:spPr bwMode="auto">
          <a:xfrm>
            <a:off x="3708400" y="4652963"/>
            <a:ext cx="42370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电子绕核运动    经典力学处理</a:t>
            </a:r>
          </a:p>
          <a:p>
            <a:pPr eaLnBrk="1" hangingPunct="1">
              <a:defRPr/>
            </a:pPr>
            <a:r>
              <a:rPr kumimoji="0" lang="zh-CN" altLang="en-US" sz="2000" b="1" dirty="0">
                <a:effectLst>
                  <a:outerShdw blurRad="38100" dist="38100" dir="2700000" algn="tl">
                    <a:srgbClr val="C0C0C0"/>
                  </a:outerShdw>
                </a:effectLst>
                <a:latin typeface="Times New Roman" panose="02020603050405020304" pitchFamily="18" charset="0"/>
              </a:rPr>
              <a:t>电子轨道半径    量子条件限制</a:t>
            </a:r>
          </a:p>
        </p:txBody>
      </p:sp>
      <p:sp>
        <p:nvSpPr>
          <p:cNvPr id="353299" name="AutoShape 19"/>
          <p:cNvSpPr>
            <a:spLocks/>
          </p:cNvSpPr>
          <p:nvPr/>
        </p:nvSpPr>
        <p:spPr bwMode="auto">
          <a:xfrm>
            <a:off x="3563938" y="4652963"/>
            <a:ext cx="204787" cy="614362"/>
          </a:xfrm>
          <a:prstGeom prst="lef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53300" name="Text Box 20"/>
          <p:cNvSpPr txBox="1">
            <a:spLocks noChangeArrowheads="1"/>
          </p:cNvSpPr>
          <p:nvPr/>
        </p:nvSpPr>
        <p:spPr bwMode="auto">
          <a:xfrm>
            <a:off x="1381125" y="4227513"/>
            <a:ext cx="3762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解释氢光谱分立性、原子稳定性</a:t>
            </a:r>
          </a:p>
        </p:txBody>
      </p:sp>
      <p:sp>
        <p:nvSpPr>
          <p:cNvPr id="353301" name="Text Box 21"/>
          <p:cNvSpPr txBox="1">
            <a:spLocks noChangeArrowheads="1"/>
          </p:cNvSpPr>
          <p:nvPr/>
        </p:nvSpPr>
        <p:spPr bwMode="auto">
          <a:xfrm>
            <a:off x="900113" y="5589588"/>
            <a:ext cx="313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en-US" altLang="zh-CN" b="1">
                <a:solidFill>
                  <a:srgbClr val="008000"/>
                </a:solidFill>
                <a:effectLst>
                  <a:outerShdw blurRad="38100" dist="38100" dir="2700000" algn="tl">
                    <a:srgbClr val="C0C0C0"/>
                  </a:outerShdw>
                </a:effectLst>
                <a:latin typeface="Times New Roman" panose="02020603050405020304" pitchFamily="18" charset="0"/>
              </a:rPr>
              <a:t>2</a:t>
            </a:r>
            <a:r>
              <a:rPr kumimoji="0" lang="zh-CN" altLang="en-US" b="1">
                <a:solidFill>
                  <a:srgbClr val="008000"/>
                </a:solidFill>
                <a:effectLst>
                  <a:outerShdw blurRad="38100" dist="38100" dir="2700000" algn="tl">
                    <a:srgbClr val="C0C0C0"/>
                  </a:outerShdw>
                </a:effectLst>
                <a:latin typeface="Times New Roman" panose="02020603050405020304" pitchFamily="18" charset="0"/>
              </a:rPr>
              <a:t>．弗兰克－赫兹实验</a:t>
            </a:r>
          </a:p>
        </p:txBody>
      </p:sp>
      <p:sp>
        <p:nvSpPr>
          <p:cNvPr id="353302" name="Text Box 22"/>
          <p:cNvSpPr txBox="1">
            <a:spLocks noChangeArrowheads="1"/>
          </p:cNvSpPr>
          <p:nvPr/>
        </p:nvSpPr>
        <p:spPr bwMode="auto">
          <a:xfrm>
            <a:off x="4140200" y="5803900"/>
            <a:ext cx="4579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电子与原子碰撞能量转移分立性</a:t>
            </a:r>
          </a:p>
        </p:txBody>
      </p:sp>
      <p:sp>
        <p:nvSpPr>
          <p:cNvPr id="353303" name="Text Box 23"/>
          <p:cNvSpPr txBox="1">
            <a:spLocks noChangeArrowheads="1"/>
          </p:cNvSpPr>
          <p:nvPr/>
        </p:nvSpPr>
        <p:spPr bwMode="auto">
          <a:xfrm>
            <a:off x="4140200" y="5445125"/>
            <a:ext cx="4643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000" b="1">
                <a:effectLst>
                  <a:outerShdw blurRad="38100" dist="38100" dir="2700000" algn="tl">
                    <a:srgbClr val="C0C0C0"/>
                  </a:outerShdw>
                </a:effectLst>
                <a:latin typeface="Times New Roman" panose="02020603050405020304" pitchFamily="18" charset="0"/>
              </a:rPr>
              <a:t>原子能量量子化的另一实验证据</a:t>
            </a:r>
          </a:p>
        </p:txBody>
      </p:sp>
    </p:spTree>
    <p:extLst>
      <p:ext uri="{BB962C8B-B14F-4D97-AF65-F5344CB8AC3E}">
        <p14:creationId xmlns:p14="http://schemas.microsoft.com/office/powerpoint/2010/main" val="1461864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32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32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328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32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328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329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32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32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329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329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32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329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330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329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32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329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330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533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3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4" grpId="0"/>
      <p:bldP spid="353285" grpId="0"/>
      <p:bldP spid="353286" grpId="0"/>
      <p:bldP spid="353287" grpId="0"/>
      <p:bldP spid="353288" grpId="0"/>
      <p:bldP spid="353289" grpId="0"/>
      <p:bldP spid="353290" grpId="0"/>
      <p:bldP spid="353291" grpId="0"/>
      <p:bldP spid="353292" grpId="0"/>
      <p:bldP spid="353293" grpId="0"/>
      <p:bldP spid="353294" grpId="0"/>
      <p:bldP spid="353295" grpId="0" animBg="1"/>
      <p:bldP spid="353296" grpId="0" animBg="1"/>
      <p:bldP spid="353297" grpId="0"/>
      <p:bldP spid="353298" grpId="0"/>
      <p:bldP spid="353299" grpId="0" animBg="1"/>
      <p:bldP spid="353300" grpId="0"/>
      <p:bldP spid="353301" grpId="0"/>
      <p:bldP spid="353302" grpId="0"/>
      <p:bldP spid="35330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1116013" y="260350"/>
            <a:ext cx="7416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4400">
                <a:solidFill>
                  <a:schemeClr val="folHlink"/>
                </a:solidFill>
                <a:latin typeface="Times New Roman" panose="02020603050405020304" pitchFamily="18" charset="0"/>
                <a:ea typeface="隶书" panose="02010509060101010101" pitchFamily="49" charset="-122"/>
              </a:rPr>
              <a:t>第四章　</a:t>
            </a:r>
            <a:r>
              <a:rPr lang="zh-CN" altLang="en-US" sz="4400" b="1">
                <a:solidFill>
                  <a:schemeClr val="folHlink"/>
                </a:solidFill>
                <a:latin typeface="楷体_GB2312" pitchFamily="49" charset="-122"/>
                <a:ea typeface="隶书" panose="02010509060101010101" pitchFamily="49" charset="-122"/>
              </a:rPr>
              <a:t>电子自旋  小结</a:t>
            </a:r>
            <a:endParaRPr lang="zh-CN" altLang="en-US" sz="4400">
              <a:solidFill>
                <a:schemeClr val="folHlink"/>
              </a:solidFill>
              <a:latin typeface="Times New Roman" panose="02020603050405020304" pitchFamily="18" charset="0"/>
              <a:ea typeface="隶书" panose="02010509060101010101" pitchFamily="49" charset="-122"/>
            </a:endParaRPr>
          </a:p>
        </p:txBody>
      </p:sp>
      <p:sp>
        <p:nvSpPr>
          <p:cNvPr id="4099" name="Rectangle 3"/>
          <p:cNvSpPr>
            <a:spLocks noChangeArrowheads="1"/>
          </p:cNvSpPr>
          <p:nvPr/>
        </p:nvSpPr>
        <p:spPr bwMode="auto">
          <a:xfrm>
            <a:off x="827584" y="1196752"/>
            <a:ext cx="7127875"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3200" b="1" dirty="0">
                <a:solidFill>
                  <a:schemeClr val="hlink"/>
                </a:solidFill>
                <a:latin typeface="楷体_GB2312" pitchFamily="49" charset="-122"/>
                <a:ea typeface="楷体_GB2312" pitchFamily="49" charset="-122"/>
              </a:rPr>
              <a:t>§</a:t>
            </a:r>
            <a:r>
              <a:rPr lang="en-US" altLang="zh-CN" sz="3200" b="1" dirty="0">
                <a:solidFill>
                  <a:schemeClr val="hlink"/>
                </a:solidFill>
                <a:latin typeface="Times New Roman" panose="02020603050405020304" pitchFamily="18" charset="0"/>
                <a:ea typeface="楷体_GB2312" pitchFamily="49" charset="-122"/>
              </a:rPr>
              <a:t>4.1</a:t>
            </a:r>
            <a:r>
              <a:rPr lang="zh-CN" altLang="en-US" sz="3200" b="1" dirty="0">
                <a:solidFill>
                  <a:schemeClr val="hlink"/>
                </a:solidFill>
                <a:latin typeface="Times New Roman" panose="02020603050405020304" pitchFamily="18" charset="0"/>
                <a:ea typeface="楷体_GB2312" pitchFamily="49" charset="-122"/>
              </a:rPr>
              <a:t>原子中电子轨道运动的磁矩 </a:t>
            </a:r>
          </a:p>
          <a:p>
            <a:pPr algn="l" eaLnBrk="1" hangingPunct="1"/>
            <a:r>
              <a:rPr lang="en-US" altLang="zh-CN" sz="3200" b="1" dirty="0">
                <a:solidFill>
                  <a:schemeClr val="hlink"/>
                </a:solidFill>
                <a:latin typeface="楷体_GB2312" pitchFamily="49" charset="-122"/>
                <a:ea typeface="楷体_GB2312" pitchFamily="49" charset="-122"/>
              </a:rPr>
              <a:t>§</a:t>
            </a:r>
            <a:r>
              <a:rPr lang="en-US" altLang="zh-CN" sz="3200" b="1" dirty="0">
                <a:solidFill>
                  <a:schemeClr val="hlink"/>
                </a:solidFill>
                <a:latin typeface="Times New Roman" panose="02020603050405020304" pitchFamily="18" charset="0"/>
                <a:ea typeface="楷体_GB2312" pitchFamily="49" charset="-122"/>
              </a:rPr>
              <a:t>4.2</a:t>
            </a:r>
            <a:r>
              <a:rPr lang="zh-CN" altLang="en-US" sz="3200" b="1" dirty="0">
                <a:solidFill>
                  <a:schemeClr val="hlink"/>
                </a:solidFill>
                <a:latin typeface="Times New Roman" panose="02020603050405020304" pitchFamily="18" charset="0"/>
                <a:ea typeface="楷体_GB2312" pitchFamily="49" charset="-122"/>
              </a:rPr>
              <a:t>史特恩</a:t>
            </a:r>
            <a:r>
              <a:rPr lang="en-US" altLang="zh-CN" sz="3200" b="1" dirty="0">
                <a:solidFill>
                  <a:schemeClr val="hlink"/>
                </a:solidFill>
                <a:latin typeface="Times New Roman" panose="02020603050405020304" pitchFamily="18" charset="0"/>
                <a:ea typeface="楷体_GB2312" pitchFamily="49" charset="-122"/>
              </a:rPr>
              <a:t>—</a:t>
            </a:r>
            <a:r>
              <a:rPr lang="zh-CN" altLang="en-US" sz="3200" b="1" dirty="0">
                <a:solidFill>
                  <a:schemeClr val="hlink"/>
                </a:solidFill>
                <a:latin typeface="Times New Roman" panose="02020603050405020304" pitchFamily="18" charset="0"/>
                <a:ea typeface="楷体_GB2312" pitchFamily="49" charset="-122"/>
              </a:rPr>
              <a:t>盖拉赫实验与原子空</a:t>
            </a:r>
          </a:p>
          <a:p>
            <a:pPr algn="l" eaLnBrk="1" hangingPunct="1"/>
            <a:r>
              <a:rPr lang="zh-CN" altLang="en-US" sz="3200" b="1" dirty="0">
                <a:solidFill>
                  <a:schemeClr val="hlink"/>
                </a:solidFill>
                <a:latin typeface="Times New Roman" panose="02020603050405020304" pitchFamily="18" charset="0"/>
                <a:ea typeface="楷体_GB2312" pitchFamily="49" charset="-122"/>
              </a:rPr>
              <a:t>         间量子化</a:t>
            </a:r>
            <a:endParaRPr lang="zh-CN" altLang="en-US" sz="3200" b="1" dirty="0">
              <a:solidFill>
                <a:schemeClr val="hlink"/>
              </a:solidFill>
              <a:latin typeface="Arial Unicode MS" panose="020B0604020202020204" pitchFamily="34" charset="-122"/>
              <a:cs typeface="Times New Roman" panose="02020603050405020304" pitchFamily="18" charset="0"/>
            </a:endParaRPr>
          </a:p>
          <a:p>
            <a:pPr algn="l" eaLnBrk="1" hangingPunct="1"/>
            <a:r>
              <a:rPr lang="en-US" altLang="zh-CN" sz="3200" b="1" dirty="0">
                <a:solidFill>
                  <a:schemeClr val="hlink"/>
                </a:solidFill>
                <a:latin typeface="楷体_GB2312" pitchFamily="49" charset="-122"/>
                <a:ea typeface="楷体_GB2312" pitchFamily="49" charset="-122"/>
              </a:rPr>
              <a:t>§</a:t>
            </a:r>
            <a:r>
              <a:rPr lang="en-US" altLang="zh-CN" sz="3200" b="1" dirty="0">
                <a:solidFill>
                  <a:schemeClr val="hlink"/>
                </a:solidFill>
                <a:latin typeface="Times New Roman" panose="02020603050405020304" pitchFamily="18" charset="0"/>
                <a:ea typeface="楷体_GB2312" pitchFamily="49" charset="-122"/>
              </a:rPr>
              <a:t>4.3</a:t>
            </a:r>
            <a:r>
              <a:rPr lang="zh-CN" altLang="en-US" sz="3200" b="1" dirty="0">
                <a:solidFill>
                  <a:schemeClr val="hlink"/>
                </a:solidFill>
                <a:latin typeface="Times New Roman" panose="02020603050405020304" pitchFamily="18" charset="0"/>
                <a:ea typeface="楷体_GB2312" pitchFamily="49" charset="-122"/>
              </a:rPr>
              <a:t>电子自旋及原子态的符号</a:t>
            </a:r>
          </a:p>
          <a:p>
            <a:pPr algn="l" eaLnBrk="1" hangingPunct="1"/>
            <a:r>
              <a:rPr lang="en-US" altLang="zh-CN" sz="3200" b="1" dirty="0">
                <a:solidFill>
                  <a:schemeClr val="hlink"/>
                </a:solidFill>
                <a:latin typeface="楷体_GB2312" pitchFamily="49" charset="-122"/>
                <a:ea typeface="楷体_GB2312" pitchFamily="49" charset="-122"/>
              </a:rPr>
              <a:t>§</a:t>
            </a:r>
            <a:r>
              <a:rPr lang="en-US" altLang="zh-CN" sz="3200" b="1" dirty="0">
                <a:solidFill>
                  <a:schemeClr val="hlink"/>
                </a:solidFill>
                <a:latin typeface="Times New Roman" panose="02020603050405020304" pitchFamily="18" charset="0"/>
                <a:ea typeface="楷体_GB2312" pitchFamily="49" charset="-122"/>
              </a:rPr>
              <a:t>4.4</a:t>
            </a:r>
            <a:r>
              <a:rPr lang="zh-CN" altLang="en-US" sz="3200" b="1" dirty="0">
                <a:solidFill>
                  <a:schemeClr val="hlink"/>
                </a:solidFill>
                <a:latin typeface="Times New Roman" panose="02020603050405020304" pitchFamily="18" charset="0"/>
                <a:ea typeface="楷体_GB2312" pitchFamily="49" charset="-122"/>
              </a:rPr>
              <a:t>史特恩</a:t>
            </a:r>
            <a:r>
              <a:rPr lang="en-US" altLang="zh-CN" sz="3200" b="1" dirty="0">
                <a:solidFill>
                  <a:schemeClr val="hlink"/>
                </a:solidFill>
                <a:latin typeface="Times New Roman" panose="02020603050405020304" pitchFamily="18" charset="0"/>
                <a:ea typeface="楷体_GB2312" pitchFamily="49" charset="-122"/>
              </a:rPr>
              <a:t>—</a:t>
            </a:r>
            <a:r>
              <a:rPr lang="zh-CN" altLang="en-US" sz="3200" b="1" dirty="0">
                <a:solidFill>
                  <a:schemeClr val="hlink"/>
                </a:solidFill>
                <a:latin typeface="Times New Roman" panose="02020603050405020304" pitchFamily="18" charset="0"/>
                <a:ea typeface="楷体_GB2312" pitchFamily="49" charset="-122"/>
              </a:rPr>
              <a:t>盖拉赫实验与碱金属</a:t>
            </a:r>
          </a:p>
          <a:p>
            <a:pPr algn="l" eaLnBrk="1" hangingPunct="1"/>
            <a:r>
              <a:rPr lang="zh-CN" altLang="en-US" sz="3200" b="1" dirty="0">
                <a:solidFill>
                  <a:schemeClr val="hlink"/>
                </a:solidFill>
                <a:latin typeface="Times New Roman" panose="02020603050405020304" pitchFamily="18" charset="0"/>
                <a:ea typeface="楷体_GB2312" pitchFamily="49" charset="-122"/>
              </a:rPr>
              <a:t>          双线的解释</a:t>
            </a:r>
            <a:endParaRPr lang="zh-CN" altLang="en-US" sz="3200" b="1" dirty="0">
              <a:solidFill>
                <a:schemeClr val="hlink"/>
              </a:solidFill>
              <a:latin typeface="Arial Unicode MS" panose="020B0604020202020204" pitchFamily="34" charset="-122"/>
              <a:cs typeface="Times New Roman" panose="02020603050405020304" pitchFamily="18" charset="0"/>
            </a:endParaRPr>
          </a:p>
          <a:p>
            <a:pPr algn="l" eaLnBrk="1" hangingPunct="1"/>
            <a:r>
              <a:rPr lang="en-US" altLang="zh-CN" sz="3200" b="1" dirty="0">
                <a:solidFill>
                  <a:schemeClr val="hlink"/>
                </a:solidFill>
                <a:latin typeface="楷体_GB2312" pitchFamily="49" charset="-122"/>
                <a:ea typeface="楷体_GB2312" pitchFamily="49" charset="-122"/>
              </a:rPr>
              <a:t>§</a:t>
            </a:r>
            <a:r>
              <a:rPr lang="en-US" altLang="zh-CN" sz="3200" b="1" dirty="0">
                <a:solidFill>
                  <a:schemeClr val="hlink"/>
                </a:solidFill>
                <a:latin typeface="Times New Roman" panose="02020603050405020304" pitchFamily="18" charset="0"/>
                <a:ea typeface="楷体_GB2312" pitchFamily="49" charset="-122"/>
              </a:rPr>
              <a:t>4.5</a:t>
            </a:r>
            <a:r>
              <a:rPr lang="zh-CN" altLang="en-US" sz="3200" b="1" dirty="0">
                <a:solidFill>
                  <a:schemeClr val="hlink"/>
                </a:solidFill>
                <a:latin typeface="Times New Roman" panose="02020603050405020304" pitchFamily="18" charset="0"/>
                <a:ea typeface="楷体_GB2312" pitchFamily="49" charset="-122"/>
              </a:rPr>
              <a:t>磁场对原子的作用 </a:t>
            </a:r>
          </a:p>
          <a:p>
            <a:pPr algn="l" eaLnBrk="1" hangingPunct="1"/>
            <a:r>
              <a:rPr lang="en-US" altLang="zh-CN" sz="3200" b="1" dirty="0">
                <a:solidFill>
                  <a:schemeClr val="hlink"/>
                </a:solidFill>
                <a:latin typeface="楷体_GB2312" pitchFamily="49" charset="-122"/>
                <a:ea typeface="楷体_GB2312" pitchFamily="49" charset="-122"/>
              </a:rPr>
              <a:t>§</a:t>
            </a:r>
            <a:r>
              <a:rPr lang="en-US" altLang="zh-CN" sz="3200" b="1" dirty="0">
                <a:solidFill>
                  <a:schemeClr val="hlink"/>
                </a:solidFill>
                <a:latin typeface="Times New Roman" panose="02020603050405020304" pitchFamily="18" charset="0"/>
                <a:ea typeface="楷体_GB2312" pitchFamily="49" charset="-122"/>
              </a:rPr>
              <a:t>4.6</a:t>
            </a:r>
            <a:r>
              <a:rPr lang="zh-CN" altLang="en-US" sz="3200" b="1" dirty="0">
                <a:solidFill>
                  <a:schemeClr val="hlink"/>
                </a:solidFill>
                <a:latin typeface="Arial Unicode MS" panose="020B0604020202020204" pitchFamily="34" charset="-122"/>
                <a:ea typeface="楷体_GB2312" pitchFamily="49" charset="-122"/>
              </a:rPr>
              <a:t>塞曼效应</a:t>
            </a:r>
            <a:endParaRPr lang="zh-CN" altLang="en-US" sz="3200" b="1" dirty="0">
              <a:solidFill>
                <a:schemeClr val="hlink"/>
              </a:solidFill>
              <a:latin typeface="Arial Unicode MS" panose="020B0604020202020204" pitchFamily="34" charset="-122"/>
              <a:cs typeface="Times New Roman" panose="02020603050405020304" pitchFamily="18" charset="0"/>
            </a:endParaRPr>
          </a:p>
          <a:p>
            <a:pPr algn="l" eaLnBrk="1" hangingPunct="1"/>
            <a:r>
              <a:rPr lang="en-US" altLang="zh-CN" sz="3200" b="1" dirty="0">
                <a:solidFill>
                  <a:schemeClr val="hlink"/>
                </a:solidFill>
                <a:latin typeface="楷体_GB2312" pitchFamily="49" charset="-122"/>
                <a:ea typeface="楷体_GB2312" pitchFamily="49" charset="-122"/>
              </a:rPr>
              <a:t>§</a:t>
            </a:r>
            <a:r>
              <a:rPr lang="en-US" altLang="zh-CN" sz="3200" b="1" dirty="0">
                <a:solidFill>
                  <a:schemeClr val="hlink"/>
                </a:solidFill>
                <a:latin typeface="Times New Roman" panose="02020603050405020304" pitchFamily="18" charset="0"/>
                <a:ea typeface="楷体_GB2312" pitchFamily="49" charset="-122"/>
              </a:rPr>
              <a:t>4.7</a:t>
            </a:r>
            <a:r>
              <a:rPr lang="zh-CN" altLang="en-US" sz="3200" b="1" dirty="0">
                <a:solidFill>
                  <a:schemeClr val="hlink"/>
                </a:solidFill>
                <a:latin typeface="Times New Roman" panose="02020603050405020304" pitchFamily="18" charset="0"/>
                <a:ea typeface="楷体_GB2312" pitchFamily="49" charset="-122"/>
              </a:rPr>
              <a:t>抗磁性、顺磁性和铁磁性 </a:t>
            </a:r>
          </a:p>
          <a:p>
            <a:pPr algn="l" eaLnBrk="1" hangingPunct="1"/>
            <a:r>
              <a:rPr lang="en-US" altLang="zh-CN" sz="3200" b="1" dirty="0">
                <a:solidFill>
                  <a:schemeClr val="hlink"/>
                </a:solidFill>
                <a:latin typeface="楷体_GB2312" pitchFamily="49" charset="-122"/>
                <a:ea typeface="楷体_GB2312" pitchFamily="49" charset="-122"/>
              </a:rPr>
              <a:t>§</a:t>
            </a:r>
            <a:r>
              <a:rPr lang="en-US" altLang="zh-CN" sz="3200" b="1" dirty="0">
                <a:solidFill>
                  <a:schemeClr val="hlink"/>
                </a:solidFill>
                <a:latin typeface="Times New Roman" panose="02020603050405020304" pitchFamily="18" charset="0"/>
                <a:ea typeface="楷体_GB2312" pitchFamily="49" charset="-122"/>
              </a:rPr>
              <a:t>4.8</a:t>
            </a:r>
            <a:r>
              <a:rPr lang="zh-CN" altLang="en-US" sz="3200" b="1" dirty="0">
                <a:solidFill>
                  <a:schemeClr val="hlink"/>
                </a:solidFill>
                <a:latin typeface="Arial Unicode MS" panose="020B0604020202020204" pitchFamily="34" charset="-122"/>
                <a:ea typeface="楷体_GB2312" pitchFamily="49" charset="-122"/>
              </a:rPr>
              <a:t>氢原子能谱的研究发展过程</a:t>
            </a:r>
          </a:p>
        </p:txBody>
      </p:sp>
    </p:spTree>
    <p:extLst>
      <p:ext uri="{BB962C8B-B14F-4D97-AF65-F5344CB8AC3E}">
        <p14:creationId xmlns:p14="http://schemas.microsoft.com/office/powerpoint/2010/main" val="23266116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51303" y="3470275"/>
            <a:ext cx="4535086" cy="2028371"/>
          </a:xfrm>
          <a:prstGeom prst="rect">
            <a:avLst/>
          </a:prstGeom>
        </p:spPr>
      </p:pic>
      <p:sp>
        <p:nvSpPr>
          <p:cNvPr id="5122" name="Rectangle 2"/>
          <p:cNvSpPr>
            <a:spLocks noChangeArrowheads="1"/>
          </p:cNvSpPr>
          <p:nvPr/>
        </p:nvSpPr>
        <p:spPr bwMode="auto">
          <a:xfrm>
            <a:off x="1187450" y="260350"/>
            <a:ext cx="67198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3600" b="1">
                <a:solidFill>
                  <a:schemeClr val="hlink"/>
                </a:solidFill>
                <a:latin typeface="楷体_GB2312" pitchFamily="49" charset="-122"/>
                <a:ea typeface="楷体_GB2312" pitchFamily="49" charset="-122"/>
              </a:rPr>
              <a:t>§</a:t>
            </a:r>
            <a:r>
              <a:rPr lang="en-US" altLang="zh-CN" sz="3600" b="1">
                <a:solidFill>
                  <a:schemeClr val="hlink"/>
                </a:solidFill>
                <a:latin typeface="Times New Roman" panose="02020603050405020304" pitchFamily="18" charset="0"/>
                <a:ea typeface="楷体_GB2312" pitchFamily="49" charset="-122"/>
              </a:rPr>
              <a:t>4.1</a:t>
            </a:r>
            <a:r>
              <a:rPr lang="zh-CN" altLang="en-US" sz="3600" b="1">
                <a:solidFill>
                  <a:schemeClr val="hlink"/>
                </a:solidFill>
                <a:latin typeface="Times New Roman" panose="02020603050405020304" pitchFamily="18" charset="0"/>
                <a:ea typeface="楷体_GB2312" pitchFamily="49" charset="-122"/>
              </a:rPr>
              <a:t>原子中电子轨道运动的磁矩</a:t>
            </a:r>
          </a:p>
        </p:txBody>
      </p:sp>
      <p:sp>
        <p:nvSpPr>
          <p:cNvPr id="5123" name="Text Box 3"/>
          <p:cNvSpPr txBox="1">
            <a:spLocks noChangeArrowheads="1"/>
          </p:cNvSpPr>
          <p:nvPr/>
        </p:nvSpPr>
        <p:spPr bwMode="auto">
          <a:xfrm>
            <a:off x="755650" y="1341438"/>
            <a:ext cx="6337300" cy="173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solidFill>
                  <a:schemeClr val="accent1"/>
                </a:solidFill>
                <a:latin typeface="Times New Roman" panose="02020603050405020304" pitchFamily="18" charset="0"/>
                <a:ea typeface="楷体_GB2312" pitchFamily="49" charset="-122"/>
              </a:rPr>
              <a:t>电子轨道运动的磁矩角动量空间取向量子化</a:t>
            </a:r>
            <a:r>
              <a:rPr lang="zh-CN" altLang="en-US" b="1">
                <a:latin typeface="Times New Roman" panose="02020603050405020304" pitchFamily="18" charset="0"/>
                <a:ea typeface="楷体_GB2312" pitchFamily="49" charset="-122"/>
              </a:rPr>
              <a:t> </a:t>
            </a:r>
          </a:p>
          <a:p>
            <a:pPr algn="l" eaLnBrk="1" hangingPunct="1">
              <a:spcBef>
                <a:spcPct val="50000"/>
              </a:spcBef>
            </a:pPr>
            <a:r>
              <a:rPr lang="zh-CN" altLang="en-US" b="1">
                <a:latin typeface="Times New Roman" panose="02020603050405020304" pitchFamily="18" charset="0"/>
                <a:ea typeface="楷体_GB2312" pitchFamily="49" charset="-122"/>
              </a:rPr>
              <a:t>      </a:t>
            </a:r>
            <a:r>
              <a:rPr lang="zh-CN" altLang="en-US" b="1">
                <a:latin typeface="Arial Unicode MS" panose="020B0604020202020204" pitchFamily="34" charset="-122"/>
                <a:ea typeface="楷体_GB2312" pitchFamily="49" charset="-122"/>
              </a:rPr>
              <a:t> 电子的轨道运动相当于一个闭合电路中的电流，按照经典电磁学，必定有一个磁矩</a:t>
            </a:r>
            <a:r>
              <a:rPr lang="en-US" altLang="zh-CN" b="1" i="1">
                <a:latin typeface="Arial Unicode MS" panose="020B0604020202020204" pitchFamily="34" charset="-122"/>
                <a:ea typeface="楷体_GB2312" pitchFamily="49" charset="-122"/>
              </a:rPr>
              <a:t>μ</a:t>
            </a:r>
            <a:r>
              <a:rPr lang="zh-CN" altLang="en-US" b="1">
                <a:latin typeface="Arial Unicode MS" panose="020B0604020202020204" pitchFamily="34" charset="-122"/>
                <a:ea typeface="楷体_GB2312" pitchFamily="49" charset="-122"/>
              </a:rPr>
              <a:t>等于</a:t>
            </a:r>
          </a:p>
        </p:txBody>
      </p:sp>
      <p:sp>
        <p:nvSpPr>
          <p:cNvPr id="5124" name="Rectangle 4"/>
          <p:cNvSpPr>
            <a:spLocks noChangeArrowheads="1"/>
          </p:cNvSpPr>
          <p:nvPr/>
        </p:nvSpPr>
        <p:spPr bwMode="auto">
          <a:xfrm>
            <a:off x="3443288" y="2924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126" name="Rectangle 6"/>
          <p:cNvSpPr>
            <a:spLocks noChangeArrowheads="1"/>
          </p:cNvSpPr>
          <p:nvPr/>
        </p:nvSpPr>
        <p:spPr bwMode="auto">
          <a:xfrm>
            <a:off x="3829050" y="2347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8905" name="AutoShape 9"/>
          <p:cNvSpPr>
            <a:spLocks noChangeArrowheads="1"/>
          </p:cNvSpPr>
          <p:nvPr/>
        </p:nvSpPr>
        <p:spPr bwMode="auto">
          <a:xfrm>
            <a:off x="3419475" y="5805488"/>
            <a:ext cx="1223963" cy="431800"/>
          </a:xfrm>
          <a:prstGeom prst="wedgeRoundRectCallout">
            <a:avLst>
              <a:gd name="adj1" fmla="val 64917"/>
              <a:gd name="adj2" fmla="val -167278"/>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defRPr/>
            </a:pPr>
            <a:r>
              <a:rPr lang="zh-CN" altLang="en-US" b="1">
                <a:ea typeface="楷体_GB2312" pitchFamily="49" charset="-122"/>
              </a:rPr>
              <a:t>旋磁比</a:t>
            </a:r>
          </a:p>
        </p:txBody>
      </p:sp>
      <p:pic>
        <p:nvPicPr>
          <p:cNvPr id="4" name="图片 3"/>
          <p:cNvPicPr>
            <a:picLocks noChangeAspect="1"/>
          </p:cNvPicPr>
          <p:nvPr/>
        </p:nvPicPr>
        <p:blipFill>
          <a:blip r:embed="rId3"/>
          <a:stretch>
            <a:fillRect/>
          </a:stretch>
        </p:blipFill>
        <p:spPr>
          <a:xfrm>
            <a:off x="6156176" y="2924175"/>
            <a:ext cx="2048434" cy="3584759"/>
          </a:xfrm>
          <a:prstGeom prst="rect">
            <a:avLst/>
          </a:prstGeom>
        </p:spPr>
      </p:pic>
    </p:spTree>
    <p:extLst>
      <p:ext uri="{BB962C8B-B14F-4D97-AF65-F5344CB8AC3E}">
        <p14:creationId xmlns:p14="http://schemas.microsoft.com/office/powerpoint/2010/main" val="3311426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8905"/>
                                        </p:tgtEl>
                                        <p:attrNameLst>
                                          <p:attrName>style.visibility</p:attrName>
                                        </p:attrNameLst>
                                      </p:cBhvr>
                                      <p:to>
                                        <p:strVal val="visible"/>
                                      </p:to>
                                    </p:set>
                                    <p:animEffect transition="in" filter="wipe(up)">
                                      <p:cBhvr>
                                        <p:cTn id="7" dur="500"/>
                                        <p:tgtEl>
                                          <p:spTgt spid="208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928938" y="4079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6147" name="Object 3"/>
          <p:cNvGraphicFramePr>
            <a:graphicFrameLocks noChangeAspect="1"/>
          </p:cNvGraphicFramePr>
          <p:nvPr/>
        </p:nvGraphicFramePr>
        <p:xfrm>
          <a:off x="1423988" y="2349500"/>
          <a:ext cx="6297612" cy="2947988"/>
        </p:xfrm>
        <a:graphic>
          <a:graphicData uri="http://schemas.openxmlformats.org/presentationml/2006/ole">
            <mc:AlternateContent xmlns:mc="http://schemas.openxmlformats.org/markup-compatibility/2006">
              <mc:Choice xmlns:v="urn:schemas-microsoft-com:vml" Requires="v">
                <p:oleObj spid="_x0000_s282629" name="公式" r:id="rId3" imgW="4559300" imgH="2133600" progId="Equation.3">
                  <p:embed/>
                </p:oleObj>
              </mc:Choice>
              <mc:Fallback>
                <p:oleObj name="公式" r:id="rId3" imgW="4559300" imgH="2133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988" y="2349500"/>
                        <a:ext cx="6297612" cy="29479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8" name="Rectangle 5"/>
          <p:cNvSpPr>
            <a:spLocks noChangeArrowheads="1"/>
          </p:cNvSpPr>
          <p:nvPr/>
        </p:nvSpPr>
        <p:spPr bwMode="auto">
          <a:xfrm>
            <a:off x="755650" y="1341438"/>
            <a:ext cx="784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latin typeface="Times New Roman" panose="02020603050405020304" pitchFamily="18" charset="0"/>
                <a:ea typeface="楷体_GB2312" pitchFamily="49" charset="-122"/>
              </a:rPr>
              <a:t>        核外电子轨道运动产生的磁矩与轨道角动量方向相反，其数值关系为</a:t>
            </a:r>
            <a:r>
              <a:rPr lang="zh-CN" altLang="en-US" b="1">
                <a:latin typeface="Times New Roman" panose="02020603050405020304" pitchFamily="18" charset="0"/>
              </a:rPr>
              <a:t> </a:t>
            </a:r>
          </a:p>
        </p:txBody>
      </p:sp>
      <p:sp>
        <p:nvSpPr>
          <p:cNvPr id="209926" name="AutoShape 6"/>
          <p:cNvSpPr>
            <a:spLocks noChangeArrowheads="1"/>
          </p:cNvSpPr>
          <p:nvPr/>
        </p:nvSpPr>
        <p:spPr bwMode="auto">
          <a:xfrm>
            <a:off x="2051050" y="5805488"/>
            <a:ext cx="1584325" cy="431800"/>
          </a:xfrm>
          <a:prstGeom prst="wedgeRoundRectCallout">
            <a:avLst>
              <a:gd name="adj1" fmla="val -74750"/>
              <a:gd name="adj2" fmla="val -381250"/>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defRPr/>
            </a:pPr>
            <a:r>
              <a:rPr lang="zh-CN" altLang="en-US" b="1"/>
              <a:t>玻尔磁子</a:t>
            </a:r>
          </a:p>
        </p:txBody>
      </p:sp>
    </p:spTree>
    <p:extLst>
      <p:ext uri="{BB962C8B-B14F-4D97-AF65-F5344CB8AC3E}">
        <p14:creationId xmlns:p14="http://schemas.microsoft.com/office/powerpoint/2010/main" val="14319626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9926"/>
                                        </p:tgtEl>
                                        <p:attrNameLst>
                                          <p:attrName>style.visibility</p:attrName>
                                        </p:attrNameLst>
                                      </p:cBhvr>
                                      <p:to>
                                        <p:strVal val="visible"/>
                                      </p:to>
                                    </p:set>
                                    <p:animEffect transition="in" filter="wipe(up)">
                                      <p:cBhvr>
                                        <p:cTn id="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124744"/>
                <a:ext cx="8229600" cy="5184576"/>
              </a:xfrm>
            </p:spPr>
            <p:txBody>
              <a:bodyPr/>
              <a:lstStyle/>
              <a:p>
                <a:pPr>
                  <a:spcAft>
                    <a:spcPts val="1200"/>
                  </a:spcAft>
                </a:pPr>
                <a:r>
                  <a:rPr lang="zh-CN" altLang="en-US" sz="2400" dirty="0" smtClean="0"/>
                  <a:t>电磁学：磁矩与力矩 </a:t>
                </a:r>
                <a14:m>
                  <m:oMath xmlns:m="http://schemas.openxmlformats.org/officeDocument/2006/math">
                    <m:r>
                      <a:rPr lang="en-US" altLang="zh-CN" sz="2400" b="1" i="1" smtClean="0">
                        <a:latin typeface="Cambria Math" panose="02040503050406030204" pitchFamily="18" charset="0"/>
                      </a:rPr>
                      <m:t>𝝉</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en-US" altLang="zh-CN" sz="2400" dirty="0" err="1" smtClean="0"/>
                  <a:t>Larmor</a:t>
                </a:r>
                <a:r>
                  <a:rPr lang="zh-CN" altLang="en-US" sz="2400" dirty="0" smtClean="0"/>
                  <a:t>进动</a:t>
                </a:r>
                <a:endParaRPr lang="en-US" altLang="zh-CN" sz="2400" dirty="0" smtClean="0"/>
              </a:p>
              <a:p>
                <a:pPr marL="82153" indent="0" algn="ctr">
                  <a:spcAft>
                    <a:spcPts val="1200"/>
                  </a:spcAft>
                  <a:buNone/>
                </a:pPr>
                <a14:m>
                  <m:oMath xmlns:m="http://schemas.openxmlformats.org/officeDocument/2006/math">
                    <m:f>
                      <m:fPr>
                        <m:ctrlPr>
                          <a:rPr lang="en-US" altLang="zh-CN" sz="2400" b="1" i="1">
                            <a:latin typeface="Cambria Math" panose="02040503050406030204" pitchFamily="18" charset="0"/>
                          </a:rPr>
                        </m:ctrlPr>
                      </m:fPr>
                      <m:num>
                        <m:r>
                          <m:rPr>
                            <m:sty m:val="p"/>
                          </m:rPr>
                          <a:rPr lang="en-US" altLang="zh-CN" sz="2400">
                            <a:latin typeface="Cambria Math" panose="02040503050406030204" pitchFamily="18" charset="0"/>
                          </a:rPr>
                          <m:t>d</m:t>
                        </m:r>
                        <m:r>
                          <a:rPr lang="en-US" altLang="zh-CN" sz="2400" b="1" i="1" smtClean="0">
                            <a:latin typeface="Cambria Math" panose="02040503050406030204" pitchFamily="18" charset="0"/>
                          </a:rPr>
                          <m:t>𝝁</m:t>
                        </m:r>
                      </m:num>
                      <m:den>
                        <m:r>
                          <m:rPr>
                            <m:sty m:val="p"/>
                          </m:rPr>
                          <a:rPr lang="en-US" altLang="zh-CN" sz="2400">
                            <a:latin typeface="Cambria Math" panose="02040503050406030204" pitchFamily="18" charset="0"/>
                          </a:rPr>
                          <m:t>d</m:t>
                        </m:r>
                        <m:r>
                          <a:rPr lang="en-US" altLang="zh-CN" sz="2400" i="1">
                            <a:latin typeface="Cambria Math" panose="02040503050406030204" pitchFamily="18" charset="0"/>
                          </a:rPr>
                          <m:t>𝑡</m:t>
                        </m:r>
                      </m:den>
                    </m:f>
                    <m:r>
                      <a:rPr lang="en-US" altLang="zh-CN" sz="2400" b="1" i="1">
                        <a:latin typeface="Cambria Math" panose="02040503050406030204" pitchFamily="18" charset="0"/>
                      </a:rPr>
                      <m:t>=</m:t>
                    </m:r>
                    <m:r>
                      <a:rPr lang="en-US" altLang="zh-CN" sz="2400" b="1" i="1" smtClean="0">
                        <a:latin typeface="Cambria Math" panose="02040503050406030204" pitchFamily="18" charset="0"/>
                      </a:rPr>
                      <m:t>𝝎</m:t>
                    </m:r>
                    <m:r>
                      <a:rPr lang="en-US" altLang="zh-CN" sz="2400" b="1" i="1">
                        <a:latin typeface="Cambria Math" panose="02040503050406030204" pitchFamily="18" charset="0"/>
                      </a:rPr>
                      <m:t>×</m:t>
                    </m:r>
                    <m:r>
                      <a:rPr lang="en-US" altLang="zh-CN" sz="2400" b="1" i="1" smtClean="0">
                        <a:latin typeface="Cambria Math" panose="02040503050406030204" pitchFamily="18" charset="0"/>
                      </a:rPr>
                      <m:t>𝝁</m:t>
                    </m:r>
                  </m:oMath>
                </a14:m>
                <a:r>
                  <a:rPr lang="zh-CN" altLang="en-US" sz="2400" b="1" dirty="0" smtClean="0"/>
                  <a:t>， </a:t>
                </a:r>
                <a14:m>
                  <m:oMath xmlns:m="http://schemas.openxmlformats.org/officeDocument/2006/math">
                    <m:r>
                      <a:rPr lang="en-US" altLang="zh-CN" sz="2400" b="1" i="1" smtClean="0">
                        <a:latin typeface="Cambria Math" panose="02040503050406030204" pitchFamily="18" charset="0"/>
                      </a:rPr>
                      <m:t>𝝎</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𝛾</m:t>
                    </m:r>
                    <m:r>
                      <a:rPr lang="en-US" altLang="zh-CN" sz="2400" b="1" i="1" smtClean="0">
                        <a:latin typeface="Cambria Math" panose="02040503050406030204" pitchFamily="18" charset="0"/>
                      </a:rPr>
                      <m:t>𝑩</m:t>
                    </m:r>
                  </m:oMath>
                </a14:m>
                <a:endParaRPr lang="en-US" altLang="zh-CN" sz="2400" b="1" dirty="0" smtClean="0"/>
              </a:p>
              <a:p>
                <a:pPr>
                  <a:spcAft>
                    <a:spcPts val="1200"/>
                  </a:spcAft>
                </a:pPr>
                <a:r>
                  <a:rPr lang="en-US" altLang="zh-CN" sz="2400" b="1" dirty="0"/>
                  <a:t>Larmor</a:t>
                </a:r>
                <a:r>
                  <a:rPr lang="zh-CN" altLang="en-US" sz="2400" b="1" dirty="0"/>
                  <a:t>频率 </a:t>
                </a:r>
                <a14:m>
                  <m:oMath xmlns:m="http://schemas.openxmlformats.org/officeDocument/2006/math">
                    <m:r>
                      <a:rPr lang="en-US" altLang="zh-CN" sz="2400" b="1" i="1">
                        <a:latin typeface="Cambria Math" panose="02040503050406030204" pitchFamily="18" charset="0"/>
                      </a:rPr>
                      <m:t>𝝂</m:t>
                    </m:r>
                    <m:r>
                      <a:rPr lang="en-US" altLang="zh-CN" sz="2400" b="1" i="1">
                        <a:latin typeface="Cambria Math" panose="02040503050406030204" pitchFamily="18" charset="0"/>
                      </a:rPr>
                      <m:t>=</m:t>
                    </m:r>
                    <m:f>
                      <m:fPr>
                        <m:ctrlPr>
                          <a:rPr lang="en-US" altLang="zh-CN" sz="2400" b="1" i="1">
                            <a:latin typeface="Cambria Math" panose="02040503050406030204" pitchFamily="18" charset="0"/>
                          </a:rPr>
                        </m:ctrlPr>
                      </m:fPr>
                      <m:num>
                        <m:r>
                          <a:rPr lang="en-US" altLang="zh-CN" sz="2400" b="1" i="1">
                            <a:latin typeface="Cambria Math" panose="02040503050406030204" pitchFamily="18" charset="0"/>
                          </a:rPr>
                          <m:t>𝝎</m:t>
                        </m:r>
                      </m:num>
                      <m:den>
                        <m:r>
                          <a:rPr lang="en-US" altLang="zh-CN" sz="2400" i="1">
                            <a:latin typeface="Cambria Math" panose="02040503050406030204" pitchFamily="18" charset="0"/>
                          </a:rPr>
                          <m:t>2</m:t>
                        </m:r>
                        <m:r>
                          <a:rPr lang="en-US" altLang="zh-CN" sz="2400" i="1">
                            <a:latin typeface="Cambria Math" panose="02040503050406030204" pitchFamily="18" charset="0"/>
                          </a:rPr>
                          <m:t>𝜋</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𝑒</m:t>
                        </m:r>
                        <m:r>
                          <a:rPr lang="en-US" altLang="zh-CN" sz="2400" b="1" i="1">
                            <a:latin typeface="Cambria Math" panose="02040503050406030204" pitchFamily="18" charset="0"/>
                          </a:rPr>
                          <m:t>𝑩</m:t>
                        </m:r>
                      </m:num>
                      <m:den>
                        <m:r>
                          <a:rPr lang="en-US" altLang="zh-CN" sz="2400" i="1">
                            <a:latin typeface="Cambria Math" panose="02040503050406030204" pitchFamily="18" charset="0"/>
                          </a:rPr>
                          <m:t>4</m:t>
                        </m:r>
                        <m:r>
                          <a:rPr lang="en-US" altLang="zh-CN" sz="2400" i="1">
                            <a:latin typeface="Cambria Math" panose="02040503050406030204" pitchFamily="18" charset="0"/>
                          </a:rPr>
                          <m:t>𝜋</m:t>
                        </m:r>
                        <m:r>
                          <a:rPr lang="en-US" altLang="zh-CN" sz="2400" i="1">
                            <a:latin typeface="Cambria Math" panose="02040503050406030204" pitchFamily="18" charset="0"/>
                          </a:rPr>
                          <m:t>𝑚</m:t>
                        </m:r>
                      </m:den>
                    </m:f>
                  </m:oMath>
                </a14:m>
                <a:endParaRPr lang="en-US" altLang="zh-CN" sz="2400" b="1" dirty="0" smtClean="0"/>
              </a:p>
              <a:p>
                <a:pPr>
                  <a:spcAft>
                    <a:spcPts val="1200"/>
                  </a:spcAft>
                </a:pPr>
                <a:r>
                  <a:rPr lang="zh-CN" altLang="en-US" sz="2400" dirty="0"/>
                  <a:t>势能 </a:t>
                </a:r>
                <a14:m>
                  <m:oMath xmlns:m="http://schemas.openxmlformats.org/officeDocument/2006/math">
                    <m:r>
                      <a:rPr lang="en-US" altLang="zh-CN" sz="2400" i="1">
                        <a:latin typeface="Cambria Math" panose="02040503050406030204" pitchFamily="18" charset="0"/>
                      </a:rPr>
                      <m:t>𝑈</m:t>
                    </m:r>
                    <m:r>
                      <a:rPr lang="en-US" altLang="zh-CN" sz="2400" i="1">
                        <a:latin typeface="Cambria Math" panose="02040503050406030204" pitchFamily="18" charset="0"/>
                      </a:rPr>
                      <m:t>=−</m:t>
                    </m:r>
                    <m:r>
                      <a:rPr lang="en-US" altLang="zh-CN" sz="2400" b="1" i="1">
                        <a:latin typeface="Cambria Math" panose="02040503050406030204" pitchFamily="18" charset="0"/>
                      </a:rPr>
                      <m:t>𝝁</m:t>
                    </m:r>
                    <m:r>
                      <a:rPr lang="en-US" altLang="zh-CN" sz="2400" b="1" i="1">
                        <a:latin typeface="Cambria Math" panose="02040503050406030204" pitchFamily="18" charset="0"/>
                      </a:rPr>
                      <m:t>⋅</m:t>
                    </m:r>
                    <m:r>
                      <a:rPr lang="en-US" altLang="zh-CN" sz="2400" b="1" i="1">
                        <a:latin typeface="Cambria Math" panose="02040503050406030204" pitchFamily="18" charset="0"/>
                      </a:rPr>
                      <m:t>𝑩</m:t>
                    </m:r>
                  </m:oMath>
                </a14:m>
                <a:endParaRPr lang="en-US" altLang="zh-CN" sz="2400" b="1" dirty="0"/>
              </a:p>
              <a:p>
                <a:pPr>
                  <a:spcAft>
                    <a:spcPts val="1200"/>
                  </a:spcAft>
                </a:pPr>
                <a:r>
                  <a:rPr lang="zh-CN" altLang="en-US" sz="2400" dirty="0"/>
                  <a:t>力 </a:t>
                </a:r>
                <a14:m>
                  <m:oMath xmlns:m="http://schemas.openxmlformats.org/officeDocument/2006/math">
                    <m:r>
                      <a:rPr lang="en-US" altLang="zh-CN" sz="2400" b="1" i="1">
                        <a:latin typeface="Cambria Math" panose="02040503050406030204" pitchFamily="18" charset="0"/>
                      </a:rPr>
                      <m:t>𝑭</m:t>
                    </m:r>
                    <m:r>
                      <a:rPr lang="en-US" altLang="zh-CN" sz="2400" b="1" i="1">
                        <a:latin typeface="Cambria Math" panose="02040503050406030204" pitchFamily="18" charset="0"/>
                      </a:rPr>
                      <m:t>=−</m:t>
                    </m:r>
                    <m:r>
                      <a:rPr lang="en-US" altLang="zh-CN" sz="2400" b="1">
                        <a:latin typeface="Cambria Math" panose="02040503050406030204" pitchFamily="18" charset="0"/>
                      </a:rPr>
                      <m:t>𝛁</m:t>
                    </m:r>
                    <m:r>
                      <a:rPr lang="en-US" altLang="zh-CN" sz="2400" i="1">
                        <a:latin typeface="Cambria Math" panose="02040503050406030204" pitchFamily="18" charset="0"/>
                      </a:rPr>
                      <m:t>𝑈</m:t>
                    </m:r>
                    <m:r>
                      <a:rPr lang="en-US" altLang="zh-CN" sz="2400" i="1">
                        <a:latin typeface="Cambria Math" panose="02040503050406030204" pitchFamily="18" charset="0"/>
                      </a:rPr>
                      <m:t>=</m:t>
                    </m:r>
                    <m:r>
                      <a:rPr lang="en-US" altLang="zh-CN" sz="2400" b="1">
                        <a:latin typeface="Cambria Math" panose="02040503050406030204" pitchFamily="18" charset="0"/>
                      </a:rPr>
                      <m:t>𝛁</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𝝁</m:t>
                        </m:r>
                        <m:r>
                          <a:rPr lang="en-US" altLang="zh-CN" sz="2400" b="1" i="1">
                            <a:latin typeface="Cambria Math" panose="02040503050406030204" pitchFamily="18" charset="0"/>
                          </a:rPr>
                          <m:t>⋅</m:t>
                        </m:r>
                        <m:r>
                          <a:rPr lang="en-US" altLang="zh-CN" sz="2400" b="1" i="1">
                            <a:latin typeface="Cambria Math" panose="02040503050406030204" pitchFamily="18" charset="0"/>
                          </a:rPr>
                          <m:t>𝑩</m:t>
                        </m:r>
                      </m:e>
                    </m:d>
                  </m:oMath>
                </a14:m>
                <a:endParaRPr lang="en-US" altLang="zh-CN" sz="2400" b="1" dirty="0"/>
              </a:p>
              <a:p>
                <a:pPr>
                  <a:spcAft>
                    <a:spcPts val="1200"/>
                  </a:spcAft>
                </a:pPr>
                <a:r>
                  <a:rPr lang="zh-CN" altLang="en-US" sz="2400" dirty="0"/>
                  <a:t>比如</a:t>
                </a:r>
                <a14:m>
                  <m:oMath xmlns:m="http://schemas.openxmlformats.org/officeDocument/2006/math">
                    <m:r>
                      <a:rPr lang="en-US" altLang="zh-CN" sz="2400" i="1" dirty="0">
                        <a:latin typeface="Cambria Math" panose="02040503050406030204" pitchFamily="18" charset="0"/>
                      </a:rPr>
                      <m:t>𝑧</m:t>
                    </m:r>
                  </m:oMath>
                </a14:m>
                <a:r>
                  <a:rPr lang="zh-CN" altLang="en-US" sz="2400" dirty="0"/>
                  <a:t>方向受力</a:t>
                </a:r>
                <a:r>
                  <a:rPr lang="zh-CN" altLang="en-US" sz="2400" b="1"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𝐹</m:t>
                        </m:r>
                      </m:e>
                      <m:sub>
                        <m:r>
                          <a:rPr lang="en-US" altLang="zh-CN" sz="2400" i="1" dirty="0">
                            <a:latin typeface="Cambria Math" panose="02040503050406030204" pitchFamily="18" charset="0"/>
                          </a:rPr>
                          <m:t>𝑧</m:t>
                        </m:r>
                      </m:sub>
                    </m:sSub>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i="1" dirty="0">
                            <a:latin typeface="Cambria Math" panose="02040503050406030204" pitchFamily="18" charset="0"/>
                          </a:rPr>
                          <m:t>𝑥</m:t>
                        </m:r>
                      </m:sub>
                    </m:sSub>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i="1" dirty="0">
                                <a:latin typeface="Cambria Math" panose="02040503050406030204" pitchFamily="18" charset="0"/>
                              </a:rPr>
                              <m:t>𝑥</m:t>
                            </m:r>
                          </m:sub>
                        </m:sSub>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𝑧</m:t>
                        </m:r>
                      </m:den>
                    </m:f>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i="1" dirty="0">
                            <a:latin typeface="Cambria Math" panose="02040503050406030204" pitchFamily="18" charset="0"/>
                          </a:rPr>
                          <m:t>𝑦</m:t>
                        </m:r>
                      </m:sub>
                    </m:sSub>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i="1" dirty="0">
                                <a:latin typeface="Cambria Math" panose="02040503050406030204" pitchFamily="18" charset="0"/>
                              </a:rPr>
                              <m:t>𝑦</m:t>
                            </m:r>
                          </m:sub>
                        </m:sSub>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𝑧</m:t>
                        </m:r>
                      </m:den>
                    </m:f>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i="1" dirty="0">
                            <a:latin typeface="Cambria Math" panose="02040503050406030204" pitchFamily="18" charset="0"/>
                          </a:rPr>
                          <m:t>𝑧</m:t>
                        </m:r>
                      </m:sub>
                    </m:sSub>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𝐵</m:t>
                            </m:r>
                          </m:e>
                          <m:sub>
                            <m:r>
                              <a:rPr lang="en-US" altLang="zh-CN" sz="2400" i="1" dirty="0">
                                <a:latin typeface="Cambria Math" panose="02040503050406030204" pitchFamily="18" charset="0"/>
                              </a:rPr>
                              <m:t>𝑧</m:t>
                            </m:r>
                          </m:sub>
                        </m:sSub>
                      </m:num>
                      <m:den>
                        <m:r>
                          <a:rPr lang="en-US" altLang="zh-CN" sz="2400" i="1" dirty="0">
                            <a:latin typeface="Cambria Math" panose="02040503050406030204" pitchFamily="18" charset="0"/>
                          </a:rPr>
                          <m:t>𝜕</m:t>
                        </m:r>
                        <m:r>
                          <a:rPr lang="en-US" altLang="zh-CN" sz="2400" i="1" dirty="0">
                            <a:latin typeface="Cambria Math" panose="02040503050406030204" pitchFamily="18" charset="0"/>
                          </a:rPr>
                          <m:t>𝑧</m:t>
                        </m:r>
                      </m:den>
                    </m:f>
                  </m:oMath>
                </a14:m>
                <a:endParaRPr lang="zh-CN" altLang="en-US" sz="2400" i="1" dirty="0"/>
              </a:p>
              <a:p>
                <a:pPr>
                  <a:spcAft>
                    <a:spcPts val="1200"/>
                  </a:spcAft>
                </a:pPr>
                <a:endParaRPr lang="en-US" altLang="zh-CN" sz="2400" b="1" dirty="0"/>
              </a:p>
              <a:p>
                <a:pPr>
                  <a:spcAft>
                    <a:spcPts val="1200"/>
                  </a:spcAft>
                </a:pP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124744"/>
                <a:ext cx="8229600" cy="5184576"/>
              </a:xfrm>
              <a:blipFill rotWithShape="0">
                <a:blip r:embed="rId2"/>
                <a:stretch>
                  <a:fillRect t="-176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磁矩</a:t>
            </a:r>
            <a:r>
              <a:rPr lang="en-US" altLang="zh-CN" sz="2800" dirty="0" smtClean="0"/>
              <a:t>&amp;</a:t>
            </a:r>
            <a:r>
              <a:rPr lang="zh-CN" altLang="en-US" sz="2800" dirty="0" smtClean="0"/>
              <a:t>磁场</a:t>
            </a:r>
            <a:endParaRPr lang="zh-CN" altLang="en-US" sz="2800" dirty="0"/>
          </a:p>
        </p:txBody>
      </p:sp>
    </p:spTree>
    <p:extLst>
      <p:ext uri="{BB962C8B-B14F-4D97-AF65-F5344CB8AC3E}">
        <p14:creationId xmlns:p14="http://schemas.microsoft.com/office/powerpoint/2010/main" val="41814682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116013" y="302667"/>
            <a:ext cx="7059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3600" b="1">
                <a:solidFill>
                  <a:schemeClr val="hlink"/>
                </a:solidFill>
                <a:latin typeface="楷体_GB2312" pitchFamily="49" charset="-122"/>
                <a:ea typeface="楷体_GB2312" pitchFamily="49" charset="-122"/>
              </a:rPr>
              <a:t>§</a:t>
            </a:r>
            <a:r>
              <a:rPr lang="en-US" altLang="zh-CN" sz="3600" b="1">
                <a:solidFill>
                  <a:schemeClr val="hlink"/>
                </a:solidFill>
                <a:latin typeface="Times New Roman" panose="02020603050405020304" pitchFamily="18" charset="0"/>
                <a:ea typeface="楷体_GB2312" pitchFamily="49" charset="-122"/>
              </a:rPr>
              <a:t>4.2   S</a:t>
            </a:r>
            <a:r>
              <a:rPr lang="en-US" altLang="en-US" b="1">
                <a:solidFill>
                  <a:schemeClr val="hlink"/>
                </a:solidFill>
                <a:latin typeface="Times New Roman" panose="02020603050405020304" pitchFamily="18" charset="0"/>
              </a:rPr>
              <a:t>—</a:t>
            </a:r>
            <a:r>
              <a:rPr lang="en-US" altLang="zh-CN" sz="3600" b="1">
                <a:solidFill>
                  <a:schemeClr val="hlink"/>
                </a:solidFill>
                <a:latin typeface="Times New Roman" panose="02020603050405020304" pitchFamily="18" charset="0"/>
                <a:ea typeface="楷体_GB2312" pitchFamily="49" charset="-122"/>
              </a:rPr>
              <a:t>G</a:t>
            </a:r>
            <a:r>
              <a:rPr lang="zh-CN" altLang="en-US" sz="3600" b="1">
                <a:solidFill>
                  <a:schemeClr val="hlink"/>
                </a:solidFill>
                <a:latin typeface="Times New Roman" panose="02020603050405020304" pitchFamily="18" charset="0"/>
                <a:ea typeface="楷体_GB2312" pitchFamily="49" charset="-122"/>
              </a:rPr>
              <a:t>实验与原子空间量子化</a:t>
            </a:r>
          </a:p>
        </p:txBody>
      </p:sp>
      <p:sp>
        <p:nvSpPr>
          <p:cNvPr id="8196" name="Rectangle 16"/>
          <p:cNvSpPr>
            <a:spLocks noChangeArrowheads="1"/>
          </p:cNvSpPr>
          <p:nvPr/>
        </p:nvSpPr>
        <p:spPr bwMode="auto">
          <a:xfrm>
            <a:off x="539750" y="5342979"/>
            <a:ext cx="83518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2400">
                <a:latin typeface="Arial Unicode MS" panose="020B0604020202020204" pitchFamily="34" charset="-122"/>
                <a:ea typeface="楷体_GB2312" pitchFamily="49" charset="-122"/>
              </a:rPr>
              <a:t>  </a:t>
            </a:r>
            <a:r>
              <a:rPr lang="zh-CN" altLang="en-US" sz="2400" b="1">
                <a:solidFill>
                  <a:schemeClr val="folHlink"/>
                </a:solidFill>
                <a:latin typeface="Times New Roman" panose="02020603050405020304" pitchFamily="18" charset="0"/>
                <a:ea typeface="楷体_GB2312" pitchFamily="49" charset="-122"/>
              </a:rPr>
              <a:t>特恩</a:t>
            </a:r>
            <a:r>
              <a:rPr lang="en-US" altLang="zh-CN" sz="2400" b="1">
                <a:solidFill>
                  <a:schemeClr val="folHlink"/>
                </a:solidFill>
                <a:latin typeface="Times New Roman" panose="02020603050405020304" pitchFamily="18" charset="0"/>
                <a:ea typeface="楷体_GB2312" pitchFamily="49" charset="-122"/>
              </a:rPr>
              <a:t>-</a:t>
            </a:r>
            <a:r>
              <a:rPr lang="zh-CN" altLang="en-US" sz="2400" b="1">
                <a:solidFill>
                  <a:schemeClr val="folHlink"/>
                </a:solidFill>
                <a:latin typeface="Times New Roman" panose="02020603050405020304" pitchFamily="18" charset="0"/>
                <a:ea typeface="楷体_GB2312" pitchFamily="49" charset="-122"/>
              </a:rPr>
              <a:t>盖拉赫实验</a:t>
            </a:r>
            <a:r>
              <a:rPr lang="zh-CN" altLang="en-US" sz="2400" b="1">
                <a:solidFill>
                  <a:schemeClr val="folHlink"/>
                </a:solidFill>
                <a:ea typeface="楷体_GB2312" pitchFamily="49" charset="-122"/>
              </a:rPr>
              <a:t>直接证明了</a:t>
            </a:r>
            <a:r>
              <a:rPr lang="zh-CN" altLang="en-US" sz="2400" b="1">
                <a:solidFill>
                  <a:schemeClr val="folHlink"/>
                </a:solidFill>
                <a:latin typeface="Times New Roman" panose="02020603050405020304" pitchFamily="18" charset="0"/>
                <a:ea typeface="楷体_GB2312" pitchFamily="49" charset="-122"/>
              </a:rPr>
              <a:t>空间量子化，第一次量度原子的基态性质，开辟了原子束及分子束实验的新领域。</a:t>
            </a:r>
          </a:p>
        </p:txBody>
      </p:sp>
    </p:spTree>
    <p:controls>
      <mc:AlternateContent xmlns:mc="http://schemas.openxmlformats.org/markup-compatibility/2006">
        <mc:Choice xmlns:v="urn:schemas-microsoft-com:vml" Requires="v">
          <p:control spid="283653" name="ShockwaveFlash1" r:id="rId2" imgW="7804080" imgH="3959280"/>
        </mc:Choice>
        <mc:Fallback>
          <p:control name="ShockwaveFlash1" r:id="rId2" imgW="7804080" imgH="3959280">
            <p:pic>
              <p:nvPicPr>
                <p:cNvPr id="8195" name="ShockwaveFlash1"/>
                <p:cNvPicPr preferRelativeResize="0">
                  <a:picLocks noChangeArrowheads="1" noChangeShapeType="1"/>
                </p:cNvPicPr>
                <p:nvPr/>
              </p:nvPicPr>
              <p:blipFill>
                <a:blip r:embed="rId4"/>
                <a:srcRect/>
                <a:stretch>
                  <a:fillRect/>
                </a:stretch>
              </p:blipFill>
              <p:spPr bwMode="auto">
                <a:xfrm>
                  <a:off x="755650" y="1239292"/>
                  <a:ext cx="7804150" cy="39592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643776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8" name="Picture 4" descr="TR模型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3500" y="3762375"/>
            <a:ext cx="22098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195589" name="Picture 5" descr="TR模型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9213" y="1304925"/>
            <a:ext cx="2212975" cy="2460625"/>
          </a:xfrm>
          <a:prstGeom prst="rect">
            <a:avLst/>
          </a:prstGeom>
          <a:noFill/>
          <a:extLst>
            <a:ext uri="{909E8E84-426E-40DD-AFC4-6F175D3DCCD1}">
              <a14:hiddenFill xmlns:a14="http://schemas.microsoft.com/office/drawing/2010/main">
                <a:solidFill>
                  <a:srgbClr val="FFFFFF"/>
                </a:solidFill>
              </a14:hiddenFill>
            </a:ext>
          </a:extLst>
        </p:spPr>
      </p:pic>
      <p:sp>
        <p:nvSpPr>
          <p:cNvPr id="195590" name="Text Box 6"/>
          <p:cNvSpPr txBox="1">
            <a:spLocks noChangeArrowheads="1"/>
          </p:cNvSpPr>
          <p:nvPr/>
        </p:nvSpPr>
        <p:spPr bwMode="auto">
          <a:xfrm>
            <a:off x="612775" y="2278063"/>
            <a:ext cx="102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dirty="0">
                <a:effectLst>
                  <a:outerShdw blurRad="38100" dist="38100" dir="2700000" algn="tl">
                    <a:srgbClr val="C0C0C0"/>
                  </a:outerShdw>
                </a:effectLst>
                <a:latin typeface="+mn-ea"/>
                <a:ea typeface="+mn-ea"/>
              </a:rPr>
              <a:t>T</a:t>
            </a:r>
            <a:r>
              <a:rPr kumimoji="0" lang="zh-CN" altLang="en-US" dirty="0">
                <a:effectLst>
                  <a:outerShdw blurRad="38100" dist="38100" dir="2700000" algn="tl">
                    <a:srgbClr val="C0C0C0"/>
                  </a:outerShdw>
                </a:effectLst>
                <a:latin typeface="+mn-ea"/>
                <a:ea typeface="+mn-ea"/>
              </a:rPr>
              <a:t>模型</a:t>
            </a:r>
          </a:p>
        </p:txBody>
      </p:sp>
      <p:sp>
        <p:nvSpPr>
          <p:cNvPr id="195592" name="Text Box 8"/>
          <p:cNvSpPr txBox="1">
            <a:spLocks noChangeArrowheads="1"/>
          </p:cNvSpPr>
          <p:nvPr/>
        </p:nvSpPr>
        <p:spPr bwMode="auto">
          <a:xfrm>
            <a:off x="612775" y="4365625"/>
            <a:ext cx="1057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altLang="zh-CN">
                <a:effectLst>
                  <a:outerShdw blurRad="38100" dist="38100" dir="2700000" algn="tl">
                    <a:srgbClr val="C0C0C0"/>
                  </a:outerShdw>
                </a:effectLst>
                <a:latin typeface="+mn-ea"/>
                <a:ea typeface="+mn-ea"/>
              </a:rPr>
              <a:t>R</a:t>
            </a:r>
            <a:r>
              <a:rPr kumimoji="0" lang="zh-CN" altLang="en-US">
                <a:effectLst>
                  <a:outerShdw blurRad="38100" dist="38100" dir="2700000" algn="tl">
                    <a:srgbClr val="C0C0C0"/>
                  </a:outerShdw>
                </a:effectLst>
                <a:latin typeface="+mn-ea"/>
                <a:ea typeface="+mn-ea"/>
              </a:rPr>
              <a:t>模型</a:t>
            </a:r>
          </a:p>
        </p:txBody>
      </p:sp>
      <p:sp>
        <p:nvSpPr>
          <p:cNvPr id="195594" name="Text Box 10"/>
          <p:cNvSpPr txBox="1">
            <a:spLocks noChangeArrowheads="1"/>
          </p:cNvSpPr>
          <p:nvPr/>
        </p:nvSpPr>
        <p:spPr bwMode="auto">
          <a:xfrm>
            <a:off x="684213" y="3573463"/>
            <a:ext cx="5180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CN" altLang="en-US">
                <a:effectLst>
                  <a:outerShdw blurRad="38100" dist="38100" dir="2700000" algn="tl">
                    <a:srgbClr val="C0C0C0"/>
                  </a:outerShdw>
                </a:effectLst>
                <a:latin typeface="+mn-ea"/>
                <a:ea typeface="+mn-ea"/>
              </a:rPr>
              <a:t>易穿过原子，只能发生小角度散射。</a:t>
            </a:r>
          </a:p>
        </p:txBody>
      </p:sp>
      <p:sp>
        <p:nvSpPr>
          <p:cNvPr id="195595" name="Text Box 11"/>
          <p:cNvSpPr txBox="1">
            <a:spLocks noChangeArrowheads="1"/>
          </p:cNvSpPr>
          <p:nvPr/>
        </p:nvSpPr>
        <p:spPr bwMode="auto">
          <a:xfrm>
            <a:off x="684213" y="5229225"/>
            <a:ext cx="544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CN" altLang="en-US">
                <a:effectLst>
                  <a:outerShdw blurRad="38100" dist="38100" dir="2700000" algn="tl">
                    <a:srgbClr val="C0C0C0"/>
                  </a:outerShdw>
                </a:effectLst>
                <a:latin typeface="+mn-ea"/>
                <a:ea typeface="+mn-ea"/>
              </a:rPr>
              <a:t>距核愈近力愈大，可能被大角度散射。</a:t>
            </a:r>
          </a:p>
        </p:txBody>
      </p:sp>
      <p:graphicFrame>
        <p:nvGraphicFramePr>
          <p:cNvPr id="195596" name="Object 12"/>
          <p:cNvGraphicFramePr>
            <a:graphicFrameLocks noGrp="1" noChangeAspect="1"/>
          </p:cNvGraphicFramePr>
          <p:nvPr>
            <p:ph sz="half" idx="1"/>
            <p:extLst>
              <p:ext uri="{D42A27DB-BD31-4B8C-83A1-F6EECF244321}">
                <p14:modId xmlns:p14="http://schemas.microsoft.com/office/powerpoint/2010/main" val="4158851648"/>
              </p:ext>
            </p:extLst>
          </p:nvPr>
        </p:nvGraphicFramePr>
        <p:xfrm>
          <a:off x="1979613" y="4149725"/>
          <a:ext cx="1657350" cy="917575"/>
        </p:xfrm>
        <a:graphic>
          <a:graphicData uri="http://schemas.openxmlformats.org/presentationml/2006/ole">
            <mc:AlternateContent xmlns:mc="http://schemas.openxmlformats.org/markup-compatibility/2006">
              <mc:Choice xmlns:v="urn:schemas-microsoft-com:vml" Requires="v">
                <p:oleObj spid="_x0000_s195705" name="公式" r:id="rId5" imgW="825500" imgH="457200" progId="Equation.3">
                  <p:embed/>
                </p:oleObj>
              </mc:Choice>
              <mc:Fallback>
                <p:oleObj name="公式" r:id="rId5" imgW="825500" imgH="457200" progId="Equation.3">
                  <p:embed/>
                  <p:pic>
                    <p:nvPicPr>
                      <p:cNvPr id="0" name="Picture 4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4149725"/>
                        <a:ext cx="1657350" cy="917575"/>
                      </a:xfrm>
                      <a:prstGeom prst="rect">
                        <a:avLst/>
                      </a:prstGeom>
                      <a:solidFill>
                        <a:srgbClr val="33CCCC"/>
                      </a:solidFill>
                    </p:spPr>
                  </p:pic>
                </p:oleObj>
              </mc:Fallback>
            </mc:AlternateContent>
          </a:graphicData>
        </a:graphic>
      </p:graphicFrame>
      <p:graphicFrame>
        <p:nvGraphicFramePr>
          <p:cNvPr id="195598" name="Object 14"/>
          <p:cNvGraphicFramePr>
            <a:graphicFrameLocks noGrp="1" noChangeAspect="1"/>
          </p:cNvGraphicFramePr>
          <p:nvPr>
            <p:ph sz="half" idx="2"/>
            <p:extLst>
              <p:ext uri="{D42A27DB-BD31-4B8C-83A1-F6EECF244321}">
                <p14:modId xmlns:p14="http://schemas.microsoft.com/office/powerpoint/2010/main" val="3131419630"/>
              </p:ext>
            </p:extLst>
          </p:nvPr>
        </p:nvGraphicFramePr>
        <p:xfrm>
          <a:off x="1979613" y="1557338"/>
          <a:ext cx="2878137" cy="1944687"/>
        </p:xfrm>
        <a:graphic>
          <a:graphicData uri="http://schemas.openxmlformats.org/presentationml/2006/ole">
            <mc:AlternateContent xmlns:mc="http://schemas.openxmlformats.org/markup-compatibility/2006">
              <mc:Choice xmlns:v="urn:schemas-microsoft-com:vml" Requires="v">
                <p:oleObj spid="_x0000_s195706" name="公式" r:id="rId7" imgW="1409088" imgH="952087" progId="Equation.3">
                  <p:embed/>
                </p:oleObj>
              </mc:Choice>
              <mc:Fallback>
                <p:oleObj name="公式" r:id="rId7" imgW="1409088" imgH="952087" progId="Equation.3">
                  <p:embed/>
                  <p:pic>
                    <p:nvPicPr>
                      <p:cNvPr id="0" name="Picture 42"/>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1557338"/>
                        <a:ext cx="2878137" cy="1944687"/>
                      </a:xfrm>
                      <a:prstGeom prst="rect">
                        <a:avLst/>
                      </a:prstGeom>
                      <a:solidFill>
                        <a:srgbClr val="FF99CC"/>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95598"/>
                                        </p:tgtEl>
                                        <p:attrNameLst>
                                          <p:attrName>style.visibility</p:attrName>
                                        </p:attrNameLst>
                                      </p:cBhvr>
                                      <p:to>
                                        <p:strVal val="visible"/>
                                      </p:to>
                                    </p:set>
                                    <p:animEffect transition="in" filter="wipe(left)">
                                      <p:cBhvr>
                                        <p:cTn id="11" dur="500"/>
                                        <p:tgtEl>
                                          <p:spTgt spid="1955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9558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559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95596"/>
                                        </p:tgtEl>
                                        <p:attrNameLst>
                                          <p:attrName>style.visibility</p:attrName>
                                        </p:attrNameLst>
                                      </p:cBhvr>
                                      <p:to>
                                        <p:strVal val="visible"/>
                                      </p:to>
                                    </p:set>
                                    <p:animEffect transition="in" filter="wipe(left)">
                                      <p:cBhvr>
                                        <p:cTn id="24" dur="500"/>
                                        <p:tgtEl>
                                          <p:spTgt spid="195596"/>
                                        </p:tgtEl>
                                      </p:cBhvr>
                                    </p:animEffect>
                                  </p:childTnLst>
                                </p:cTn>
                              </p:par>
                              <p:par>
                                <p:cTn id="25" presetID="1" presetClass="entr" presetSubtype="0" fill="hold" nodeType="withEffect">
                                  <p:stCondLst>
                                    <p:cond delay="0"/>
                                  </p:stCondLst>
                                  <p:childTnLst>
                                    <p:set>
                                      <p:cBhvr>
                                        <p:cTn id="26" dur="1" fill="hold">
                                          <p:stCondLst>
                                            <p:cond delay="0"/>
                                          </p:stCondLst>
                                        </p:cTn>
                                        <p:tgtEl>
                                          <p:spTgt spid="1955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558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559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5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0" grpId="0"/>
      <p:bldP spid="195592" grpId="0"/>
      <p:bldP spid="195594" grpId="0"/>
      <p:bldP spid="19559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4200525"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9219" name="Object 3"/>
          <p:cNvGraphicFramePr>
            <a:graphicFrameLocks noChangeAspect="1"/>
          </p:cNvGraphicFramePr>
          <p:nvPr>
            <p:extLst/>
          </p:nvPr>
        </p:nvGraphicFramePr>
        <p:xfrm>
          <a:off x="1393825" y="836712"/>
          <a:ext cx="2122488" cy="1833562"/>
        </p:xfrm>
        <a:graphic>
          <a:graphicData uri="http://schemas.openxmlformats.org/presentationml/2006/ole">
            <mc:AlternateContent xmlns:mc="http://schemas.openxmlformats.org/markup-compatibility/2006">
              <mc:Choice xmlns:v="urn:schemas-microsoft-com:vml" Requires="v">
                <p:oleObj spid="_x0000_s284686" name="公式" r:id="rId3" imgW="1447800" imgH="1244600" progId="Equation.3">
                  <p:embed/>
                </p:oleObj>
              </mc:Choice>
              <mc:Fallback>
                <p:oleObj name="公式" r:id="rId3" imgW="1447800" imgH="1244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825" y="836712"/>
                        <a:ext cx="2122488" cy="183356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0" name="Rectangle 4"/>
          <p:cNvSpPr>
            <a:spLocks noChangeArrowheads="1"/>
          </p:cNvSpPr>
          <p:nvPr/>
        </p:nvSpPr>
        <p:spPr bwMode="auto">
          <a:xfrm>
            <a:off x="4176713" y="3228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221" name="Rectangle 6"/>
          <p:cNvSpPr>
            <a:spLocks noChangeArrowheads="1"/>
          </p:cNvSpPr>
          <p:nvPr/>
        </p:nvSpPr>
        <p:spPr bwMode="auto">
          <a:xfrm>
            <a:off x="3948113" y="3114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16071" name="Object 7"/>
          <p:cNvGraphicFramePr>
            <a:graphicFrameLocks noChangeAspect="1"/>
          </p:cNvGraphicFramePr>
          <p:nvPr>
            <p:extLst/>
          </p:nvPr>
        </p:nvGraphicFramePr>
        <p:xfrm>
          <a:off x="4427538" y="981174"/>
          <a:ext cx="3200400" cy="1612900"/>
        </p:xfrm>
        <a:graphic>
          <a:graphicData uri="http://schemas.openxmlformats.org/presentationml/2006/ole">
            <mc:AlternateContent xmlns:mc="http://schemas.openxmlformats.org/markup-compatibility/2006">
              <mc:Choice xmlns:v="urn:schemas-microsoft-com:vml" Requires="v">
                <p:oleObj spid="_x0000_s284687" r:id="rId5" imgW="1854200" imgH="939800" progId="Equation.3">
                  <p:embed/>
                </p:oleObj>
              </mc:Choice>
              <mc:Fallback>
                <p:oleObj r:id="rId5" imgW="1854200" imgH="93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981174"/>
                        <a:ext cx="3200400" cy="16129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3" name="Rectangle 8"/>
          <p:cNvSpPr>
            <a:spLocks noChangeArrowheads="1"/>
          </p:cNvSpPr>
          <p:nvPr/>
        </p:nvSpPr>
        <p:spPr bwMode="auto">
          <a:xfrm>
            <a:off x="339090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16073" name="Object 9"/>
          <p:cNvGraphicFramePr>
            <a:graphicFrameLocks noChangeAspect="1"/>
          </p:cNvGraphicFramePr>
          <p:nvPr>
            <p:extLst/>
          </p:nvPr>
        </p:nvGraphicFramePr>
        <p:xfrm>
          <a:off x="1511300" y="3079849"/>
          <a:ext cx="5722938" cy="1103313"/>
        </p:xfrm>
        <a:graphic>
          <a:graphicData uri="http://schemas.openxmlformats.org/presentationml/2006/ole">
            <mc:AlternateContent xmlns:mc="http://schemas.openxmlformats.org/markup-compatibility/2006">
              <mc:Choice xmlns:v="urn:schemas-microsoft-com:vml" Requires="v">
                <p:oleObj spid="_x0000_s284688" name="公式" r:id="rId7" imgW="3378200" imgH="647700" progId="Equation.3">
                  <p:embed/>
                </p:oleObj>
              </mc:Choice>
              <mc:Fallback>
                <p:oleObj name="公式" r:id="rId7" imgW="3378200" imgH="647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1300" y="3079849"/>
                        <a:ext cx="5722938" cy="11033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5" name="Rectangle 10"/>
          <p:cNvSpPr>
            <a:spLocks noChangeArrowheads="1"/>
          </p:cNvSpPr>
          <p:nvPr/>
        </p:nvSpPr>
        <p:spPr bwMode="auto">
          <a:xfrm>
            <a:off x="3190875" y="3209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16075" name="Object 11"/>
          <p:cNvGraphicFramePr>
            <a:graphicFrameLocks noChangeAspect="1"/>
          </p:cNvGraphicFramePr>
          <p:nvPr>
            <p:extLst/>
          </p:nvPr>
        </p:nvGraphicFramePr>
        <p:xfrm>
          <a:off x="1252538" y="4591149"/>
          <a:ext cx="6567487" cy="996950"/>
        </p:xfrm>
        <a:graphic>
          <a:graphicData uri="http://schemas.openxmlformats.org/presentationml/2006/ole">
            <mc:AlternateContent xmlns:mc="http://schemas.openxmlformats.org/markup-compatibility/2006">
              <mc:Choice xmlns:v="urn:schemas-microsoft-com:vml" Requires="v">
                <p:oleObj spid="_x0000_s284689" name="公式" r:id="rId9" imgW="4203700" imgH="635000" progId="Equation.3">
                  <p:embed/>
                </p:oleObj>
              </mc:Choice>
              <mc:Fallback>
                <p:oleObj name="公式" r:id="rId9" imgW="4203700" imgH="635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2538" y="4591149"/>
                        <a:ext cx="6567487" cy="9969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15683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6071"/>
                                        </p:tgtEl>
                                        <p:attrNameLst>
                                          <p:attrName>style.visibility</p:attrName>
                                        </p:attrNameLst>
                                      </p:cBhvr>
                                      <p:to>
                                        <p:strVal val="visible"/>
                                      </p:to>
                                    </p:set>
                                    <p:animEffect transition="in" filter="wipe(left)">
                                      <p:cBhvr>
                                        <p:cTn id="7" dur="500"/>
                                        <p:tgtEl>
                                          <p:spTgt spid="2160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216073"/>
                                        </p:tgtEl>
                                        <p:attrNameLst>
                                          <p:attrName>style.visibility</p:attrName>
                                        </p:attrNameLst>
                                      </p:cBhvr>
                                      <p:to>
                                        <p:strVal val="visible"/>
                                      </p:to>
                                    </p:set>
                                    <p:anim calcmode="lin" valueType="num">
                                      <p:cBhvr>
                                        <p:cTn id="12" dur="500" fill="hold"/>
                                        <p:tgtEl>
                                          <p:spTgt spid="216073"/>
                                        </p:tgtEl>
                                        <p:attrNameLst>
                                          <p:attrName>ppt_w</p:attrName>
                                        </p:attrNameLst>
                                      </p:cBhvr>
                                      <p:tavLst>
                                        <p:tav tm="0">
                                          <p:val>
                                            <p:fltVal val="0"/>
                                          </p:val>
                                        </p:tav>
                                        <p:tav tm="100000">
                                          <p:val>
                                            <p:strVal val="#ppt_w"/>
                                          </p:val>
                                        </p:tav>
                                      </p:tavLst>
                                    </p:anim>
                                    <p:anim calcmode="lin" valueType="num">
                                      <p:cBhvr>
                                        <p:cTn id="13" dur="500" fill="hold"/>
                                        <p:tgtEl>
                                          <p:spTgt spid="216073"/>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32" fill="hold" nodeType="clickEffect">
                                  <p:stCondLst>
                                    <p:cond delay="0"/>
                                  </p:stCondLst>
                                  <p:childTnLst>
                                    <p:set>
                                      <p:cBhvr>
                                        <p:cTn id="17" dur="1" fill="hold">
                                          <p:stCondLst>
                                            <p:cond delay="0"/>
                                          </p:stCondLst>
                                        </p:cTn>
                                        <p:tgtEl>
                                          <p:spTgt spid="216075"/>
                                        </p:tgtEl>
                                        <p:attrNameLst>
                                          <p:attrName>style.visibility</p:attrName>
                                        </p:attrNameLst>
                                      </p:cBhvr>
                                      <p:to>
                                        <p:strVal val="visible"/>
                                      </p:to>
                                    </p:set>
                                    <p:animEffect transition="in" filter="diamond(out)">
                                      <p:cBhvr>
                                        <p:cTn id="18" dur="1000"/>
                                        <p:tgtEl>
                                          <p:spTgt spid="216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1331913" y="333375"/>
            <a:ext cx="47164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3600" b="1" dirty="0">
                <a:solidFill>
                  <a:schemeClr val="hlink"/>
                </a:solidFill>
                <a:latin typeface="楷体_GB2312" pitchFamily="49" charset="-122"/>
                <a:ea typeface="楷体_GB2312" pitchFamily="49" charset="-122"/>
              </a:rPr>
              <a:t>§</a:t>
            </a:r>
            <a:r>
              <a:rPr lang="en-US" altLang="zh-CN" sz="3600" b="1" dirty="0">
                <a:solidFill>
                  <a:schemeClr val="hlink"/>
                </a:solidFill>
                <a:latin typeface="Times New Roman" panose="02020603050405020304" pitchFamily="18" charset="0"/>
                <a:ea typeface="楷体_GB2312" pitchFamily="49" charset="-122"/>
              </a:rPr>
              <a:t>4.3  </a:t>
            </a:r>
            <a:r>
              <a:rPr lang="zh-CN" altLang="en-US" sz="3600" b="1" dirty="0">
                <a:solidFill>
                  <a:schemeClr val="hlink"/>
                </a:solidFill>
                <a:latin typeface="Times New Roman" panose="02020603050405020304" pitchFamily="18" charset="0"/>
                <a:ea typeface="楷体_GB2312" pitchFamily="49" charset="-122"/>
              </a:rPr>
              <a:t>电子自旋</a:t>
            </a:r>
          </a:p>
        </p:txBody>
      </p:sp>
      <p:sp>
        <p:nvSpPr>
          <p:cNvPr id="10243" name="Rectangle 3"/>
          <p:cNvSpPr>
            <a:spLocks noChangeArrowheads="1"/>
          </p:cNvSpPr>
          <p:nvPr/>
        </p:nvSpPr>
        <p:spPr bwMode="auto">
          <a:xfrm>
            <a:off x="468313" y="1268413"/>
            <a:ext cx="8351837" cy="234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Arial Unicode MS" panose="020B0604020202020204" pitchFamily="34" charset="-122"/>
                <a:ea typeface="楷体_GB2312" pitchFamily="49" charset="-122"/>
              </a:rPr>
              <a:t>       </a:t>
            </a:r>
            <a:r>
              <a:rPr lang="zh-CN" altLang="en-US" b="1">
                <a:latin typeface="Times New Roman" panose="02020603050405020304" pitchFamily="18" charset="0"/>
                <a:ea typeface="楷体_GB2312" pitchFamily="49" charset="-122"/>
              </a:rPr>
              <a:t>为了说明碱金属原子能级的双层结构以及</a:t>
            </a:r>
            <a:r>
              <a:rPr lang="en-US" altLang="zh-CN" b="1">
                <a:latin typeface="Times New Roman" panose="02020603050405020304" pitchFamily="18" charset="0"/>
                <a:ea typeface="楷体_GB2312" pitchFamily="49" charset="-122"/>
              </a:rPr>
              <a:t>S—G</a:t>
            </a:r>
            <a:r>
              <a:rPr lang="zh-CN" altLang="en-US" b="1">
                <a:latin typeface="Times New Roman" panose="02020603050405020304" pitchFamily="18" charset="0"/>
                <a:ea typeface="楷体_GB2312" pitchFamily="49" charset="-122"/>
              </a:rPr>
              <a:t>实验的定性解释，乌仑贝克</a:t>
            </a:r>
            <a:r>
              <a:rPr lang="en-US" altLang="zh-CN" b="1">
                <a:latin typeface="Times New Roman" panose="02020603050405020304" pitchFamily="18" charset="0"/>
                <a:ea typeface="楷体_GB2312" pitchFamily="49" charset="-122"/>
              </a:rPr>
              <a:t>(G.Uhlenbeck 1900~1974)</a:t>
            </a:r>
            <a:r>
              <a:rPr lang="zh-CN" altLang="en-US" b="1">
                <a:latin typeface="Times New Roman" panose="02020603050405020304" pitchFamily="18" charset="0"/>
                <a:ea typeface="楷体_GB2312" pitchFamily="49" charset="-122"/>
              </a:rPr>
              <a:t>和古兹米特</a:t>
            </a:r>
            <a:r>
              <a:rPr lang="en-US" altLang="zh-CN" b="1">
                <a:latin typeface="Times New Roman" panose="02020603050405020304" pitchFamily="18" charset="0"/>
                <a:ea typeface="楷体_GB2312" pitchFamily="49" charset="-122"/>
              </a:rPr>
              <a:t>(S.A.Goudsmit 1902~1978)</a:t>
            </a:r>
            <a:r>
              <a:rPr lang="zh-CN" altLang="en-US" b="1">
                <a:latin typeface="Times New Roman" panose="02020603050405020304" pitchFamily="18" charset="0"/>
                <a:ea typeface="楷体_GB2312" pitchFamily="49" charset="-122"/>
              </a:rPr>
              <a:t>在</a:t>
            </a:r>
            <a:r>
              <a:rPr lang="en-US" altLang="zh-CN" b="1">
                <a:latin typeface="Times New Roman" panose="02020603050405020304" pitchFamily="18" charset="0"/>
                <a:ea typeface="楷体_GB2312" pitchFamily="49" charset="-122"/>
              </a:rPr>
              <a:t>1925</a:t>
            </a:r>
            <a:r>
              <a:rPr lang="zh-CN" altLang="en-US" b="1">
                <a:latin typeface="Times New Roman" panose="02020603050405020304" pitchFamily="18" charset="0"/>
                <a:ea typeface="楷体_GB2312" pitchFamily="49" charset="-122"/>
              </a:rPr>
              <a:t>年根据一系列实验事实提出了大胆假设：电子不是点电荷，它除了轨道运动外，还具有某种方式的自旋运动，其固有的自旋角动量 （是电子的属性之一）等于：</a:t>
            </a:r>
          </a:p>
        </p:txBody>
      </p:sp>
      <p:sp>
        <p:nvSpPr>
          <p:cNvPr id="10244" name="Rectangle 5"/>
          <p:cNvSpPr>
            <a:spLocks noChangeArrowheads="1"/>
          </p:cNvSpPr>
          <p:nvPr/>
        </p:nvSpPr>
        <p:spPr bwMode="auto">
          <a:xfrm>
            <a:off x="3829050"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 name="图片 1"/>
          <p:cNvPicPr>
            <a:picLocks noChangeAspect="1"/>
          </p:cNvPicPr>
          <p:nvPr/>
        </p:nvPicPr>
        <p:blipFill>
          <a:blip r:embed="rId2"/>
          <a:stretch>
            <a:fillRect/>
          </a:stretch>
        </p:blipFill>
        <p:spPr>
          <a:xfrm>
            <a:off x="1619672" y="3841840"/>
            <a:ext cx="5976664" cy="2714349"/>
          </a:xfrm>
          <a:prstGeom prst="rect">
            <a:avLst/>
          </a:prstGeom>
        </p:spPr>
      </p:pic>
    </p:spTree>
    <p:extLst>
      <p:ext uri="{BB962C8B-B14F-4D97-AF65-F5344CB8AC3E}">
        <p14:creationId xmlns:p14="http://schemas.microsoft.com/office/powerpoint/2010/main" val="34891606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684213" y="1268413"/>
            <a:ext cx="79914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latin typeface="Times New Roman" panose="02020603050405020304" pitchFamily="18" charset="0"/>
                <a:ea typeface="楷体_GB2312" pitchFamily="49" charset="-122"/>
              </a:rPr>
              <a:t>        乌仑贝克与古兹米特就在假设电子自旋的同时，进一步假设：</a:t>
            </a:r>
            <a:r>
              <a:rPr lang="zh-CN" altLang="en-US" b="1">
                <a:solidFill>
                  <a:schemeClr val="hlink"/>
                </a:solidFill>
                <a:latin typeface="Times New Roman" panose="02020603050405020304" pitchFamily="18" charset="0"/>
                <a:ea typeface="楷体_GB2312" pitchFamily="49" charset="-122"/>
              </a:rPr>
              <a:t>电子的</a:t>
            </a:r>
            <a:r>
              <a:rPr lang="zh-CN" altLang="en-US" b="1">
                <a:solidFill>
                  <a:schemeClr val="hlink"/>
                </a:solidFill>
                <a:ea typeface="楷体_GB2312" pitchFamily="49" charset="-122"/>
              </a:rPr>
              <a:t>自旋</a:t>
            </a:r>
            <a:r>
              <a:rPr lang="zh-CN" altLang="en-US" b="1">
                <a:solidFill>
                  <a:schemeClr val="hlink"/>
                </a:solidFill>
                <a:latin typeface="Times New Roman" panose="02020603050405020304" pitchFamily="18" charset="0"/>
                <a:ea typeface="楷体_GB2312" pitchFamily="49" charset="-122"/>
              </a:rPr>
              <a:t>磁矩为</a:t>
            </a:r>
            <a:r>
              <a:rPr lang="en-US" altLang="zh-CN" b="1">
                <a:solidFill>
                  <a:schemeClr val="hlink"/>
                </a:solidFill>
                <a:latin typeface="Times New Roman" panose="02020603050405020304" pitchFamily="18" charset="0"/>
                <a:ea typeface="楷体_GB2312" pitchFamily="49" charset="-122"/>
              </a:rPr>
              <a:t>1</a:t>
            </a:r>
            <a:r>
              <a:rPr lang="zh-CN" altLang="en-US" b="1">
                <a:solidFill>
                  <a:schemeClr val="hlink"/>
                </a:solidFill>
                <a:latin typeface="Times New Roman" panose="02020603050405020304" pitchFamily="18" charset="0"/>
                <a:ea typeface="楷体_GB2312" pitchFamily="49" charset="-122"/>
              </a:rPr>
              <a:t>个玻尔磁子，即为经典数值的</a:t>
            </a:r>
            <a:r>
              <a:rPr lang="en-US" altLang="zh-CN" b="1">
                <a:solidFill>
                  <a:schemeClr val="hlink"/>
                </a:solidFill>
                <a:latin typeface="Times New Roman" panose="02020603050405020304" pitchFamily="18" charset="0"/>
                <a:ea typeface="楷体_GB2312" pitchFamily="49" charset="-122"/>
              </a:rPr>
              <a:t>2</a:t>
            </a:r>
            <a:r>
              <a:rPr lang="zh-CN" altLang="en-US" b="1">
                <a:solidFill>
                  <a:schemeClr val="hlink"/>
                </a:solidFill>
                <a:latin typeface="Times New Roman" panose="02020603050405020304" pitchFamily="18" charset="0"/>
                <a:ea typeface="楷体_GB2312" pitchFamily="49" charset="-122"/>
              </a:rPr>
              <a:t>倍：</a:t>
            </a:r>
          </a:p>
        </p:txBody>
      </p:sp>
      <p:sp>
        <p:nvSpPr>
          <p:cNvPr id="11267" name="Rectangle 3"/>
          <p:cNvSpPr>
            <a:spLocks noChangeArrowheads="1"/>
          </p:cNvSpPr>
          <p:nvPr/>
        </p:nvSpPr>
        <p:spPr bwMode="auto">
          <a:xfrm>
            <a:off x="3671888" y="3171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22212" name="Object 4"/>
          <p:cNvGraphicFramePr>
            <a:graphicFrameLocks noChangeAspect="1"/>
          </p:cNvGraphicFramePr>
          <p:nvPr/>
        </p:nvGraphicFramePr>
        <p:xfrm>
          <a:off x="1908175" y="2205038"/>
          <a:ext cx="4535488" cy="1295400"/>
        </p:xfrm>
        <a:graphic>
          <a:graphicData uri="http://schemas.openxmlformats.org/presentationml/2006/ole">
            <mc:AlternateContent xmlns:mc="http://schemas.openxmlformats.org/markup-compatibility/2006">
              <mc:Choice xmlns:v="urn:schemas-microsoft-com:vml" Requires="v">
                <p:oleObj spid="_x0000_s285704" r:id="rId3" imgW="2514600" imgH="711200" progId="Equation.3">
                  <p:embed/>
                </p:oleObj>
              </mc:Choice>
              <mc:Fallback>
                <p:oleObj r:id="rId3" imgW="2514600" imgH="71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205038"/>
                        <a:ext cx="4535488" cy="1295400"/>
                      </a:xfrm>
                      <a:prstGeom prst="rect">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2217" name="Object 9"/>
          <p:cNvGraphicFramePr>
            <a:graphicFrameLocks noChangeAspect="1"/>
          </p:cNvGraphicFramePr>
          <p:nvPr/>
        </p:nvGraphicFramePr>
        <p:xfrm>
          <a:off x="1908175" y="5661025"/>
          <a:ext cx="5327650" cy="908050"/>
        </p:xfrm>
        <a:graphic>
          <a:graphicData uri="http://schemas.openxmlformats.org/presentationml/2006/ole">
            <mc:AlternateContent xmlns:mc="http://schemas.openxmlformats.org/markup-compatibility/2006">
              <mc:Choice xmlns:v="urn:schemas-microsoft-com:vml" Requires="v">
                <p:oleObj spid="_x0000_s285705" name="公式" r:id="rId5" imgW="2514600" imgH="431800" progId="Equation.3">
                  <p:embed/>
                </p:oleObj>
              </mc:Choice>
              <mc:Fallback>
                <p:oleObj name="公式" r:id="rId5" imgW="25146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5661025"/>
                        <a:ext cx="5327650" cy="90805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图片 1"/>
          <p:cNvPicPr>
            <a:picLocks noChangeAspect="1"/>
          </p:cNvPicPr>
          <p:nvPr/>
        </p:nvPicPr>
        <p:blipFill>
          <a:blip r:embed="rId7"/>
          <a:stretch>
            <a:fillRect/>
          </a:stretch>
        </p:blipFill>
        <p:spPr>
          <a:xfrm>
            <a:off x="1835100" y="3527591"/>
            <a:ext cx="5473800" cy="2177718"/>
          </a:xfrm>
          <a:prstGeom prst="rect">
            <a:avLst/>
          </a:prstGeom>
        </p:spPr>
      </p:pic>
    </p:spTree>
    <p:extLst>
      <p:ext uri="{BB962C8B-B14F-4D97-AF65-F5344CB8AC3E}">
        <p14:creationId xmlns:p14="http://schemas.microsoft.com/office/powerpoint/2010/main" val="2335889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22212"/>
                                        </p:tgtEl>
                                        <p:attrNameLst>
                                          <p:attrName>style.visibility</p:attrName>
                                        </p:attrNameLst>
                                      </p:cBhvr>
                                      <p:to>
                                        <p:strVal val="visible"/>
                                      </p:to>
                                    </p:set>
                                    <p:anim calcmode="lin" valueType="num">
                                      <p:cBhvr>
                                        <p:cTn id="7" dur="500" fill="hold"/>
                                        <p:tgtEl>
                                          <p:spTgt spid="222212"/>
                                        </p:tgtEl>
                                        <p:attrNameLst>
                                          <p:attrName>ppt_w</p:attrName>
                                        </p:attrNameLst>
                                      </p:cBhvr>
                                      <p:tavLst>
                                        <p:tav tm="0">
                                          <p:val>
                                            <p:fltVal val="0"/>
                                          </p:val>
                                        </p:tav>
                                        <p:tav tm="100000">
                                          <p:val>
                                            <p:strVal val="#ppt_w"/>
                                          </p:val>
                                        </p:tav>
                                      </p:tavLst>
                                    </p:anim>
                                    <p:anim calcmode="lin" valueType="num">
                                      <p:cBhvr>
                                        <p:cTn id="8" dur="500" fill="hold"/>
                                        <p:tgtEl>
                                          <p:spTgt spid="22221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22217"/>
                                        </p:tgtEl>
                                        <p:attrNameLst>
                                          <p:attrName>style.visibility</p:attrName>
                                        </p:attrNameLst>
                                      </p:cBhvr>
                                      <p:to>
                                        <p:strVal val="visible"/>
                                      </p:to>
                                    </p:set>
                                    <p:animEffect transition="in" filter="blinds(horizontal)">
                                      <p:cBhvr>
                                        <p:cTn id="13" dur="500"/>
                                        <p:tgtEl>
                                          <p:spTgt spid="222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724128" y="1412776"/>
            <a:ext cx="3212870" cy="4462659"/>
          </a:xfrm>
          <a:prstGeom prst="rect">
            <a:avLst/>
          </a:prstGeom>
        </p:spPr>
      </p:pic>
      <p:sp>
        <p:nvSpPr>
          <p:cNvPr id="224263" name="AutoShape 7"/>
          <p:cNvSpPr>
            <a:spLocks noChangeArrowheads="1"/>
          </p:cNvSpPr>
          <p:nvPr/>
        </p:nvSpPr>
        <p:spPr bwMode="auto">
          <a:xfrm>
            <a:off x="3276600" y="5734050"/>
            <a:ext cx="1223963" cy="792163"/>
          </a:xfrm>
          <a:prstGeom prst="wedgeRoundRectCallout">
            <a:avLst>
              <a:gd name="adj1" fmla="val 326134"/>
              <a:gd name="adj2" fmla="val -40782"/>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hlink"/>
                </a:solidFill>
                <a:ea typeface="楷体_GB2312" pitchFamily="49" charset="-122"/>
              </a:rPr>
              <a:t>电子的总磁矩</a:t>
            </a:r>
          </a:p>
        </p:txBody>
      </p:sp>
      <p:sp>
        <p:nvSpPr>
          <p:cNvPr id="224264" name="AutoShape 8"/>
          <p:cNvSpPr>
            <a:spLocks noChangeArrowheads="1"/>
          </p:cNvSpPr>
          <p:nvPr/>
        </p:nvSpPr>
        <p:spPr bwMode="auto">
          <a:xfrm>
            <a:off x="3924300" y="1268413"/>
            <a:ext cx="935038" cy="503237"/>
          </a:xfrm>
          <a:prstGeom prst="wedgeRoundRectCallout">
            <a:avLst>
              <a:gd name="adj1" fmla="val 260185"/>
              <a:gd name="adj2" fmla="val 314352"/>
              <a:gd name="adj3" fmla="val 16667"/>
            </a:avLst>
          </a:pr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defRPr/>
            </a:pPr>
            <a:r>
              <a:rPr lang="zh-CN" altLang="en-US" b="1">
                <a:solidFill>
                  <a:schemeClr val="accent2"/>
                </a:solidFill>
                <a:ea typeface="楷体_GB2312" pitchFamily="49" charset="-122"/>
              </a:rPr>
              <a:t>旋进</a:t>
            </a:r>
          </a:p>
        </p:txBody>
      </p:sp>
      <p:pic>
        <p:nvPicPr>
          <p:cNvPr id="2" name="图片 1"/>
          <p:cNvPicPr>
            <a:picLocks noChangeAspect="1"/>
          </p:cNvPicPr>
          <p:nvPr/>
        </p:nvPicPr>
        <p:blipFill>
          <a:blip r:embed="rId3"/>
          <a:stretch>
            <a:fillRect/>
          </a:stretch>
        </p:blipFill>
        <p:spPr>
          <a:xfrm>
            <a:off x="143880" y="2708920"/>
            <a:ext cx="6265440" cy="1235258"/>
          </a:xfrm>
          <a:prstGeom prst="rect">
            <a:avLst/>
          </a:prstGeom>
        </p:spPr>
      </p:pic>
    </p:spTree>
    <p:extLst>
      <p:ext uri="{BB962C8B-B14F-4D97-AF65-F5344CB8AC3E}">
        <p14:creationId xmlns:p14="http://schemas.microsoft.com/office/powerpoint/2010/main" val="3775592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4264"/>
                                        </p:tgtEl>
                                        <p:attrNameLst>
                                          <p:attrName>style.visibility</p:attrName>
                                        </p:attrNameLst>
                                      </p:cBhvr>
                                      <p:to>
                                        <p:strVal val="visible"/>
                                      </p:to>
                                    </p:set>
                                    <p:animEffect transition="in" filter="wipe(down)">
                                      <p:cBhvr>
                                        <p:cTn id="7" dur="500"/>
                                        <p:tgtEl>
                                          <p:spTgt spid="2242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24263"/>
                                        </p:tgtEl>
                                        <p:attrNameLst>
                                          <p:attrName>style.visibility</p:attrName>
                                        </p:attrNameLst>
                                      </p:cBhvr>
                                      <p:to>
                                        <p:strVal val="visible"/>
                                      </p:to>
                                    </p:set>
                                    <p:animEffect transition="in" filter="wipe(right)">
                                      <p:cBhvr>
                                        <p:cTn id="12" dur="500"/>
                                        <p:tgtEl>
                                          <p:spTgt spid="224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3" grpId="0" animBg="1"/>
      <p:bldP spid="22426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ChangeArrowheads="1"/>
          </p:cNvSpPr>
          <p:nvPr/>
        </p:nvSpPr>
        <p:spPr bwMode="auto">
          <a:xfrm>
            <a:off x="3005138" y="2066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4" name="Picture 2" descr="D:\Physics\F4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16632"/>
            <a:ext cx="3478213" cy="6324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T7\0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65" y="1477115"/>
            <a:ext cx="4217869" cy="589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T7\0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8" y="2303412"/>
            <a:ext cx="5566778" cy="8440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T7\03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10" y="3294222"/>
            <a:ext cx="4505518" cy="18657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D:\T7\03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872" y="5691641"/>
            <a:ext cx="2743093" cy="107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3700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rPr>
              <a:t/>
            </a:r>
            <a:br>
              <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rPr>
            </a:br>
            <a:endParaRPr lang="zh-CN" altLang="en-US"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339" name="Rectangle 3"/>
          <p:cNvSpPr>
            <a:spLocks noChangeArrowheads="1"/>
          </p:cNvSpPr>
          <p:nvPr/>
        </p:nvSpPr>
        <p:spPr bwMode="auto">
          <a:xfrm>
            <a:off x="1331913" y="1484313"/>
            <a:ext cx="35655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sz="4400" b="1">
                <a:solidFill>
                  <a:srgbClr val="FF0000"/>
                </a:solidFill>
                <a:latin typeface="Arial Unicode MS" panose="020B0604020202020204" pitchFamily="34" charset="-122"/>
                <a:ea typeface="楷体_GB2312" pitchFamily="49" charset="-122"/>
              </a:rPr>
              <a:t>原子态的符号</a:t>
            </a:r>
          </a:p>
        </p:txBody>
      </p:sp>
      <p:grpSp>
        <p:nvGrpSpPr>
          <p:cNvPr id="14340" name="Group 8"/>
          <p:cNvGrpSpPr>
            <a:grpSpLocks/>
          </p:cNvGrpSpPr>
          <p:nvPr/>
        </p:nvGrpSpPr>
        <p:grpSpPr bwMode="auto">
          <a:xfrm>
            <a:off x="611188" y="2565400"/>
            <a:ext cx="8208962" cy="3805238"/>
            <a:chOff x="385" y="1616"/>
            <a:chExt cx="5171" cy="2397"/>
          </a:xfrm>
        </p:grpSpPr>
        <p:sp>
          <p:nvSpPr>
            <p:cNvPr id="14343" name="Rectangle 4"/>
            <p:cNvSpPr>
              <a:spLocks noChangeArrowheads="1"/>
            </p:cNvSpPr>
            <p:nvPr/>
          </p:nvSpPr>
          <p:spPr bwMode="auto">
            <a:xfrm>
              <a:off x="385" y="1616"/>
              <a:ext cx="5171" cy="2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前已经说过，</a:t>
              </a:r>
              <a:r>
                <a:rPr lang="zh-CN" altLang="en-US" b="1" u="sng">
                  <a:latin typeface="Times New Roman" panose="02020603050405020304" pitchFamily="18" charset="0"/>
                  <a:ea typeface="楷体_GB2312" pitchFamily="49" charset="-122"/>
                </a:rPr>
                <a:t>当电子的  </a:t>
              </a:r>
              <a:r>
                <a:rPr lang="en-US" altLang="zh-CN" b="1" u="sng">
                  <a:latin typeface="Times New Roman" panose="02020603050405020304" pitchFamily="18" charset="0"/>
                  <a:ea typeface="楷体_GB2312" pitchFamily="49" charset="-122"/>
                </a:rPr>
                <a:t>=0</a:t>
              </a:r>
              <a:r>
                <a:rPr lang="zh-CN" altLang="en-US" b="1" u="sng">
                  <a:latin typeface="Times New Roman" panose="02020603050405020304" pitchFamily="18" charset="0"/>
                  <a:ea typeface="楷体_GB2312" pitchFamily="49" charset="-122"/>
                </a:rPr>
                <a:t>，</a:t>
              </a:r>
              <a:r>
                <a:rPr lang="en-US" altLang="zh-CN" b="1" u="sng">
                  <a:latin typeface="Times New Roman" panose="02020603050405020304" pitchFamily="18" charset="0"/>
                  <a:ea typeface="楷体_GB2312" pitchFamily="49" charset="-122"/>
                </a:rPr>
                <a:t>1</a:t>
              </a:r>
              <a:r>
                <a:rPr lang="zh-CN" altLang="en-US" b="1" u="sng">
                  <a:latin typeface="Times New Roman" panose="02020603050405020304" pitchFamily="18" charset="0"/>
                  <a:ea typeface="楷体_GB2312" pitchFamily="49" charset="-122"/>
                </a:rPr>
                <a:t>，</a:t>
              </a:r>
              <a:r>
                <a:rPr lang="en-US" altLang="zh-CN" b="1" u="sng">
                  <a:latin typeface="Times New Roman" panose="02020603050405020304" pitchFamily="18" charset="0"/>
                  <a:ea typeface="楷体_GB2312" pitchFamily="49" charset="-122"/>
                </a:rPr>
                <a:t>2</a:t>
              </a:r>
              <a:r>
                <a:rPr lang="zh-CN" altLang="en-US" b="1" u="sng">
                  <a:latin typeface="Times New Roman" panose="02020603050405020304" pitchFamily="18" charset="0"/>
                  <a:ea typeface="楷体_GB2312" pitchFamily="49" charset="-122"/>
                </a:rPr>
                <a:t>，</a:t>
              </a:r>
              <a:r>
                <a:rPr lang="en-US" altLang="zh-CN" b="1" u="sng">
                  <a:latin typeface="Times New Roman" panose="02020603050405020304" pitchFamily="18" charset="0"/>
                  <a:ea typeface="楷体_GB2312" pitchFamily="49" charset="-122"/>
                </a:rPr>
                <a:t>3…</a:t>
              </a:r>
              <a:r>
                <a:rPr lang="zh-CN" altLang="en-US" b="1">
                  <a:latin typeface="Times New Roman" panose="02020603050405020304" pitchFamily="18" charset="0"/>
                  <a:ea typeface="楷体_GB2312" pitchFamily="49" charset="-122"/>
                </a:rPr>
                <a:t>时，</a:t>
              </a:r>
              <a:r>
                <a:rPr lang="zh-CN" altLang="en-US" b="1" u="sng">
                  <a:solidFill>
                    <a:srgbClr val="CC6600"/>
                  </a:solidFill>
                  <a:latin typeface="Times New Roman" panose="02020603050405020304" pitchFamily="18" charset="0"/>
                  <a:ea typeface="楷体_GB2312" pitchFamily="49" charset="-122"/>
                </a:rPr>
                <a:t>用</a:t>
              </a:r>
              <a:r>
                <a:rPr lang="en-US" altLang="zh-CN" b="1" u="sng">
                  <a:solidFill>
                    <a:srgbClr val="CC6600"/>
                  </a:solidFill>
                  <a:latin typeface="Times New Roman" panose="02020603050405020304" pitchFamily="18" charset="0"/>
                  <a:ea typeface="楷体_GB2312" pitchFamily="49" charset="-122"/>
                </a:rPr>
                <a:t>s</a:t>
              </a:r>
              <a:r>
                <a:rPr lang="zh-CN" altLang="en-US" b="1" u="sng">
                  <a:solidFill>
                    <a:srgbClr val="CC6600"/>
                  </a:solidFill>
                  <a:latin typeface="Times New Roman" panose="02020603050405020304" pitchFamily="18" charset="0"/>
                  <a:ea typeface="楷体_GB2312" pitchFamily="49" charset="-122"/>
                </a:rPr>
                <a:t>、</a:t>
              </a:r>
              <a:r>
                <a:rPr lang="en-US" altLang="zh-CN" b="1" u="sng">
                  <a:solidFill>
                    <a:srgbClr val="CC6600"/>
                  </a:solidFill>
                  <a:latin typeface="Times New Roman" panose="02020603050405020304" pitchFamily="18" charset="0"/>
                  <a:ea typeface="楷体_GB2312" pitchFamily="49" charset="-122"/>
                </a:rPr>
                <a:t>p</a:t>
              </a:r>
              <a:r>
                <a:rPr lang="zh-CN" altLang="en-US" b="1" u="sng">
                  <a:solidFill>
                    <a:srgbClr val="CC6600"/>
                  </a:solidFill>
                  <a:latin typeface="Times New Roman" panose="02020603050405020304" pitchFamily="18" charset="0"/>
                  <a:ea typeface="楷体_GB2312" pitchFamily="49" charset="-122"/>
                </a:rPr>
                <a:t>、</a:t>
              </a:r>
              <a:r>
                <a:rPr lang="en-US" altLang="zh-CN" b="1" u="sng">
                  <a:solidFill>
                    <a:srgbClr val="CC6600"/>
                  </a:solidFill>
                  <a:latin typeface="Times New Roman" panose="02020603050405020304" pitchFamily="18" charset="0"/>
                  <a:ea typeface="楷体_GB2312" pitchFamily="49" charset="-122"/>
                </a:rPr>
                <a:t>d</a:t>
              </a:r>
              <a:r>
                <a:rPr lang="zh-CN" altLang="en-US" b="1" u="sng">
                  <a:solidFill>
                    <a:srgbClr val="CC6600"/>
                  </a:solidFill>
                  <a:latin typeface="Times New Roman" panose="02020603050405020304" pitchFamily="18" charset="0"/>
                  <a:ea typeface="楷体_GB2312" pitchFamily="49" charset="-122"/>
                </a:rPr>
                <a:t>、</a:t>
              </a:r>
              <a:r>
                <a:rPr lang="en-US" altLang="zh-CN" b="1" u="sng">
                  <a:solidFill>
                    <a:srgbClr val="CC6600"/>
                  </a:solidFill>
                  <a:latin typeface="Times New Roman" panose="02020603050405020304" pitchFamily="18" charset="0"/>
                  <a:ea typeface="楷体_GB2312" pitchFamily="49" charset="-122"/>
                </a:rPr>
                <a:t>f</a:t>
              </a:r>
              <a:r>
                <a:rPr lang="zh-CN" altLang="en-US" b="1" u="sng">
                  <a:solidFill>
                    <a:srgbClr val="CC6600"/>
                  </a:solidFill>
                  <a:latin typeface="Times New Roman" panose="02020603050405020304" pitchFamily="18" charset="0"/>
                  <a:ea typeface="楷体_GB2312" pitchFamily="49" charset="-122"/>
                </a:rPr>
                <a:t>、</a:t>
              </a:r>
              <a:r>
                <a:rPr lang="en-US" altLang="zh-CN" b="1" u="sng">
                  <a:solidFill>
                    <a:srgbClr val="CC6600"/>
                  </a:solidFill>
                  <a:latin typeface="Times New Roman" panose="02020603050405020304" pitchFamily="18" charset="0"/>
                  <a:ea typeface="楷体_GB2312" pitchFamily="49" charset="-122"/>
                </a:rPr>
                <a:t>…</a:t>
              </a:r>
              <a:r>
                <a:rPr lang="zh-CN" altLang="en-US" b="1" u="sng">
                  <a:solidFill>
                    <a:srgbClr val="CC6600"/>
                  </a:solidFill>
                  <a:latin typeface="Times New Roman" panose="02020603050405020304" pitchFamily="18" charset="0"/>
                  <a:ea typeface="楷体_GB2312" pitchFamily="49" charset="-122"/>
                </a:rPr>
                <a:t>作电子轨道运动的标记（电子态）</a:t>
              </a:r>
              <a:r>
                <a:rPr lang="zh-CN" altLang="en-US" b="1">
                  <a:latin typeface="Times New Roman" panose="02020603050405020304" pitchFamily="18" charset="0"/>
                  <a:ea typeface="楷体_GB2312" pitchFamily="49" charset="-122"/>
                </a:rPr>
                <a:t>，在这些字母前面再写出主量子数</a:t>
              </a:r>
              <a:r>
                <a:rPr lang="en-US" altLang="zh-CN" b="1" i="1">
                  <a:latin typeface="Times New Roman" panose="02020603050405020304" pitchFamily="18" charset="0"/>
                  <a:ea typeface="楷体_GB2312" pitchFamily="49" charset="-122"/>
                </a:rPr>
                <a:t>n</a:t>
              </a:r>
              <a:r>
                <a:rPr lang="zh-CN" altLang="en-US" b="1">
                  <a:latin typeface="Times New Roman" panose="02020603050405020304" pitchFamily="18" charset="0"/>
                  <a:ea typeface="楷体_GB2312" pitchFamily="49" charset="-122"/>
                </a:rPr>
                <a:t>，就成为电子态的符号。由于原子实的轨道角动量、自旋角动量和总角动量都等于零，而碱金属原子（同样包括氢原子和类氢离子）只有一个（价）电子，因而（价）电子的那些角动量也就等于整个原子的角动量，价电子的诸量子数也就可以用来描述整个原子，随着轨道角动量量子数的不同，</a:t>
              </a:r>
              <a:r>
                <a:rPr lang="zh-CN" altLang="en-US" b="1" u="sng">
                  <a:solidFill>
                    <a:schemeClr val="accent1"/>
                  </a:solidFill>
                  <a:latin typeface="Times New Roman" panose="02020603050405020304" pitchFamily="18" charset="0"/>
                  <a:ea typeface="楷体_GB2312" pitchFamily="49" charset="-122"/>
                </a:rPr>
                <a:t>用大写的字母</a:t>
              </a:r>
              <a:r>
                <a:rPr lang="en-US" altLang="zh-CN" b="1" u="sng">
                  <a:solidFill>
                    <a:schemeClr val="accent1"/>
                  </a:solidFill>
                  <a:latin typeface="Times New Roman" panose="02020603050405020304" pitchFamily="18" charset="0"/>
                  <a:ea typeface="楷体_GB2312" pitchFamily="49" charset="-122"/>
                </a:rPr>
                <a:t>S</a:t>
              </a:r>
              <a:r>
                <a:rPr lang="zh-CN" altLang="en-US" b="1" u="sng">
                  <a:solidFill>
                    <a:schemeClr val="accent1"/>
                  </a:solidFill>
                  <a:latin typeface="Times New Roman" panose="02020603050405020304" pitchFamily="18" charset="0"/>
                  <a:ea typeface="楷体_GB2312" pitchFamily="49" charset="-122"/>
                </a:rPr>
                <a:t>，</a:t>
              </a:r>
              <a:r>
                <a:rPr lang="en-US" altLang="zh-CN" b="1" u="sng">
                  <a:solidFill>
                    <a:schemeClr val="accent1"/>
                  </a:solidFill>
                  <a:latin typeface="Times New Roman" panose="02020603050405020304" pitchFamily="18" charset="0"/>
                  <a:ea typeface="楷体_GB2312" pitchFamily="49" charset="-122"/>
                </a:rPr>
                <a:t>P</a:t>
              </a:r>
              <a:r>
                <a:rPr lang="zh-CN" altLang="en-US" b="1" u="sng">
                  <a:solidFill>
                    <a:schemeClr val="accent1"/>
                  </a:solidFill>
                  <a:latin typeface="Times New Roman" panose="02020603050405020304" pitchFamily="18" charset="0"/>
                  <a:ea typeface="楷体_GB2312" pitchFamily="49" charset="-122"/>
                </a:rPr>
                <a:t>，</a:t>
              </a:r>
              <a:r>
                <a:rPr lang="en-US" altLang="zh-CN" b="1" u="sng">
                  <a:solidFill>
                    <a:schemeClr val="accent1"/>
                  </a:solidFill>
                  <a:latin typeface="Times New Roman" panose="02020603050405020304" pitchFamily="18" charset="0"/>
                  <a:ea typeface="楷体_GB2312" pitchFamily="49" charset="-122"/>
                </a:rPr>
                <a:t>D</a:t>
              </a:r>
              <a:r>
                <a:rPr lang="zh-CN" altLang="en-US" b="1" u="sng">
                  <a:solidFill>
                    <a:schemeClr val="accent1"/>
                  </a:solidFill>
                  <a:latin typeface="Times New Roman" panose="02020603050405020304" pitchFamily="18" charset="0"/>
                  <a:ea typeface="楷体_GB2312" pitchFamily="49" charset="-122"/>
                </a:rPr>
                <a:t>，</a:t>
              </a:r>
              <a:r>
                <a:rPr lang="en-US" altLang="zh-CN" b="1" u="sng">
                  <a:solidFill>
                    <a:schemeClr val="accent1"/>
                  </a:solidFill>
                  <a:latin typeface="Times New Roman" panose="02020603050405020304" pitchFamily="18" charset="0"/>
                  <a:ea typeface="楷体_GB2312" pitchFamily="49" charset="-122"/>
                </a:rPr>
                <a:t>F</a:t>
              </a:r>
              <a:r>
                <a:rPr lang="zh-CN" altLang="en-US" b="1" u="sng">
                  <a:solidFill>
                    <a:schemeClr val="accent1"/>
                  </a:solidFill>
                  <a:latin typeface="Times New Roman" panose="02020603050405020304" pitchFamily="18" charset="0"/>
                  <a:ea typeface="楷体_GB2312" pitchFamily="49" charset="-122"/>
                </a:rPr>
                <a:t>，</a:t>
              </a:r>
              <a:r>
                <a:rPr lang="en-US" altLang="zh-CN" b="1" u="sng">
                  <a:solidFill>
                    <a:schemeClr val="accent1"/>
                  </a:solidFill>
                  <a:latin typeface="Times New Roman" panose="02020603050405020304" pitchFamily="18" charset="0"/>
                  <a:ea typeface="楷体_GB2312" pitchFamily="49" charset="-122"/>
                </a:rPr>
                <a:t>…</a:t>
              </a:r>
              <a:r>
                <a:rPr lang="zh-CN" altLang="en-US" b="1" u="sng">
                  <a:solidFill>
                    <a:schemeClr val="accent1"/>
                  </a:solidFill>
                  <a:latin typeface="Times New Roman" panose="02020603050405020304" pitchFamily="18" charset="0"/>
                  <a:ea typeface="楷体_GB2312" pitchFamily="49" charset="-122"/>
                </a:rPr>
                <a:t>等代表原子态</a:t>
              </a:r>
              <a:r>
                <a:rPr lang="zh-CN" altLang="en-US" b="1">
                  <a:latin typeface="Times New Roman" panose="02020603050405020304" pitchFamily="18" charset="0"/>
                  <a:ea typeface="楷体_GB2312" pitchFamily="49" charset="-122"/>
                </a:rPr>
                <a:t>，并在左上角写一个</a:t>
              </a:r>
              <a:r>
                <a:rPr lang="en-US" altLang="zh-CN" b="1">
                  <a:latin typeface="Times New Roman" panose="02020603050405020304" pitchFamily="18" charset="0"/>
                  <a:ea typeface="楷体_GB2312" pitchFamily="49" charset="-122"/>
                </a:rPr>
                <a:t>2</a:t>
              </a:r>
              <a:r>
                <a:rPr lang="zh-CN" altLang="en-US" b="1">
                  <a:latin typeface="Times New Roman" panose="02020603050405020304" pitchFamily="18" charset="0"/>
                  <a:ea typeface="楷体_GB2312" pitchFamily="49" charset="-122"/>
                </a:rPr>
                <a:t>字代表双重结构，在右下角标明</a:t>
              </a:r>
              <a:r>
                <a:rPr lang="en-US" altLang="zh-CN" b="1" i="1">
                  <a:latin typeface="Times New Roman" panose="02020603050405020304" pitchFamily="18" charset="0"/>
                  <a:ea typeface="楷体_GB2312" pitchFamily="49" charset="-122"/>
                </a:rPr>
                <a:t>J</a:t>
              </a:r>
              <a:r>
                <a:rPr lang="zh-CN" altLang="en-US" b="1">
                  <a:latin typeface="Times New Roman" panose="02020603050405020304" pitchFamily="18" charset="0"/>
                  <a:ea typeface="楷体_GB2312" pitchFamily="49" charset="-122"/>
                </a:rPr>
                <a:t>量子数。</a:t>
              </a:r>
            </a:p>
          </p:txBody>
        </p:sp>
        <p:graphicFrame>
          <p:nvGraphicFramePr>
            <p:cNvPr id="14344" name="Object 5"/>
            <p:cNvGraphicFramePr>
              <a:graphicFrameLocks noChangeAspect="1"/>
            </p:cNvGraphicFramePr>
            <p:nvPr/>
          </p:nvGraphicFramePr>
          <p:xfrm>
            <a:off x="2835" y="1661"/>
            <a:ext cx="165" cy="288"/>
          </p:xfrm>
          <a:graphic>
            <a:graphicData uri="http://schemas.openxmlformats.org/presentationml/2006/ole">
              <mc:AlternateContent xmlns:mc="http://schemas.openxmlformats.org/markup-compatibility/2006">
                <mc:Choice xmlns:v="urn:schemas-microsoft-com:vml" Requires="v">
                  <p:oleObj spid="_x0000_s286728" r:id="rId3" imgW="139700" imgH="228600" progId="Equation.3">
                    <p:embed/>
                  </p:oleObj>
                </mc:Choice>
                <mc:Fallback>
                  <p:oleObj r:id="rId3" imgW="139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 y="1661"/>
                          <a:ext cx="1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28359" name="Object 7"/>
          <p:cNvGraphicFramePr>
            <a:graphicFrameLocks noChangeAspect="1"/>
          </p:cNvGraphicFramePr>
          <p:nvPr/>
        </p:nvGraphicFramePr>
        <p:xfrm>
          <a:off x="5651500" y="1196975"/>
          <a:ext cx="2590800" cy="1423988"/>
        </p:xfrm>
        <a:graphic>
          <a:graphicData uri="http://schemas.openxmlformats.org/presentationml/2006/ole">
            <mc:AlternateContent xmlns:mc="http://schemas.openxmlformats.org/markup-compatibility/2006">
              <mc:Choice xmlns:v="urn:schemas-microsoft-com:vml" Requires="v">
                <p:oleObj spid="_x0000_s286729" r:id="rId5" imgW="672808" imgH="368140" progId="Equation.3">
                  <p:embed/>
                </p:oleObj>
              </mc:Choice>
              <mc:Fallback>
                <p:oleObj r:id="rId5" imgW="672808" imgH="3681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1196975"/>
                        <a:ext cx="2590800" cy="142398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8361" name="AutoShape 9"/>
          <p:cNvSpPr>
            <a:spLocks noChangeArrowheads="1"/>
          </p:cNvSpPr>
          <p:nvPr/>
        </p:nvSpPr>
        <p:spPr bwMode="auto">
          <a:xfrm>
            <a:off x="4211638" y="404813"/>
            <a:ext cx="2520950" cy="431800"/>
          </a:xfrm>
          <a:prstGeom prst="wedgeRoundRectCallout">
            <a:avLst>
              <a:gd name="adj1" fmla="val 36523"/>
              <a:gd name="adj2" fmla="val 182722"/>
              <a:gd name="adj3" fmla="val 16667"/>
            </a:avLst>
          </a:prstGeom>
          <a:gradFill rotWithShape="1">
            <a:gsLst>
              <a:gs pos="0">
                <a:srgbClr val="5E2F00">
                  <a:alpha val="39998"/>
                </a:srgbClr>
              </a:gs>
              <a:gs pos="100000">
                <a:srgbClr val="CC6600">
                  <a:alpha val="39998"/>
                </a:srgbClr>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b="1">
                <a:solidFill>
                  <a:schemeClr val="hlink"/>
                </a:solidFill>
                <a:ea typeface="楷体_GB2312" pitchFamily="49" charset="-122"/>
              </a:rPr>
              <a:t>能级结构的层数</a:t>
            </a:r>
          </a:p>
        </p:txBody>
      </p:sp>
    </p:spTree>
    <p:extLst>
      <p:ext uri="{BB962C8B-B14F-4D97-AF65-F5344CB8AC3E}">
        <p14:creationId xmlns:p14="http://schemas.microsoft.com/office/powerpoint/2010/main" val="427108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28359"/>
                                        </p:tgtEl>
                                        <p:attrNameLst>
                                          <p:attrName>style.visibility</p:attrName>
                                        </p:attrNameLst>
                                      </p:cBhvr>
                                      <p:to>
                                        <p:strVal val="visible"/>
                                      </p:to>
                                    </p:set>
                                    <p:anim calcmode="lin" valueType="num">
                                      <p:cBhvr>
                                        <p:cTn id="7" dur="500" fill="hold"/>
                                        <p:tgtEl>
                                          <p:spTgt spid="228359"/>
                                        </p:tgtEl>
                                        <p:attrNameLst>
                                          <p:attrName>ppt_w</p:attrName>
                                        </p:attrNameLst>
                                      </p:cBhvr>
                                      <p:tavLst>
                                        <p:tav tm="0">
                                          <p:val>
                                            <p:fltVal val="0"/>
                                          </p:val>
                                        </p:tav>
                                        <p:tav tm="100000">
                                          <p:val>
                                            <p:strVal val="#ppt_w"/>
                                          </p:val>
                                        </p:tav>
                                      </p:tavLst>
                                    </p:anim>
                                    <p:anim calcmode="lin" valueType="num">
                                      <p:cBhvr>
                                        <p:cTn id="8" dur="500" fill="hold"/>
                                        <p:tgtEl>
                                          <p:spTgt spid="228359"/>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28361"/>
                                        </p:tgtEl>
                                        <p:attrNameLst>
                                          <p:attrName>style.visibility</p:attrName>
                                        </p:attrNameLst>
                                      </p:cBhvr>
                                      <p:to>
                                        <p:strVal val="visible"/>
                                      </p:to>
                                    </p:set>
                                    <p:animEffect transition="in" filter="wipe(down)">
                                      <p:cBhvr>
                                        <p:cTn id="13" dur="500"/>
                                        <p:tgtEl>
                                          <p:spTgt spid="228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971550" y="476250"/>
            <a:ext cx="77057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lnSpc>
                <a:spcPct val="80000"/>
              </a:lnSpc>
              <a:spcBef>
                <a:spcPct val="50000"/>
              </a:spcBef>
            </a:pPr>
            <a:r>
              <a:rPr lang="en-US" altLang="zh-CN" sz="3600" b="1" dirty="0">
                <a:solidFill>
                  <a:schemeClr val="hlink"/>
                </a:solidFill>
                <a:latin typeface="楷体_GB2312" pitchFamily="49" charset="-122"/>
                <a:ea typeface="楷体_GB2312" pitchFamily="49" charset="-122"/>
              </a:rPr>
              <a:t>§</a:t>
            </a:r>
            <a:r>
              <a:rPr lang="en-US" altLang="zh-CN" sz="3600" b="1" dirty="0">
                <a:solidFill>
                  <a:schemeClr val="hlink"/>
                </a:solidFill>
                <a:latin typeface="Times New Roman" panose="02020603050405020304" pitchFamily="18" charset="0"/>
                <a:ea typeface="楷体_GB2312" pitchFamily="49" charset="-122"/>
              </a:rPr>
              <a:t>4.4  S-G</a:t>
            </a:r>
            <a:r>
              <a:rPr lang="zh-CN" altLang="en-US" sz="3600" b="1" dirty="0">
                <a:solidFill>
                  <a:schemeClr val="hlink"/>
                </a:solidFill>
                <a:latin typeface="Times New Roman" panose="02020603050405020304" pitchFamily="18" charset="0"/>
                <a:ea typeface="楷体_GB2312" pitchFamily="49" charset="-122"/>
              </a:rPr>
              <a:t>实验与碱金属双线的解释</a:t>
            </a:r>
          </a:p>
        </p:txBody>
      </p:sp>
      <p:sp>
        <p:nvSpPr>
          <p:cNvPr id="15363" name="Rectangle 3"/>
          <p:cNvSpPr>
            <a:spLocks noChangeArrowheads="1"/>
          </p:cNvSpPr>
          <p:nvPr/>
        </p:nvSpPr>
        <p:spPr bwMode="auto">
          <a:xfrm>
            <a:off x="568583" y="1146128"/>
            <a:ext cx="8137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en-US" altLang="zh-CN" sz="2800" b="1" dirty="0">
                <a:solidFill>
                  <a:srgbClr val="009999"/>
                </a:solidFill>
                <a:latin typeface="Times New Roman" panose="02020603050405020304" pitchFamily="18" charset="0"/>
                <a:ea typeface="楷体_GB2312" pitchFamily="49" charset="-122"/>
              </a:rPr>
              <a:t>A</a:t>
            </a:r>
            <a:r>
              <a:rPr lang="zh-CN" altLang="en-US" sz="2800" b="1" dirty="0" smtClean="0">
                <a:solidFill>
                  <a:srgbClr val="009999"/>
                </a:solidFill>
                <a:latin typeface="Times New Roman" panose="02020603050405020304" pitchFamily="18" charset="0"/>
                <a:ea typeface="楷体_GB2312" pitchFamily="49" charset="-122"/>
              </a:rPr>
              <a:t>、</a:t>
            </a:r>
            <a:r>
              <a:rPr lang="en-US" altLang="zh-CN" sz="2800" b="1" dirty="0" smtClean="0">
                <a:solidFill>
                  <a:srgbClr val="009999"/>
                </a:solidFill>
                <a:latin typeface="Times New Roman" panose="02020603050405020304" pitchFamily="18" charset="0"/>
                <a:ea typeface="楷体_GB2312" pitchFamily="49" charset="-122"/>
              </a:rPr>
              <a:t>Stern-</a:t>
            </a:r>
            <a:r>
              <a:rPr lang="en-US" altLang="zh-CN" sz="2800" b="1" dirty="0" err="1" smtClean="0">
                <a:solidFill>
                  <a:srgbClr val="009999"/>
                </a:solidFill>
                <a:latin typeface="Times New Roman" panose="02020603050405020304" pitchFamily="18" charset="0"/>
                <a:ea typeface="楷体_GB2312" pitchFamily="49" charset="-122"/>
              </a:rPr>
              <a:t>Gerlach</a:t>
            </a:r>
            <a:r>
              <a:rPr lang="zh-CN" altLang="en-US" sz="2800" b="1" dirty="0" smtClean="0">
                <a:solidFill>
                  <a:srgbClr val="009999"/>
                </a:solidFill>
                <a:latin typeface="Times New Roman" panose="02020603050405020304" pitchFamily="18" charset="0"/>
                <a:ea typeface="楷体_GB2312" pitchFamily="49" charset="-122"/>
              </a:rPr>
              <a:t>实验</a:t>
            </a:r>
            <a:r>
              <a:rPr lang="zh-CN" altLang="en-US" b="1" dirty="0" smtClean="0">
                <a:latin typeface="Times New Roman" panose="02020603050405020304" pitchFamily="18" charset="0"/>
                <a:ea typeface="楷体_GB2312" pitchFamily="49" charset="-122"/>
              </a:rPr>
              <a:t>        </a:t>
            </a:r>
            <a:endParaRPr lang="zh-CN" altLang="en-US" b="1" dirty="0">
              <a:latin typeface="Times New Roman" panose="02020603050405020304" pitchFamily="18" charset="0"/>
              <a:ea typeface="楷体_GB2312" pitchFamily="49" charset="-122"/>
            </a:endParaRPr>
          </a:p>
        </p:txBody>
      </p:sp>
      <p:graphicFrame>
        <p:nvGraphicFramePr>
          <p:cNvPr id="230405" name="Object 5"/>
          <p:cNvGraphicFramePr>
            <a:graphicFrameLocks noChangeAspect="1"/>
          </p:cNvGraphicFramePr>
          <p:nvPr>
            <p:extLst/>
          </p:nvPr>
        </p:nvGraphicFramePr>
        <p:xfrm>
          <a:off x="1565253" y="2609559"/>
          <a:ext cx="5545137" cy="1720850"/>
        </p:xfrm>
        <a:graphic>
          <a:graphicData uri="http://schemas.openxmlformats.org/presentationml/2006/ole">
            <mc:AlternateContent xmlns:mc="http://schemas.openxmlformats.org/markup-compatibility/2006">
              <mc:Choice xmlns:v="urn:schemas-microsoft-com:vml" Requires="v">
                <p:oleObj spid="_x0000_s287749" name="公式" r:id="rId3" imgW="4051300" imgH="1257300" progId="Equation.3">
                  <p:embed/>
                </p:oleObj>
              </mc:Choice>
              <mc:Fallback>
                <p:oleObj name="公式" r:id="rId3" imgW="4051300" imgH="1257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53" y="2609559"/>
                        <a:ext cx="5545137" cy="17208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6" name="Rectangle 6"/>
          <p:cNvSpPr>
            <a:spLocks noChangeArrowheads="1"/>
          </p:cNvSpPr>
          <p:nvPr/>
        </p:nvSpPr>
        <p:spPr bwMode="auto">
          <a:xfrm>
            <a:off x="881040" y="4481221"/>
            <a:ext cx="8280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8600">
              <a:spcBef>
                <a:spcPct val="20000"/>
              </a:spcBef>
              <a:buClr>
                <a:schemeClr val="folHlink"/>
              </a:buClr>
              <a:buSzPct val="60000"/>
              <a:buFont typeface="Wingdings" panose="05000000000000000000" pitchFamily="2" charset="2"/>
              <a:buChar char="n"/>
              <a:tabLst>
                <a:tab pos="4600575" algn="l"/>
              </a:tabLst>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tabLst>
                <a:tab pos="4600575" algn="l"/>
              </a:tabLst>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tabLst>
                <a:tab pos="4600575" algn="l"/>
              </a:tabLst>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4600575" algn="l"/>
              </a:tabLst>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2400" b="1" dirty="0">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斯</a:t>
            </a:r>
            <a:r>
              <a:rPr lang="zh-CN" altLang="en-US" sz="2400" b="1" dirty="0" smtClean="0">
                <a:latin typeface="Times New Roman" panose="02020603050405020304" pitchFamily="18" charset="0"/>
                <a:ea typeface="楷体_GB2312" pitchFamily="49" charset="-122"/>
              </a:rPr>
              <a:t>特</a:t>
            </a:r>
            <a:r>
              <a:rPr lang="zh-CN" altLang="en-US" sz="2400" b="1" dirty="0">
                <a:latin typeface="Times New Roman" panose="02020603050405020304" pitchFamily="18" charset="0"/>
                <a:ea typeface="楷体_GB2312" pitchFamily="49" charset="-122"/>
              </a:rPr>
              <a:t>恩</a:t>
            </a:r>
            <a:r>
              <a:rPr lang="en-US" altLang="zh-CN" sz="2400" b="1" dirty="0">
                <a:latin typeface="Times New Roman" panose="02020603050405020304" pitchFamily="18" charset="0"/>
                <a:ea typeface="楷体_GB2312" pitchFamily="49" charset="-122"/>
              </a:rPr>
              <a:t>—</a:t>
            </a:r>
            <a:r>
              <a:rPr lang="zh-CN" altLang="en-US" sz="2400" b="1" dirty="0">
                <a:latin typeface="Times New Roman" panose="02020603050405020304" pitchFamily="18" charset="0"/>
                <a:ea typeface="楷体_GB2312" pitchFamily="49" charset="-122"/>
              </a:rPr>
              <a:t>盖拉赫实验证明了下列几点：</a:t>
            </a:r>
          </a:p>
          <a:p>
            <a:pPr algn="just" eaLnBrk="1" hangingPunct="1">
              <a:spcBef>
                <a:spcPct val="0"/>
              </a:spcBef>
              <a:buClrTx/>
              <a:buSzTx/>
              <a:buFontTx/>
              <a:buNone/>
            </a:pPr>
            <a:r>
              <a:rPr lang="zh-CN" altLang="en-US" sz="2400" b="1" dirty="0">
                <a:latin typeface="Arial Unicode MS" panose="020B0604020202020204" pitchFamily="34" charset="-122"/>
                <a:ea typeface="楷体_GB2312" pitchFamily="49" charset="-122"/>
              </a:rPr>
              <a:t>      </a:t>
            </a:r>
            <a:r>
              <a:rPr lang="en-US" altLang="zh-CN" sz="2400" b="1" dirty="0">
                <a:solidFill>
                  <a:schemeClr val="hlink"/>
                </a:solidFill>
                <a:latin typeface="Arial Unicode MS" panose="020B0604020202020204" pitchFamily="34" charset="-122"/>
                <a:ea typeface="楷体_GB2312" pitchFamily="49" charset="-122"/>
              </a:rPr>
              <a:t>1.</a:t>
            </a:r>
            <a:r>
              <a:rPr lang="zh-CN" altLang="en-US" sz="2400" b="1" dirty="0">
                <a:solidFill>
                  <a:schemeClr val="hlink"/>
                </a:solidFill>
                <a:latin typeface="Times New Roman" panose="02020603050405020304" pitchFamily="18" charset="0"/>
                <a:ea typeface="楷体_GB2312" pitchFamily="49" charset="-122"/>
              </a:rPr>
              <a:t>空间量子化的事实；</a:t>
            </a:r>
          </a:p>
          <a:p>
            <a:pPr algn="just" eaLnBrk="1" hangingPunct="1">
              <a:spcBef>
                <a:spcPct val="0"/>
              </a:spcBef>
              <a:buClrTx/>
              <a:buSzTx/>
              <a:buFontTx/>
              <a:buNone/>
            </a:pPr>
            <a:r>
              <a:rPr lang="zh-CN" altLang="en-US" sz="2400" b="1" dirty="0">
                <a:solidFill>
                  <a:schemeClr val="hlink"/>
                </a:solidFill>
                <a:latin typeface="Arial Unicode MS" panose="020B0604020202020204" pitchFamily="34" charset="-122"/>
                <a:ea typeface="楷体_GB2312" pitchFamily="49" charset="-122"/>
              </a:rPr>
              <a:t>      </a:t>
            </a:r>
            <a:r>
              <a:rPr lang="en-US" altLang="zh-CN" sz="2400" b="1" dirty="0">
                <a:solidFill>
                  <a:schemeClr val="hlink"/>
                </a:solidFill>
                <a:latin typeface="Arial Unicode MS" panose="020B0604020202020204" pitchFamily="34" charset="-122"/>
                <a:ea typeface="楷体_GB2312" pitchFamily="49" charset="-122"/>
              </a:rPr>
              <a:t>2.</a:t>
            </a:r>
            <a:r>
              <a:rPr lang="zh-CN" altLang="en-US" sz="2400" b="1" dirty="0">
                <a:solidFill>
                  <a:schemeClr val="hlink"/>
                </a:solidFill>
                <a:latin typeface="Times New Roman" panose="02020603050405020304" pitchFamily="18" charset="0"/>
                <a:ea typeface="楷体_GB2312" pitchFamily="49" charset="-122"/>
              </a:rPr>
              <a:t>电子自旋假设的正确性；</a:t>
            </a:r>
          </a:p>
          <a:p>
            <a:pPr algn="just" eaLnBrk="1" hangingPunct="1">
              <a:spcBef>
                <a:spcPct val="0"/>
              </a:spcBef>
              <a:buClrTx/>
              <a:buSzTx/>
              <a:buFontTx/>
              <a:buNone/>
            </a:pPr>
            <a:r>
              <a:rPr lang="zh-CN" altLang="en-US" sz="2400" b="1" dirty="0">
                <a:solidFill>
                  <a:schemeClr val="hlink"/>
                </a:solidFill>
                <a:latin typeface="Arial Unicode MS" panose="020B0604020202020204" pitchFamily="34" charset="-122"/>
                <a:ea typeface="楷体_GB2312" pitchFamily="49" charset="-122"/>
              </a:rPr>
              <a:t>      </a:t>
            </a:r>
            <a:r>
              <a:rPr lang="en-US" altLang="zh-CN" sz="2400" b="1" dirty="0">
                <a:solidFill>
                  <a:schemeClr val="hlink"/>
                </a:solidFill>
                <a:latin typeface="Arial Unicode MS" panose="020B0604020202020204" pitchFamily="34" charset="-122"/>
                <a:ea typeface="楷体_GB2312" pitchFamily="49" charset="-122"/>
              </a:rPr>
              <a:t>3.</a:t>
            </a:r>
            <a:r>
              <a:rPr lang="zh-CN" altLang="en-US" sz="2400" b="1" dirty="0">
                <a:solidFill>
                  <a:schemeClr val="hlink"/>
                </a:solidFill>
                <a:latin typeface="Times New Roman" panose="02020603050405020304" pitchFamily="18" charset="0"/>
                <a:ea typeface="楷体_GB2312" pitchFamily="49" charset="-122"/>
              </a:rPr>
              <a:t>电子自旋磁矩数值的正确性；</a:t>
            </a:r>
          </a:p>
          <a:p>
            <a:pPr algn="just" eaLnBrk="1" hangingPunct="1">
              <a:spcBef>
                <a:spcPct val="0"/>
              </a:spcBef>
              <a:buClrTx/>
              <a:buSzTx/>
              <a:buFontTx/>
              <a:buNone/>
            </a:pPr>
            <a:r>
              <a:rPr lang="zh-CN" altLang="en-US" sz="2400" b="1" dirty="0">
                <a:solidFill>
                  <a:schemeClr val="hlink"/>
                </a:solidFill>
                <a:latin typeface="Arial Unicode MS" panose="020B0604020202020204" pitchFamily="34" charset="-122"/>
                <a:ea typeface="楷体_GB2312" pitchFamily="49" charset="-122"/>
              </a:rPr>
              <a:t>      </a:t>
            </a:r>
            <a:r>
              <a:rPr lang="en-US" altLang="zh-CN" sz="2400" b="1" dirty="0">
                <a:solidFill>
                  <a:schemeClr val="hlink"/>
                </a:solidFill>
                <a:latin typeface="Arial Unicode MS" panose="020B0604020202020204" pitchFamily="34" charset="-122"/>
                <a:ea typeface="楷体_GB2312" pitchFamily="49" charset="-122"/>
              </a:rPr>
              <a:t>4.</a:t>
            </a:r>
            <a:r>
              <a:rPr lang="zh-CN" altLang="en-US" sz="2400" b="1" dirty="0">
                <a:solidFill>
                  <a:schemeClr val="hlink"/>
                </a:solidFill>
                <a:latin typeface="Times New Roman" panose="02020603050405020304" pitchFamily="18" charset="0"/>
                <a:ea typeface="楷体_GB2312" pitchFamily="49" charset="-122"/>
              </a:rPr>
              <a:t>轨道角动量量子数取值范围变化的正确性。</a:t>
            </a:r>
            <a:endParaRPr lang="zh-CN" altLang="en-US" sz="2400" b="1" dirty="0">
              <a:solidFill>
                <a:schemeClr val="hlink"/>
              </a:solidFill>
              <a:latin typeface="Times New Roman" panose="02020603050405020304" pitchFamily="18" charset="0"/>
            </a:endParaRPr>
          </a:p>
        </p:txBody>
      </p:sp>
      <p:pic>
        <p:nvPicPr>
          <p:cNvPr id="2" name="图片 1"/>
          <p:cNvPicPr>
            <a:picLocks noChangeAspect="1"/>
          </p:cNvPicPr>
          <p:nvPr/>
        </p:nvPicPr>
        <p:blipFill>
          <a:blip r:embed="rId5"/>
          <a:stretch>
            <a:fillRect/>
          </a:stretch>
        </p:blipFill>
        <p:spPr>
          <a:xfrm>
            <a:off x="1565253" y="1632627"/>
            <a:ext cx="4705762" cy="921987"/>
          </a:xfrm>
          <a:prstGeom prst="rect">
            <a:avLst/>
          </a:prstGeom>
        </p:spPr>
      </p:pic>
    </p:spTree>
    <p:extLst>
      <p:ext uri="{BB962C8B-B14F-4D97-AF65-F5344CB8AC3E}">
        <p14:creationId xmlns:p14="http://schemas.microsoft.com/office/powerpoint/2010/main" val="27174350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30405"/>
                                        </p:tgtEl>
                                        <p:attrNameLst>
                                          <p:attrName>style.visibility</p:attrName>
                                        </p:attrNameLst>
                                      </p:cBhvr>
                                      <p:to>
                                        <p:strVal val="visible"/>
                                      </p:to>
                                    </p:set>
                                    <p:animEffect transition="in" filter="circle(in)">
                                      <p:cBhvr>
                                        <p:cTn id="7" dur="1000"/>
                                        <p:tgtEl>
                                          <p:spTgt spid="230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extLst/>
          </p:nvPr>
        </p:nvGraphicFramePr>
        <p:xfrm>
          <a:off x="0" y="1695450"/>
          <a:ext cx="9369425" cy="4438650"/>
        </p:xfrm>
        <a:graphic>
          <a:graphicData uri="http://schemas.openxmlformats.org/presentationml/2006/ole">
            <mc:AlternateContent xmlns:mc="http://schemas.openxmlformats.org/markup-compatibility/2006">
              <mc:Choice xmlns:v="urn:schemas-microsoft-com:vml" Requires="v">
                <p:oleObj spid="_x0000_s288773" name="Document" r:id="rId3" imgW="5393245" imgH="2564174" progId="Word.Document.8">
                  <p:embed/>
                </p:oleObj>
              </mc:Choice>
              <mc:Fallback>
                <p:oleObj name="Document" r:id="rId3" imgW="5393245" imgH="2564174" progId="Word.Document.8">
                  <p:embed/>
                  <p:pic>
                    <p:nvPicPr>
                      <p:cNvPr id="0" name=""/>
                      <p:cNvPicPr>
                        <a:picLocks noChangeAspect="1" noChangeArrowheads="1"/>
                      </p:cNvPicPr>
                      <p:nvPr/>
                    </p:nvPicPr>
                    <p:blipFill>
                      <a:blip r:embed="rId4"/>
                      <a:srcRect/>
                      <a:stretch>
                        <a:fillRect/>
                      </a:stretch>
                    </p:blipFill>
                    <p:spPr bwMode="auto">
                      <a:xfrm>
                        <a:off x="0" y="1695450"/>
                        <a:ext cx="936942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576338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827088" y="1341438"/>
            <a:ext cx="4679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en-US" altLang="zh-CN" sz="2800" b="1">
                <a:solidFill>
                  <a:srgbClr val="009999"/>
                </a:solidFill>
                <a:latin typeface="Times New Roman" panose="02020603050405020304" pitchFamily="18" charset="0"/>
                <a:ea typeface="楷体_GB2312" pitchFamily="49" charset="-122"/>
              </a:rPr>
              <a:t>B</a:t>
            </a:r>
            <a:r>
              <a:rPr lang="zh-CN" altLang="en-US" sz="2800" b="1">
                <a:solidFill>
                  <a:srgbClr val="009999"/>
                </a:solidFill>
                <a:latin typeface="Times New Roman" panose="02020603050405020304" pitchFamily="18" charset="0"/>
                <a:ea typeface="楷体_GB2312" pitchFamily="49" charset="-122"/>
              </a:rPr>
              <a:t>、碱金属双线的解释</a:t>
            </a:r>
            <a:endParaRPr lang="zh-CN" altLang="en-US" b="1">
              <a:latin typeface="Times New Roman" panose="02020603050405020304" pitchFamily="18" charset="0"/>
              <a:ea typeface="楷体_GB2312" pitchFamily="49" charset="-122"/>
            </a:endParaRPr>
          </a:p>
        </p:txBody>
      </p:sp>
      <p:graphicFrame>
        <p:nvGraphicFramePr>
          <p:cNvPr id="17411" name="Object 5"/>
          <p:cNvGraphicFramePr>
            <a:graphicFrameLocks noGrp="1" noChangeAspect="1"/>
          </p:cNvGraphicFramePr>
          <p:nvPr>
            <p:ph sz="half" idx="1"/>
          </p:nvPr>
        </p:nvGraphicFramePr>
        <p:xfrm>
          <a:off x="1547813" y="2060575"/>
          <a:ext cx="2592387" cy="730250"/>
        </p:xfrm>
        <a:graphic>
          <a:graphicData uri="http://schemas.openxmlformats.org/presentationml/2006/ole">
            <mc:AlternateContent xmlns:mc="http://schemas.openxmlformats.org/markup-compatibility/2006">
              <mc:Choice xmlns:v="urn:schemas-microsoft-com:vml" Requires="v">
                <p:oleObj spid="_x0000_s289803" r:id="rId3" imgW="1308100" imgH="368300" progId="Equation.3">
                  <p:embed/>
                </p:oleObj>
              </mc:Choice>
              <mc:Fallback>
                <p:oleObj r:id="rId3" imgW="13081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060575"/>
                        <a:ext cx="2592387" cy="730250"/>
                      </a:xfrm>
                      <a:prstGeom prst="rect">
                        <a:avLst/>
                      </a:prstGeom>
                      <a:solidFill>
                        <a:srgbClr val="CC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7"/>
          <p:cNvGraphicFramePr>
            <a:graphicFrameLocks noGrp="1" noChangeAspect="1"/>
          </p:cNvGraphicFramePr>
          <p:nvPr>
            <p:ph sz="quarter" idx="2"/>
          </p:nvPr>
        </p:nvGraphicFramePr>
        <p:xfrm>
          <a:off x="5148263" y="1412875"/>
          <a:ext cx="2736850" cy="1555750"/>
        </p:xfrm>
        <a:graphic>
          <a:graphicData uri="http://schemas.openxmlformats.org/presentationml/2006/ole">
            <mc:AlternateContent xmlns:mc="http://schemas.openxmlformats.org/markup-compatibility/2006">
              <mc:Choice xmlns:v="urn:schemas-microsoft-com:vml" Requires="v">
                <p:oleObj spid="_x0000_s289804" name="公式" r:id="rId5" imgW="2235200" imgH="1270000" progId="Equation.3">
                  <p:embed/>
                </p:oleObj>
              </mc:Choice>
              <mc:Fallback>
                <p:oleObj name="公式" r:id="rId5" imgW="2235200" imgH="1270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263" y="1412875"/>
                        <a:ext cx="2736850" cy="155575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10"/>
          <p:cNvGraphicFramePr>
            <a:graphicFrameLocks noGrp="1" noChangeAspect="1"/>
          </p:cNvGraphicFramePr>
          <p:nvPr>
            <p:ph sz="quarter" idx="3"/>
          </p:nvPr>
        </p:nvGraphicFramePr>
        <p:xfrm>
          <a:off x="1549400" y="3068638"/>
          <a:ext cx="7267575" cy="2351087"/>
        </p:xfrm>
        <a:graphic>
          <a:graphicData uri="http://schemas.openxmlformats.org/presentationml/2006/ole">
            <mc:AlternateContent xmlns:mc="http://schemas.openxmlformats.org/markup-compatibility/2006">
              <mc:Choice xmlns:v="urn:schemas-microsoft-com:vml" Requires="v">
                <p:oleObj spid="_x0000_s289805" r:id="rId7" imgW="5181600" imgH="1676400" progId="Equation.3">
                  <p:embed/>
                </p:oleObj>
              </mc:Choice>
              <mc:Fallback>
                <p:oleObj r:id="rId7" imgW="5181600" imgH="167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9400" y="3068638"/>
                        <a:ext cx="7267575" cy="2351087"/>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487490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1042988" y="332656"/>
            <a:ext cx="2879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latin typeface="Times New Roman" panose="02020603050405020304" pitchFamily="18" charset="0"/>
                <a:ea typeface="楷体_GB2312" pitchFamily="49" charset="-122"/>
              </a:rPr>
              <a:t>对于双能级有</a:t>
            </a:r>
            <a:r>
              <a:rPr lang="zh-CN" altLang="en-US" b="1">
                <a:latin typeface="Times New Roman" panose="02020603050405020304" pitchFamily="18" charset="0"/>
              </a:rPr>
              <a:t> </a:t>
            </a:r>
          </a:p>
        </p:txBody>
      </p:sp>
      <p:sp>
        <p:nvSpPr>
          <p:cNvPr id="18435" name="Rectangle 3"/>
          <p:cNvSpPr>
            <a:spLocks noChangeArrowheads="1"/>
          </p:cNvSpPr>
          <p:nvPr/>
        </p:nvSpPr>
        <p:spPr bwMode="auto">
          <a:xfrm>
            <a:off x="3009900" y="195031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18436" name="Object 4"/>
          <p:cNvGraphicFramePr>
            <a:graphicFrameLocks noChangeAspect="1"/>
          </p:cNvGraphicFramePr>
          <p:nvPr>
            <p:extLst/>
          </p:nvPr>
        </p:nvGraphicFramePr>
        <p:xfrm>
          <a:off x="1331913" y="519981"/>
          <a:ext cx="6840537" cy="5441950"/>
        </p:xfrm>
        <a:graphic>
          <a:graphicData uri="http://schemas.openxmlformats.org/presentationml/2006/ole">
            <mc:AlternateContent xmlns:mc="http://schemas.openxmlformats.org/markup-compatibility/2006">
              <mc:Choice xmlns:v="urn:schemas-microsoft-com:vml" Requires="v">
                <p:oleObj spid="_x0000_s290821" name="公式" r:id="rId3" imgW="4483100" imgH="3606800" progId="Equation.3">
                  <p:embed/>
                </p:oleObj>
              </mc:Choice>
              <mc:Fallback>
                <p:oleObj name="公式" r:id="rId3" imgW="4483100" imgH="3606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519981"/>
                        <a:ext cx="6840537"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7" name="Line 11"/>
          <p:cNvSpPr>
            <a:spLocks noChangeShapeType="1"/>
          </p:cNvSpPr>
          <p:nvPr/>
        </p:nvSpPr>
        <p:spPr bwMode="auto">
          <a:xfrm>
            <a:off x="684213" y="2752006"/>
            <a:ext cx="7848600" cy="0"/>
          </a:xfrm>
          <a:prstGeom prst="line">
            <a:avLst/>
          </a:prstGeom>
          <a:noFill/>
          <a:ln w="38100">
            <a:solidFill>
              <a:srgbClr val="CC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Line 12"/>
          <p:cNvSpPr>
            <a:spLocks noChangeShapeType="1"/>
          </p:cNvSpPr>
          <p:nvPr/>
        </p:nvSpPr>
        <p:spPr bwMode="auto">
          <a:xfrm>
            <a:off x="684213" y="2205906"/>
            <a:ext cx="431800"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2701" name="AutoShape 13"/>
          <p:cNvSpPr>
            <a:spLocks noChangeArrowheads="1"/>
          </p:cNvSpPr>
          <p:nvPr/>
        </p:nvSpPr>
        <p:spPr bwMode="auto">
          <a:xfrm>
            <a:off x="755650" y="3213968"/>
            <a:ext cx="288925" cy="2016125"/>
          </a:xfrm>
          <a:prstGeom prst="curvedRightArrow">
            <a:avLst>
              <a:gd name="adj1" fmla="val 97822"/>
              <a:gd name="adj2" fmla="val 279121"/>
              <a:gd name="adj3" fmla="val 33333"/>
            </a:avLst>
          </a:prstGeom>
          <a:gradFill rotWithShape="1">
            <a:gsLst>
              <a:gs pos="0">
                <a:schemeClr val="accent1">
                  <a:gamma/>
                  <a:shade val="46275"/>
                  <a:invGamma/>
                </a:schemeClr>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Tree>
    <p:extLst>
      <p:ext uri="{BB962C8B-B14F-4D97-AF65-F5344CB8AC3E}">
        <p14:creationId xmlns:p14="http://schemas.microsoft.com/office/powerpoint/2010/main" val="3720509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755576" y="404664"/>
            <a:ext cx="7793037" cy="906462"/>
          </a:xfrm>
        </p:spPr>
        <p:txBody>
          <a:bodyPr/>
          <a:lstStyle/>
          <a:p>
            <a:r>
              <a:rPr lang="en-US" altLang="zh-CN" sz="3200" b="1" dirty="0" smtClean="0">
                <a:solidFill>
                  <a:schemeClr val="tx1"/>
                </a:solidFill>
                <a:latin typeface="Times New Roman" panose="02020603050405020304" pitchFamily="18" charset="0"/>
                <a:ea typeface="楷体_GB2312" pitchFamily="49" charset="-122"/>
              </a:rPr>
              <a:t>α</a:t>
            </a:r>
            <a:r>
              <a:rPr lang="zh-CN" altLang="en-US" sz="3200" b="1" dirty="0">
                <a:solidFill>
                  <a:schemeClr val="tx1"/>
                </a:solidFill>
                <a:latin typeface="Times New Roman" panose="02020603050405020304" pitchFamily="18" charset="0"/>
                <a:ea typeface="楷体_GB2312" pitchFamily="49" charset="-122"/>
              </a:rPr>
              <a:t>粒子的散射实验</a:t>
            </a:r>
            <a:r>
              <a:rPr lang="zh-CN" altLang="en-US" dirty="0"/>
              <a:t> </a:t>
            </a:r>
          </a:p>
        </p:txBody>
      </p:sp>
      <p:pic>
        <p:nvPicPr>
          <p:cNvPr id="117771" name="Picture 11" descr="R散射"/>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938" y="4179739"/>
            <a:ext cx="5943600" cy="2246312"/>
          </a:xfrm>
          <a:prstGeom prst="rect">
            <a:avLst/>
          </a:prstGeom>
          <a:noFill/>
          <a:extLst>
            <a:ext uri="{909E8E84-426E-40DD-AFC4-6F175D3DCCD1}">
              <a14:hiddenFill xmlns:a14="http://schemas.microsoft.com/office/drawing/2010/main">
                <a:solidFill>
                  <a:srgbClr val="FFFFFF"/>
                </a:solidFill>
              </a14:hiddenFill>
            </a:ext>
          </a:extLst>
        </p:spPr>
      </p:pic>
      <p:pic>
        <p:nvPicPr>
          <p:cNvPr id="11777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863" y="1341289"/>
            <a:ext cx="5472113" cy="2924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395288" y="1052513"/>
            <a:ext cx="8569325" cy="344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en-US" altLang="zh-CN" sz="2800" b="1">
                <a:solidFill>
                  <a:srgbClr val="009999"/>
                </a:solidFill>
                <a:latin typeface="楷体_GB2312" pitchFamily="49" charset="-122"/>
                <a:ea typeface="楷体_GB2312" pitchFamily="49" charset="-122"/>
              </a:rPr>
              <a:t>  </a:t>
            </a:r>
            <a:r>
              <a:rPr lang="en-US" altLang="zh-CN" sz="2800" b="1">
                <a:solidFill>
                  <a:srgbClr val="009999"/>
                </a:solidFill>
                <a:latin typeface="Times New Roman" panose="02020603050405020304" pitchFamily="18" charset="0"/>
                <a:ea typeface="楷体_GB2312" pitchFamily="49" charset="-122"/>
              </a:rPr>
              <a:t>D.</a:t>
            </a:r>
            <a:r>
              <a:rPr lang="zh-CN" altLang="en-US" sz="2800" b="1">
                <a:solidFill>
                  <a:srgbClr val="009999"/>
                </a:solidFill>
                <a:latin typeface="Times New Roman" panose="02020603050405020304" pitchFamily="18" charset="0"/>
                <a:ea typeface="楷体_GB2312" pitchFamily="49" charset="-122"/>
              </a:rPr>
              <a:t>单电子辐射跃迁的选择定则 </a:t>
            </a:r>
          </a:p>
          <a:p>
            <a:pPr algn="just">
              <a:spcBef>
                <a:spcPct val="0"/>
              </a:spcBef>
              <a:buClrTx/>
              <a:buSzTx/>
              <a:buFontTx/>
              <a:buNone/>
            </a:pPr>
            <a:r>
              <a:rPr lang="zh-CN" altLang="en-US" sz="2400" b="1">
                <a:latin typeface="Times New Roman" panose="02020603050405020304" pitchFamily="18" charset="0"/>
                <a:ea typeface="楷体_GB2312" pitchFamily="49" charset="-122"/>
              </a:rPr>
              <a:t>  </a:t>
            </a:r>
          </a:p>
          <a:p>
            <a:pPr algn="just">
              <a:spcBef>
                <a:spcPct val="0"/>
              </a:spcBef>
              <a:buClrTx/>
              <a:buSzTx/>
              <a:buFontTx/>
              <a:buNone/>
            </a:pPr>
            <a:r>
              <a:rPr lang="zh-CN" altLang="en-US" sz="2400" b="1">
                <a:latin typeface="Times New Roman" panose="02020603050405020304" pitchFamily="18" charset="0"/>
                <a:ea typeface="楷体_GB2312" pitchFamily="49" charset="-122"/>
              </a:rPr>
              <a:t>  从观察到的碱金属原子的光谱，可以得出这样一个结论，发出辐射或吸收辐射的跃迁只能在下列条件下发生：</a:t>
            </a:r>
          </a:p>
          <a:p>
            <a:pPr algn="just">
              <a:spcBef>
                <a:spcPct val="0"/>
              </a:spcBef>
              <a:buClrTx/>
              <a:buSzTx/>
              <a:buFontTx/>
              <a:buNone/>
            </a:pPr>
            <a:r>
              <a:rPr lang="zh-CN" altLang="en-US" sz="2400" b="1">
                <a:latin typeface="Times New Roman" panose="02020603050405020304" pitchFamily="18" charset="0"/>
                <a:ea typeface="楷体_GB2312" pitchFamily="49" charset="-122"/>
              </a:rPr>
              <a:t>     </a:t>
            </a:r>
          </a:p>
          <a:p>
            <a:pPr algn="just">
              <a:spcBef>
                <a:spcPct val="0"/>
              </a:spcBef>
              <a:buClrTx/>
              <a:buSzTx/>
              <a:buFontTx/>
              <a:buNone/>
            </a:pPr>
            <a:r>
              <a:rPr lang="zh-CN" altLang="en-US" sz="2400" b="1">
                <a:latin typeface="Times New Roman" panose="02020603050405020304" pitchFamily="18" charset="0"/>
                <a:ea typeface="楷体_GB2312" pitchFamily="49" charset="-122"/>
              </a:rPr>
              <a:t>                                      </a:t>
            </a:r>
          </a:p>
          <a:p>
            <a:pPr algn="just">
              <a:spcBef>
                <a:spcPct val="0"/>
              </a:spcBef>
              <a:buClrTx/>
              <a:buSzTx/>
              <a:buFontTx/>
              <a:buNone/>
            </a:pPr>
            <a:r>
              <a:rPr lang="zh-CN" altLang="en-US" sz="2400" b="1">
                <a:latin typeface="Times New Roman" panose="02020603050405020304" pitchFamily="18" charset="0"/>
                <a:ea typeface="楷体_GB2312" pitchFamily="49" charset="-122"/>
              </a:rPr>
              <a:t>  主量子数</a:t>
            </a:r>
            <a:r>
              <a:rPr lang="en-US" altLang="zh-CN" sz="2400" b="1" i="1">
                <a:latin typeface="Times New Roman" panose="02020603050405020304" pitchFamily="18" charset="0"/>
                <a:ea typeface="楷体_GB2312" pitchFamily="49" charset="-122"/>
              </a:rPr>
              <a:t>n</a:t>
            </a:r>
            <a:r>
              <a:rPr lang="zh-CN" altLang="en-US" sz="2400" b="1">
                <a:latin typeface="Times New Roman" panose="02020603050405020304" pitchFamily="18" charset="0"/>
                <a:ea typeface="楷体_GB2312" pitchFamily="49" charset="-122"/>
              </a:rPr>
              <a:t>的改变不受限制，可见产生辐射的跃迁是有选择性的。上述选择定则是经验的总结，在量子力学中有理论的推导。</a:t>
            </a:r>
          </a:p>
        </p:txBody>
      </p:sp>
      <p:graphicFrame>
        <p:nvGraphicFramePr>
          <p:cNvPr id="19459" name="Object 3"/>
          <p:cNvGraphicFramePr>
            <a:graphicFrameLocks noChangeAspect="1"/>
          </p:cNvGraphicFramePr>
          <p:nvPr/>
        </p:nvGraphicFramePr>
        <p:xfrm>
          <a:off x="1331913" y="2708275"/>
          <a:ext cx="2592387" cy="554038"/>
        </p:xfrm>
        <a:graphic>
          <a:graphicData uri="http://schemas.openxmlformats.org/presentationml/2006/ole">
            <mc:AlternateContent xmlns:mc="http://schemas.openxmlformats.org/markup-compatibility/2006">
              <mc:Choice xmlns:v="urn:schemas-microsoft-com:vml" Requires="v">
                <p:oleObj spid="_x0000_s291845" r:id="rId3" imgW="1803400" imgH="381000" progId="Equation.3">
                  <p:embed/>
                </p:oleObj>
              </mc:Choice>
              <mc:Fallback>
                <p:oleObj r:id="rId3" imgW="1803400" imgH="38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708275"/>
                        <a:ext cx="2592387" cy="55403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052684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827088" y="994200"/>
            <a:ext cx="6732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原子受外磁场作用而旋进所引起的附加能量：</a:t>
            </a:r>
            <a:endParaRPr lang="zh-CN" altLang="en-US" b="1">
              <a:latin typeface="Times New Roman" panose="02020603050405020304" pitchFamily="18" charset="0"/>
            </a:endParaRPr>
          </a:p>
        </p:txBody>
      </p:sp>
      <p:sp>
        <p:nvSpPr>
          <p:cNvPr id="21507" name="Rectangle 3"/>
          <p:cNvSpPr>
            <a:spLocks noChangeArrowheads="1"/>
          </p:cNvSpPr>
          <p:nvPr/>
        </p:nvSpPr>
        <p:spPr bwMode="auto">
          <a:xfrm>
            <a:off x="2743200" y="2938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1508" name="Object 4"/>
          <p:cNvGraphicFramePr>
            <a:graphicFrameLocks noChangeAspect="1"/>
          </p:cNvGraphicFramePr>
          <p:nvPr>
            <p:extLst/>
          </p:nvPr>
        </p:nvGraphicFramePr>
        <p:xfrm>
          <a:off x="1403350" y="1497438"/>
          <a:ext cx="6913563" cy="1854200"/>
        </p:xfrm>
        <a:graphic>
          <a:graphicData uri="http://schemas.openxmlformats.org/presentationml/2006/ole">
            <mc:AlternateContent xmlns:mc="http://schemas.openxmlformats.org/markup-compatibility/2006">
              <mc:Choice xmlns:v="urn:schemas-microsoft-com:vml" Requires="v">
                <p:oleObj spid="_x0000_s292869" r:id="rId3" imgW="4533900" imgH="1206500" progId="Equation.3">
                  <p:embed/>
                </p:oleObj>
              </mc:Choice>
              <mc:Fallback>
                <p:oleObj r:id="rId3" imgW="4533900" imgH="1206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497438"/>
                        <a:ext cx="6913563" cy="1854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9" name="Rectangle 6"/>
          <p:cNvSpPr>
            <a:spLocks noChangeArrowheads="1"/>
          </p:cNvSpPr>
          <p:nvPr/>
        </p:nvSpPr>
        <p:spPr bwMode="auto">
          <a:xfrm>
            <a:off x="3690938"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49865" name="Picture 9" descr="22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3743750"/>
            <a:ext cx="4608513"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1582737" y="332656"/>
            <a:ext cx="51133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3600" b="1" dirty="0">
                <a:solidFill>
                  <a:schemeClr val="hlink"/>
                </a:solidFill>
                <a:latin typeface="楷体_GB2312" pitchFamily="49" charset="-122"/>
                <a:ea typeface="楷体_GB2312" pitchFamily="49" charset="-122"/>
              </a:rPr>
              <a:t>§</a:t>
            </a:r>
            <a:r>
              <a:rPr lang="en-US" altLang="zh-CN" sz="3600" b="1" dirty="0">
                <a:solidFill>
                  <a:schemeClr val="hlink"/>
                </a:solidFill>
                <a:latin typeface="Times New Roman" panose="02020603050405020304" pitchFamily="18" charset="0"/>
                <a:ea typeface="楷体_GB2312" pitchFamily="49" charset="-122"/>
              </a:rPr>
              <a:t>4.5  </a:t>
            </a:r>
            <a:r>
              <a:rPr lang="zh-CN" altLang="en-US" sz="3600" b="1" dirty="0">
                <a:solidFill>
                  <a:schemeClr val="hlink"/>
                </a:solidFill>
                <a:latin typeface="Times New Roman" panose="02020603050405020304" pitchFamily="18" charset="0"/>
                <a:ea typeface="楷体_GB2312" pitchFamily="49" charset="-122"/>
              </a:rPr>
              <a:t>磁场对原子的作用</a:t>
            </a:r>
          </a:p>
        </p:txBody>
      </p:sp>
    </p:spTree>
    <p:extLst>
      <p:ext uri="{BB962C8B-B14F-4D97-AF65-F5344CB8AC3E}">
        <p14:creationId xmlns:p14="http://schemas.microsoft.com/office/powerpoint/2010/main" val="1208599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49865"/>
                                        </p:tgtEl>
                                        <p:attrNameLst>
                                          <p:attrName>style.visibility</p:attrName>
                                        </p:attrNameLst>
                                      </p:cBhvr>
                                      <p:to>
                                        <p:strVal val="visible"/>
                                      </p:to>
                                    </p:set>
                                    <p:animEffect transition="in" filter="diamond(out)">
                                      <p:cBhvr>
                                        <p:cTn id="7" dur="1000"/>
                                        <p:tgtEl>
                                          <p:spTgt spid="249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1908" name="Object 4"/>
          <p:cNvGraphicFramePr>
            <a:graphicFrameLocks noChangeAspect="1"/>
          </p:cNvGraphicFramePr>
          <p:nvPr/>
        </p:nvGraphicFramePr>
        <p:xfrm>
          <a:off x="-1331913" y="1341438"/>
          <a:ext cx="11930063" cy="3605212"/>
        </p:xfrm>
        <a:graphic>
          <a:graphicData uri="http://schemas.openxmlformats.org/presentationml/2006/ole">
            <mc:AlternateContent xmlns:mc="http://schemas.openxmlformats.org/markup-compatibility/2006">
              <mc:Choice xmlns:v="urn:schemas-microsoft-com:vml" Requires="v">
                <p:oleObj spid="_x0000_s293893" name="文档" r:id="rId3" imgW="5413105" imgH="1637104" progId="Word.Document.8">
                  <p:embed/>
                </p:oleObj>
              </mc:Choice>
              <mc:Fallback>
                <p:oleObj name="文档" r:id="rId3" imgW="5413105" imgH="163710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341438"/>
                        <a:ext cx="11930063" cy="36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45247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strips(downLeft)">
                                      <p:cBhvr>
                                        <p:cTn id="7" dur="500"/>
                                        <p:tgtEl>
                                          <p:spTgt spid="251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258888" y="333375"/>
            <a:ext cx="3508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20000"/>
              </a:spcBef>
            </a:pPr>
            <a:r>
              <a:rPr lang="en-US" altLang="zh-CN" sz="3600" b="1">
                <a:solidFill>
                  <a:schemeClr val="hlink"/>
                </a:solidFill>
                <a:latin typeface="楷体_GB2312" pitchFamily="49" charset="-122"/>
                <a:ea typeface="楷体_GB2312" pitchFamily="49" charset="-122"/>
              </a:rPr>
              <a:t>§</a:t>
            </a:r>
            <a:r>
              <a:rPr lang="en-US" altLang="zh-CN" sz="3600" b="1">
                <a:solidFill>
                  <a:schemeClr val="hlink"/>
                </a:solidFill>
                <a:latin typeface="Times New Roman" panose="02020603050405020304" pitchFamily="18" charset="0"/>
                <a:ea typeface="楷体_GB2312" pitchFamily="49" charset="-122"/>
              </a:rPr>
              <a:t>4.6</a:t>
            </a:r>
            <a:r>
              <a:rPr lang="zh-CN" altLang="en-US" sz="3600" b="1">
                <a:solidFill>
                  <a:schemeClr val="hlink"/>
                </a:solidFill>
                <a:latin typeface="Times New Roman" panose="02020603050405020304" pitchFamily="18" charset="0"/>
                <a:ea typeface="楷体_GB2312" pitchFamily="49" charset="-122"/>
              </a:rPr>
              <a:t>　</a:t>
            </a:r>
            <a:r>
              <a:rPr lang="zh-CN" altLang="en-US" sz="3600" b="1">
                <a:solidFill>
                  <a:schemeClr val="hlink"/>
                </a:solidFill>
                <a:latin typeface="Arial Unicode MS" panose="020B0604020202020204" pitchFamily="34" charset="-122"/>
                <a:ea typeface="楷体_GB2312" pitchFamily="49" charset="-122"/>
              </a:rPr>
              <a:t>塞曼效应</a:t>
            </a:r>
          </a:p>
        </p:txBody>
      </p:sp>
      <p:sp>
        <p:nvSpPr>
          <p:cNvPr id="23555" name="Rectangle 3"/>
          <p:cNvSpPr>
            <a:spLocks noChangeArrowheads="1"/>
          </p:cNvSpPr>
          <p:nvPr/>
        </p:nvSpPr>
        <p:spPr bwMode="auto">
          <a:xfrm>
            <a:off x="1039540" y="974725"/>
            <a:ext cx="81010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b="1">
                <a:solidFill>
                  <a:srgbClr val="009999"/>
                </a:solidFill>
                <a:latin typeface="Times New Roman" panose="02020603050405020304" pitchFamily="18" charset="0"/>
                <a:ea typeface="楷体_GB2312" pitchFamily="49" charset="-122"/>
              </a:rPr>
              <a:t>A.</a:t>
            </a:r>
            <a:r>
              <a:rPr lang="zh-CN" altLang="en-US" sz="2800" b="1">
                <a:solidFill>
                  <a:srgbClr val="009999"/>
                </a:solidFill>
                <a:latin typeface="Times New Roman" panose="02020603050405020304" pitchFamily="18" charset="0"/>
                <a:ea typeface="楷体_GB2312" pitchFamily="49" charset="-122"/>
              </a:rPr>
              <a:t>　 塞曼效应的观察</a:t>
            </a:r>
            <a:r>
              <a:rPr lang="zh-CN" altLang="en-US" sz="2800">
                <a:latin typeface="Times New Roman" panose="02020603050405020304" pitchFamily="18" charset="0"/>
                <a:ea typeface="楷体_GB2312" pitchFamily="49" charset="-122"/>
              </a:rPr>
              <a:t> </a:t>
            </a:r>
          </a:p>
        </p:txBody>
      </p:sp>
      <p:sp>
        <p:nvSpPr>
          <p:cNvPr id="23556" name="Rectangle 4"/>
          <p:cNvSpPr>
            <a:spLocks noChangeArrowheads="1"/>
          </p:cNvSpPr>
          <p:nvPr/>
        </p:nvSpPr>
        <p:spPr bwMode="auto">
          <a:xfrm>
            <a:off x="3200400" y="2243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23557"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4365" y="1477963"/>
            <a:ext cx="5903912" cy="5119687"/>
          </a:xfrm>
          <a:prstGeom prst="rect">
            <a:avLst/>
          </a:prstGeom>
          <a:noFill/>
          <a:ln>
            <a:noFill/>
          </a:ln>
          <a:effectLst/>
          <a:extLst>
            <a:ext uri="{909E8E84-426E-40DD-AFC4-6F175D3DCCD1}">
              <a14:hiddenFill xmlns:a14="http://schemas.microsoft.com/office/drawing/2010/main">
                <a:gradFill rotWithShape="1">
                  <a:gsLst>
                    <a:gs pos="0">
                      <a:srgbClr val="006A4E"/>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8566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222-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124496"/>
            <a:ext cx="3348037" cy="2433638"/>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pic>
      <p:pic>
        <p:nvPicPr>
          <p:cNvPr id="24579" name="Picture 5" descr="222-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4077246"/>
            <a:ext cx="5400675" cy="1912938"/>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4580" name="Rectangle 6"/>
          <p:cNvSpPr>
            <a:spLocks noChangeArrowheads="1"/>
          </p:cNvSpPr>
          <p:nvPr/>
        </p:nvSpPr>
        <p:spPr bwMode="auto">
          <a:xfrm>
            <a:off x="971550" y="3572421"/>
            <a:ext cx="6665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latin typeface="Times New Roman" panose="02020603050405020304" pitchFamily="18" charset="0"/>
                <a:ea typeface="楷体_GB2312" pitchFamily="49" charset="-122"/>
              </a:rPr>
              <a:t> ②钠的</a:t>
            </a:r>
            <a:r>
              <a:rPr lang="en-US" altLang="zh-CN" b="1">
                <a:latin typeface="Times New Roman" panose="02020603050405020304" pitchFamily="18" charset="0"/>
                <a:ea typeface="楷体_GB2312" pitchFamily="49" charset="-122"/>
              </a:rPr>
              <a:t>5895.93Å</a:t>
            </a:r>
            <a:r>
              <a:rPr lang="zh-CN" altLang="en-US" b="1">
                <a:latin typeface="Times New Roman" panose="02020603050405020304" pitchFamily="18" charset="0"/>
                <a:ea typeface="楷体_GB2312" pitchFamily="49" charset="-122"/>
              </a:rPr>
              <a:t>和</a:t>
            </a:r>
            <a:r>
              <a:rPr lang="en-US" altLang="zh-CN" b="1">
                <a:latin typeface="Times New Roman" panose="02020603050405020304" pitchFamily="18" charset="0"/>
                <a:ea typeface="楷体_GB2312" pitchFamily="49" charset="-122"/>
              </a:rPr>
              <a:t>5889.96Å</a:t>
            </a:r>
            <a:r>
              <a:rPr lang="zh-CN" altLang="en-US" b="1">
                <a:latin typeface="Times New Roman" panose="02020603050405020304" pitchFamily="18" charset="0"/>
                <a:ea typeface="楷体_GB2312" pitchFamily="49" charset="-122"/>
              </a:rPr>
              <a:t>黄色谱线的塞曼效应</a:t>
            </a:r>
            <a:endParaRPr lang="zh-CN" altLang="en-US" b="1">
              <a:latin typeface="Times New Roman" panose="02020603050405020304" pitchFamily="18" charset="0"/>
            </a:endParaRPr>
          </a:p>
        </p:txBody>
      </p:sp>
      <p:sp>
        <p:nvSpPr>
          <p:cNvPr id="24581" name="Rectangle 7"/>
          <p:cNvSpPr>
            <a:spLocks noChangeArrowheads="1"/>
          </p:cNvSpPr>
          <p:nvPr/>
        </p:nvSpPr>
        <p:spPr bwMode="auto">
          <a:xfrm>
            <a:off x="900113" y="692696"/>
            <a:ext cx="5224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latin typeface="Times New Roman" panose="02020603050405020304" pitchFamily="18" charset="0"/>
                <a:ea typeface="楷体_GB2312" pitchFamily="49" charset="-122"/>
              </a:rPr>
              <a:t> ① 镉的</a:t>
            </a:r>
            <a:r>
              <a:rPr lang="en-US" altLang="zh-CN" b="1">
                <a:latin typeface="Times New Roman" panose="02020603050405020304" pitchFamily="18" charset="0"/>
                <a:ea typeface="楷体_GB2312" pitchFamily="49" charset="-122"/>
              </a:rPr>
              <a:t>6438.47Å</a:t>
            </a:r>
            <a:r>
              <a:rPr lang="zh-CN" altLang="en-US" b="1">
                <a:latin typeface="Times New Roman" panose="02020603050405020304" pitchFamily="18" charset="0"/>
                <a:ea typeface="楷体_GB2312" pitchFamily="49" charset="-122"/>
              </a:rPr>
              <a:t>红色谱线的塞曼效应</a:t>
            </a:r>
          </a:p>
        </p:txBody>
      </p:sp>
    </p:spTree>
    <p:extLst>
      <p:ext uri="{BB962C8B-B14F-4D97-AF65-F5344CB8AC3E}">
        <p14:creationId xmlns:p14="http://schemas.microsoft.com/office/powerpoint/2010/main" val="33397936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611188" y="908720"/>
            <a:ext cx="8281987" cy="161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b="1">
                <a:solidFill>
                  <a:srgbClr val="009999"/>
                </a:solidFill>
                <a:latin typeface="Times New Roman" panose="02020603050405020304" pitchFamily="18" charset="0"/>
                <a:ea typeface="楷体_GB2312" pitchFamily="49" charset="-122"/>
              </a:rPr>
              <a:t>      B. </a:t>
            </a:r>
            <a:r>
              <a:rPr lang="zh-CN" altLang="en-US" sz="2800" b="1">
                <a:solidFill>
                  <a:srgbClr val="009999"/>
                </a:solidFill>
                <a:latin typeface="Times New Roman" panose="02020603050405020304" pitchFamily="18" charset="0"/>
                <a:ea typeface="楷体_GB2312" pitchFamily="49" charset="-122"/>
              </a:rPr>
              <a:t>正常塞曼效应</a:t>
            </a:r>
          </a:p>
          <a:p>
            <a:pPr algn="just" eaLnBrk="1" hangingPunct="1"/>
            <a:endParaRPr lang="zh-CN" altLang="en-US" b="1">
              <a:latin typeface="Times New Roman" panose="02020603050405020304" pitchFamily="18" charset="0"/>
              <a:ea typeface="楷体_GB2312" pitchFamily="49" charset="-122"/>
            </a:endParaRPr>
          </a:p>
          <a:p>
            <a:pPr algn="just" eaLnBrk="1" hangingPunct="1"/>
            <a:r>
              <a:rPr lang="zh-CN" altLang="en-US" b="1">
                <a:latin typeface="Times New Roman" panose="02020603050405020304" pitchFamily="18" charset="0"/>
                <a:ea typeface="楷体_GB2312" pitchFamily="49" charset="-122"/>
              </a:rPr>
              <a:t>        让我们考虑一个原子的两个能级</a:t>
            </a:r>
            <a:r>
              <a:rPr lang="en-US" altLang="zh-CN" b="1" i="1">
                <a:latin typeface="Times New Roman" panose="02020603050405020304" pitchFamily="18" charset="0"/>
                <a:ea typeface="楷体_GB2312" pitchFamily="49" charset="-122"/>
              </a:rPr>
              <a:t>E</a:t>
            </a:r>
            <a:r>
              <a:rPr lang="en-US" altLang="zh-CN" b="1" i="1" baseline="-30000">
                <a:latin typeface="Times New Roman" panose="02020603050405020304" pitchFamily="18" charset="0"/>
                <a:ea typeface="楷体_GB2312" pitchFamily="49" charset="-122"/>
              </a:rPr>
              <a:t>1</a:t>
            </a:r>
            <a:r>
              <a:rPr lang="zh-CN" altLang="en-US" b="1">
                <a:latin typeface="Times New Roman" panose="02020603050405020304" pitchFamily="18" charset="0"/>
                <a:ea typeface="楷体_GB2312" pitchFamily="49" charset="-122"/>
              </a:rPr>
              <a:t>和</a:t>
            </a:r>
            <a:r>
              <a:rPr lang="en-US" altLang="zh-CN" b="1" i="1">
                <a:latin typeface="Times New Roman" panose="02020603050405020304" pitchFamily="18" charset="0"/>
                <a:ea typeface="楷体_GB2312" pitchFamily="49" charset="-122"/>
              </a:rPr>
              <a:t>E</a:t>
            </a:r>
            <a:r>
              <a:rPr lang="en-US" altLang="zh-CN" b="1" i="1" baseline="-30000">
                <a:latin typeface="Times New Roman" panose="02020603050405020304" pitchFamily="18" charset="0"/>
                <a:ea typeface="楷体_GB2312" pitchFamily="49" charset="-122"/>
              </a:rPr>
              <a:t>2</a:t>
            </a:r>
            <a:r>
              <a:rPr lang="zh-CN" altLang="en-US" b="1">
                <a:latin typeface="Times New Roman" panose="02020603050405020304" pitchFamily="18" charset="0"/>
                <a:ea typeface="楷体_GB2312" pitchFamily="49" charset="-122"/>
              </a:rPr>
              <a:t>（</a:t>
            </a:r>
            <a:r>
              <a:rPr lang="en-US" altLang="zh-CN" b="1" i="1">
                <a:latin typeface="Times New Roman" panose="02020603050405020304" pitchFamily="18" charset="0"/>
                <a:ea typeface="楷体_GB2312" pitchFamily="49" charset="-122"/>
              </a:rPr>
              <a:t>E</a:t>
            </a:r>
            <a:r>
              <a:rPr lang="en-US" altLang="zh-CN" b="1" i="1" baseline="-30000">
                <a:latin typeface="Times New Roman" panose="02020603050405020304" pitchFamily="18" charset="0"/>
                <a:ea typeface="楷体_GB2312" pitchFamily="49" charset="-122"/>
              </a:rPr>
              <a:t>2</a:t>
            </a:r>
            <a:r>
              <a:rPr lang="en-US" altLang="zh-CN" b="1">
                <a:latin typeface="Times New Roman" panose="02020603050405020304" pitchFamily="18" charset="0"/>
                <a:ea typeface="楷体_GB2312" pitchFamily="49" charset="-122"/>
              </a:rPr>
              <a:t>&gt;</a:t>
            </a:r>
            <a:r>
              <a:rPr lang="en-US" altLang="zh-CN" b="1" i="1">
                <a:latin typeface="Times New Roman" panose="02020603050405020304" pitchFamily="18" charset="0"/>
                <a:ea typeface="楷体_GB2312" pitchFamily="49" charset="-122"/>
              </a:rPr>
              <a:t>E</a:t>
            </a:r>
            <a:r>
              <a:rPr lang="en-US" altLang="zh-CN" b="1" i="1" baseline="-30000">
                <a:latin typeface="Times New Roman" panose="02020603050405020304" pitchFamily="18" charset="0"/>
                <a:ea typeface="楷体_GB2312" pitchFamily="49" charset="-122"/>
              </a:rPr>
              <a:t>1</a:t>
            </a:r>
            <a:r>
              <a:rPr lang="zh-CN" altLang="en-US" b="1">
                <a:latin typeface="Times New Roman" panose="02020603050405020304" pitchFamily="18" charset="0"/>
                <a:ea typeface="楷体_GB2312" pitchFamily="49" charset="-122"/>
              </a:rPr>
              <a:t>）之间的光谱跃迁，在无外磁场时，这个跃迁的能量为：</a:t>
            </a:r>
            <a:r>
              <a:rPr lang="zh-CN" altLang="en-US" b="1">
                <a:latin typeface="Times New Roman" panose="02020603050405020304" pitchFamily="18" charset="0"/>
              </a:rPr>
              <a:t> </a:t>
            </a:r>
          </a:p>
        </p:txBody>
      </p:sp>
      <p:graphicFrame>
        <p:nvGraphicFramePr>
          <p:cNvPr id="25603" name="Object 4"/>
          <p:cNvGraphicFramePr>
            <a:graphicFrameLocks noChangeAspect="1"/>
          </p:cNvGraphicFramePr>
          <p:nvPr>
            <p:extLst/>
          </p:nvPr>
        </p:nvGraphicFramePr>
        <p:xfrm>
          <a:off x="1763713" y="2564483"/>
          <a:ext cx="1728787" cy="474662"/>
        </p:xfrm>
        <a:graphic>
          <a:graphicData uri="http://schemas.openxmlformats.org/presentationml/2006/ole">
            <mc:AlternateContent xmlns:mc="http://schemas.openxmlformats.org/markup-compatibility/2006">
              <mc:Choice xmlns:v="urn:schemas-microsoft-com:vml" Requires="v">
                <p:oleObj spid="_x0000_s294926" r:id="rId3" imgW="799753" imgH="215806" progId="Equation.3">
                  <p:embed/>
                </p:oleObj>
              </mc:Choice>
              <mc:Fallback>
                <p:oleObj r:id="rId3" imgW="79975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564483"/>
                        <a:ext cx="1728787" cy="47466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4" name="Rectangle 5"/>
          <p:cNvSpPr>
            <a:spLocks noChangeArrowheads="1"/>
          </p:cNvSpPr>
          <p:nvPr/>
        </p:nvSpPr>
        <p:spPr bwMode="auto">
          <a:xfrm>
            <a:off x="611188" y="3069308"/>
            <a:ext cx="5795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latin typeface="Times New Roman" panose="02020603050405020304" pitchFamily="18" charset="0"/>
                <a:ea typeface="楷体_GB2312" pitchFamily="49" charset="-122"/>
              </a:rPr>
              <a:t>在外加磁场</a:t>
            </a:r>
            <a:r>
              <a:rPr lang="en-US" altLang="zh-CN" b="1" i="1">
                <a:latin typeface="Times New Roman" panose="02020603050405020304" pitchFamily="18" charset="0"/>
                <a:ea typeface="楷体_GB2312" pitchFamily="49" charset="-122"/>
              </a:rPr>
              <a:t>B</a:t>
            </a:r>
            <a:r>
              <a:rPr lang="zh-CN" altLang="en-US" b="1">
                <a:latin typeface="Times New Roman" panose="02020603050405020304" pitchFamily="18" charset="0"/>
                <a:ea typeface="楷体_GB2312" pitchFamily="49" charset="-122"/>
              </a:rPr>
              <a:t>时，两能级的能量分别为：</a:t>
            </a:r>
            <a:endParaRPr lang="zh-CN" altLang="en-US" b="1">
              <a:latin typeface="Times New Roman" panose="02020603050405020304" pitchFamily="18" charset="0"/>
            </a:endParaRPr>
          </a:p>
        </p:txBody>
      </p:sp>
      <p:sp>
        <p:nvSpPr>
          <p:cNvPr id="25605" name="Rectangle 6"/>
          <p:cNvSpPr>
            <a:spLocks noChangeArrowheads="1"/>
          </p:cNvSpPr>
          <p:nvPr/>
        </p:nvSpPr>
        <p:spPr bwMode="auto">
          <a:xfrm>
            <a:off x="3871913"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5606" name="Object 7"/>
          <p:cNvGraphicFramePr>
            <a:graphicFrameLocks noChangeAspect="1"/>
          </p:cNvGraphicFramePr>
          <p:nvPr>
            <p:extLst/>
          </p:nvPr>
        </p:nvGraphicFramePr>
        <p:xfrm>
          <a:off x="1828800" y="3501108"/>
          <a:ext cx="2747963" cy="998537"/>
        </p:xfrm>
        <a:graphic>
          <a:graphicData uri="http://schemas.openxmlformats.org/presentationml/2006/ole">
            <mc:AlternateContent xmlns:mc="http://schemas.openxmlformats.org/markup-compatibility/2006">
              <mc:Choice xmlns:v="urn:schemas-microsoft-com:vml" Requires="v">
                <p:oleObj spid="_x0000_s294927" name="公式" r:id="rId5" imgW="1333500" imgH="482600" progId="Equation.3">
                  <p:embed/>
                </p:oleObj>
              </mc:Choice>
              <mc:Fallback>
                <p:oleObj name="公式" r:id="rId5" imgW="13335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501108"/>
                        <a:ext cx="2747963" cy="99853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7" name="Rectangle 8"/>
          <p:cNvSpPr>
            <a:spLocks noChangeArrowheads="1"/>
          </p:cNvSpPr>
          <p:nvPr/>
        </p:nvSpPr>
        <p:spPr bwMode="auto">
          <a:xfrm>
            <a:off x="539750" y="4580608"/>
            <a:ext cx="84248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latin typeface="Times New Roman" panose="02020603050405020304" pitchFamily="18" charset="0"/>
                <a:ea typeface="楷体_GB2312" pitchFamily="49" charset="-122"/>
              </a:rPr>
              <a:t>每一能级分裂为</a:t>
            </a:r>
            <a:r>
              <a:rPr lang="en-US" altLang="zh-CN" b="1" i="1">
                <a:latin typeface="Times New Roman" panose="02020603050405020304" pitchFamily="18" charset="0"/>
                <a:ea typeface="楷体_GB2312" pitchFamily="49" charset="-122"/>
              </a:rPr>
              <a:t>M</a:t>
            </a:r>
            <a:r>
              <a:rPr lang="en-US" altLang="zh-CN" b="1" i="1" baseline="-30000">
                <a:latin typeface="Times New Roman" panose="02020603050405020304" pitchFamily="18" charset="0"/>
                <a:ea typeface="楷体_GB2312" pitchFamily="49" charset="-122"/>
              </a:rPr>
              <a:t>J</a:t>
            </a:r>
            <a:r>
              <a:rPr lang="zh-CN" altLang="en-US" b="1">
                <a:latin typeface="Times New Roman" panose="02020603050405020304" pitchFamily="18" charset="0"/>
                <a:ea typeface="楷体_GB2312" pitchFamily="49" charset="-122"/>
              </a:rPr>
              <a:t>个（即</a:t>
            </a:r>
            <a:r>
              <a:rPr lang="en-US" altLang="zh-CN" b="1">
                <a:latin typeface="Times New Roman" panose="02020603050405020304" pitchFamily="18" charset="0"/>
                <a:ea typeface="楷体_GB2312" pitchFamily="49" charset="-122"/>
              </a:rPr>
              <a:t>2</a:t>
            </a:r>
            <a:r>
              <a:rPr lang="en-US" altLang="zh-CN" b="1" i="1">
                <a:latin typeface="Times New Roman" panose="02020603050405020304" pitchFamily="18" charset="0"/>
                <a:ea typeface="楷体_GB2312" pitchFamily="49" charset="-122"/>
              </a:rPr>
              <a:t>J</a:t>
            </a:r>
            <a:r>
              <a:rPr lang="en-US" altLang="zh-CN" b="1">
                <a:latin typeface="Times New Roman" panose="02020603050405020304" pitchFamily="18" charset="0"/>
                <a:ea typeface="楷体_GB2312" pitchFamily="49" charset="-122"/>
              </a:rPr>
              <a:t>+1</a:t>
            </a:r>
            <a:r>
              <a:rPr lang="zh-CN" altLang="en-US" b="1">
                <a:latin typeface="Times New Roman" panose="02020603050405020304" pitchFamily="18" charset="0"/>
                <a:ea typeface="楷体_GB2312" pitchFamily="49" charset="-122"/>
              </a:rPr>
              <a:t>个）能级。但观察到的是其差值，即</a:t>
            </a:r>
          </a:p>
        </p:txBody>
      </p:sp>
      <p:graphicFrame>
        <p:nvGraphicFramePr>
          <p:cNvPr id="25608" name="Object 10"/>
          <p:cNvGraphicFramePr>
            <a:graphicFrameLocks noChangeAspect="1"/>
          </p:cNvGraphicFramePr>
          <p:nvPr>
            <p:extLst/>
          </p:nvPr>
        </p:nvGraphicFramePr>
        <p:xfrm>
          <a:off x="1763713" y="5301333"/>
          <a:ext cx="5376862" cy="958850"/>
        </p:xfrm>
        <a:graphic>
          <a:graphicData uri="http://schemas.openxmlformats.org/presentationml/2006/ole">
            <mc:AlternateContent xmlns:mc="http://schemas.openxmlformats.org/markup-compatibility/2006">
              <mc:Choice xmlns:v="urn:schemas-microsoft-com:vml" Requires="v">
                <p:oleObj spid="_x0000_s294928" name="Equation" r:id="rId7" imgW="2882900" imgH="508000" progId="Equation.3">
                  <p:embed/>
                </p:oleObj>
              </mc:Choice>
              <mc:Fallback>
                <p:oleObj name="Equation" r:id="rId7" imgW="2882900" imgH="508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5301333"/>
                        <a:ext cx="5376862" cy="95885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9" name="Line 11"/>
          <p:cNvSpPr>
            <a:spLocks noChangeShapeType="1"/>
          </p:cNvSpPr>
          <p:nvPr/>
        </p:nvSpPr>
        <p:spPr bwMode="auto">
          <a:xfrm>
            <a:off x="7019925" y="2780383"/>
            <a:ext cx="1368425" cy="0"/>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0" name="Line 12"/>
          <p:cNvSpPr>
            <a:spLocks noChangeShapeType="1"/>
          </p:cNvSpPr>
          <p:nvPr/>
        </p:nvSpPr>
        <p:spPr bwMode="auto">
          <a:xfrm>
            <a:off x="7019925" y="3645570"/>
            <a:ext cx="1368425" cy="0"/>
          </a:xfrm>
          <a:prstGeom prst="line">
            <a:avLst/>
          </a:prstGeom>
          <a:noFill/>
          <a:ln w="2540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1" name="Line 13"/>
          <p:cNvSpPr>
            <a:spLocks noChangeShapeType="1"/>
          </p:cNvSpPr>
          <p:nvPr/>
        </p:nvSpPr>
        <p:spPr bwMode="auto">
          <a:xfrm>
            <a:off x="7667625" y="2780383"/>
            <a:ext cx="0" cy="86518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2" name="Rectangle 14"/>
          <p:cNvSpPr>
            <a:spLocks noChangeArrowheads="1"/>
          </p:cNvSpPr>
          <p:nvPr/>
        </p:nvSpPr>
        <p:spPr bwMode="auto">
          <a:xfrm>
            <a:off x="8451850" y="2621633"/>
            <a:ext cx="436563" cy="396875"/>
          </a:xfrm>
          <a:prstGeom prst="rect">
            <a:avLst/>
          </a:prstGeom>
          <a:noFill/>
          <a:ln>
            <a:noFill/>
          </a:ln>
          <a:effectLst/>
          <a:extLst>
            <a:ext uri="{909E8E84-426E-40DD-AFC4-6F175D3DCCD1}">
              <a14:hiddenFill xmlns:a14="http://schemas.microsoft.com/office/drawing/2010/main">
                <a:gradFill rotWithShape="1">
                  <a:gsLst>
                    <a:gs pos="0">
                      <a:srgbClr val="006A4E"/>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latin typeface="Times New Roman" panose="02020603050405020304" pitchFamily="18" charset="0"/>
              </a:rPr>
              <a:t>E</a:t>
            </a:r>
            <a:r>
              <a:rPr lang="en-US" altLang="zh-CN" sz="2000" b="1" i="1" baseline="-25000">
                <a:latin typeface="Times New Roman" panose="02020603050405020304" pitchFamily="18" charset="0"/>
              </a:rPr>
              <a:t>2</a:t>
            </a:r>
            <a:endParaRPr lang="zh-CN" altLang="en-US" sz="2000" b="1" i="1" baseline="-25000">
              <a:latin typeface="Times New Roman" panose="02020603050405020304" pitchFamily="18" charset="0"/>
            </a:endParaRPr>
          </a:p>
        </p:txBody>
      </p:sp>
      <p:sp>
        <p:nvSpPr>
          <p:cNvPr id="25613" name="Rectangle 15"/>
          <p:cNvSpPr>
            <a:spLocks noChangeArrowheads="1"/>
          </p:cNvSpPr>
          <p:nvPr/>
        </p:nvSpPr>
        <p:spPr bwMode="auto">
          <a:xfrm>
            <a:off x="8451850" y="3485233"/>
            <a:ext cx="436563" cy="396875"/>
          </a:xfrm>
          <a:prstGeom prst="rect">
            <a:avLst/>
          </a:prstGeom>
          <a:noFill/>
          <a:ln>
            <a:noFill/>
          </a:ln>
          <a:effectLst/>
          <a:extLst>
            <a:ext uri="{909E8E84-426E-40DD-AFC4-6F175D3DCCD1}">
              <a14:hiddenFill xmlns:a14="http://schemas.microsoft.com/office/drawing/2010/main">
                <a:gradFill rotWithShape="1">
                  <a:gsLst>
                    <a:gs pos="0">
                      <a:srgbClr val="006A4E"/>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en-US" altLang="zh-CN" sz="2000" b="1" i="1">
                <a:latin typeface="Times New Roman" panose="02020603050405020304" pitchFamily="18" charset="0"/>
              </a:rPr>
              <a:t>E</a:t>
            </a:r>
            <a:r>
              <a:rPr lang="en-US" altLang="zh-CN" sz="2000" b="1" i="1" baseline="-25000">
                <a:latin typeface="Times New Roman" panose="02020603050405020304" pitchFamily="18" charset="0"/>
              </a:rPr>
              <a:t>1</a:t>
            </a:r>
            <a:endParaRPr lang="zh-CN" altLang="en-US" sz="2000" b="1" i="1" baseline="-25000">
              <a:latin typeface="Times New Roman" panose="02020603050405020304" pitchFamily="18" charset="0"/>
            </a:endParaRPr>
          </a:p>
        </p:txBody>
      </p:sp>
      <p:graphicFrame>
        <p:nvGraphicFramePr>
          <p:cNvPr id="25614" name="Object 16"/>
          <p:cNvGraphicFramePr>
            <a:graphicFrameLocks noGrp="1" noChangeAspect="1"/>
          </p:cNvGraphicFramePr>
          <p:nvPr>
            <p:ph/>
            <p:extLst/>
          </p:nvPr>
        </p:nvGraphicFramePr>
        <p:xfrm>
          <a:off x="4957763" y="2997870"/>
          <a:ext cx="190500" cy="177800"/>
        </p:xfrm>
        <a:graphic>
          <a:graphicData uri="http://schemas.openxmlformats.org/presentationml/2006/ole">
            <mc:AlternateContent xmlns:mc="http://schemas.openxmlformats.org/markup-compatibility/2006">
              <mc:Choice xmlns:v="urn:schemas-microsoft-com:vml" Requires="v">
                <p:oleObj spid="_x0000_s294929" name="公式" r:id="rId9" imgW="190335" imgH="177646" progId="Equation.3">
                  <p:embed/>
                </p:oleObj>
              </mc:Choice>
              <mc:Fallback>
                <p:oleObj name="公式" r:id="rId9" imgW="190335" imgH="17764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7763" y="2997870"/>
                        <a:ext cx="190500" cy="177800"/>
                      </a:xfrm>
                      <a:prstGeom prst="rect">
                        <a:avLst/>
                      </a:prstGeom>
                      <a:solidFill>
                        <a:srgbClr val="99CCFF"/>
                      </a:solidFill>
                      <a:ln>
                        <a:noFill/>
                      </a:ln>
                      <a:effectLst/>
                      <a:extLst/>
                    </p:spPr>
                  </p:pic>
                </p:oleObj>
              </mc:Fallback>
            </mc:AlternateContent>
          </a:graphicData>
        </a:graphic>
      </p:graphicFrame>
    </p:spTree>
    <p:extLst>
      <p:ext uri="{BB962C8B-B14F-4D97-AF65-F5344CB8AC3E}">
        <p14:creationId xmlns:p14="http://schemas.microsoft.com/office/powerpoint/2010/main" val="33726223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827088" y="980728"/>
            <a:ext cx="8316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latin typeface="Times New Roman" panose="02020603050405020304" pitchFamily="18" charset="0"/>
                <a:ea typeface="楷体_GB2312" pitchFamily="49" charset="-122"/>
              </a:rPr>
              <a:t>当体系的自旋为零（</a:t>
            </a:r>
            <a:r>
              <a:rPr lang="en-US" altLang="zh-CN" b="1" i="1">
                <a:latin typeface="Times New Roman" panose="02020603050405020304" pitchFamily="18" charset="0"/>
                <a:ea typeface="楷体_GB2312" pitchFamily="49" charset="-122"/>
              </a:rPr>
              <a:t>S</a:t>
            </a:r>
            <a:r>
              <a:rPr lang="en-US" altLang="zh-CN" b="1">
                <a:latin typeface="Times New Roman" panose="02020603050405020304" pitchFamily="18" charset="0"/>
                <a:ea typeface="楷体_GB2312" pitchFamily="49" charset="-122"/>
              </a:rPr>
              <a:t>=0</a:t>
            </a:r>
            <a:r>
              <a:rPr lang="zh-CN" altLang="en-US" b="1">
                <a:latin typeface="Times New Roman" panose="02020603050405020304" pitchFamily="18" charset="0"/>
                <a:ea typeface="楷体_GB2312" pitchFamily="49" charset="-122"/>
              </a:rPr>
              <a:t>）时，</a:t>
            </a:r>
            <a:r>
              <a:rPr lang="en-US" altLang="zh-CN" b="1" i="1">
                <a:latin typeface="Times New Roman" panose="02020603050405020304" pitchFamily="18" charset="0"/>
                <a:ea typeface="楷体_GB2312" pitchFamily="49" charset="-122"/>
              </a:rPr>
              <a:t>g</a:t>
            </a:r>
            <a:r>
              <a:rPr lang="en-US" altLang="zh-CN" b="1" baseline="-25000">
                <a:latin typeface="Times New Roman" panose="02020603050405020304" pitchFamily="18" charset="0"/>
                <a:ea typeface="楷体_GB2312" pitchFamily="49" charset="-122"/>
              </a:rPr>
              <a:t>2</a:t>
            </a:r>
            <a:r>
              <a:rPr lang="en-US" altLang="zh-CN" b="1">
                <a:latin typeface="Times New Roman" panose="02020603050405020304" pitchFamily="18" charset="0"/>
                <a:ea typeface="楷体_GB2312" pitchFamily="49" charset="-122"/>
              </a:rPr>
              <a:t>=</a:t>
            </a:r>
            <a:r>
              <a:rPr lang="en-US" altLang="zh-CN" b="1" i="1">
                <a:latin typeface="Times New Roman" panose="02020603050405020304" pitchFamily="18" charset="0"/>
                <a:ea typeface="楷体_GB2312" pitchFamily="49" charset="-122"/>
              </a:rPr>
              <a:t>g</a:t>
            </a:r>
            <a:r>
              <a:rPr lang="en-US" altLang="zh-CN" b="1" baseline="-25000">
                <a:latin typeface="Times New Roman" panose="02020603050405020304" pitchFamily="18" charset="0"/>
                <a:ea typeface="楷体_GB2312" pitchFamily="49" charset="-122"/>
              </a:rPr>
              <a:t>1</a:t>
            </a:r>
            <a:r>
              <a:rPr lang="en-US" altLang="zh-CN" b="1">
                <a:latin typeface="Times New Roman" panose="02020603050405020304" pitchFamily="18" charset="0"/>
                <a:ea typeface="楷体_GB2312" pitchFamily="49" charset="-122"/>
              </a:rPr>
              <a:t>=1 </a:t>
            </a:r>
          </a:p>
        </p:txBody>
      </p:sp>
      <p:sp>
        <p:nvSpPr>
          <p:cNvPr id="26627" name="Rectangle 4"/>
          <p:cNvSpPr>
            <a:spLocks noChangeArrowheads="1"/>
          </p:cNvSpPr>
          <p:nvPr/>
        </p:nvSpPr>
        <p:spPr bwMode="auto">
          <a:xfrm>
            <a:off x="3719513"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6628" name="Object 5"/>
          <p:cNvGraphicFramePr>
            <a:graphicFrameLocks noChangeAspect="1"/>
          </p:cNvGraphicFramePr>
          <p:nvPr>
            <p:extLst/>
          </p:nvPr>
        </p:nvGraphicFramePr>
        <p:xfrm>
          <a:off x="1116013" y="1556991"/>
          <a:ext cx="3297237" cy="441325"/>
        </p:xfrm>
        <a:graphic>
          <a:graphicData uri="http://schemas.openxmlformats.org/presentationml/2006/ole">
            <mc:AlternateContent xmlns:mc="http://schemas.openxmlformats.org/markup-compatibility/2006">
              <mc:Choice xmlns:v="urn:schemas-microsoft-com:vml" Requires="v">
                <p:oleObj spid="_x0000_s295947" r:id="rId3" imgW="1701800" imgH="228600" progId="Equation.3">
                  <p:embed/>
                </p:oleObj>
              </mc:Choice>
              <mc:Fallback>
                <p:oleObj r:id="rId3" imgW="1701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556991"/>
                        <a:ext cx="3297237" cy="4413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9" name="Rectangle 6"/>
          <p:cNvSpPr>
            <a:spLocks noChangeArrowheads="1"/>
          </p:cNvSpPr>
          <p:nvPr/>
        </p:nvSpPr>
        <p:spPr bwMode="auto">
          <a:xfrm>
            <a:off x="468313" y="2133253"/>
            <a:ext cx="233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latin typeface="Times New Roman" panose="02020603050405020304" pitchFamily="18" charset="0"/>
                <a:ea typeface="楷体_GB2312" pitchFamily="49" charset="-122"/>
              </a:rPr>
              <a:t>依照选择规则：</a:t>
            </a:r>
            <a:endParaRPr lang="zh-CN" altLang="en-US" b="1">
              <a:latin typeface="Times New Roman" panose="02020603050405020304" pitchFamily="18" charset="0"/>
            </a:endParaRPr>
          </a:p>
        </p:txBody>
      </p:sp>
      <p:graphicFrame>
        <p:nvGraphicFramePr>
          <p:cNvPr id="26630" name="Object 7"/>
          <p:cNvGraphicFramePr>
            <a:graphicFrameLocks noChangeAspect="1"/>
          </p:cNvGraphicFramePr>
          <p:nvPr>
            <p:extLst/>
          </p:nvPr>
        </p:nvGraphicFramePr>
        <p:xfrm>
          <a:off x="2700338" y="2133253"/>
          <a:ext cx="4176712" cy="466725"/>
        </p:xfrm>
        <a:graphic>
          <a:graphicData uri="http://schemas.openxmlformats.org/presentationml/2006/ole">
            <mc:AlternateContent xmlns:mc="http://schemas.openxmlformats.org/markup-compatibility/2006">
              <mc:Choice xmlns:v="urn:schemas-microsoft-com:vml" Requires="v">
                <p:oleObj spid="_x0000_s295948" r:id="rId5" imgW="2133600" imgH="241300" progId="Equation.3">
                  <p:embed/>
                </p:oleObj>
              </mc:Choice>
              <mc:Fallback>
                <p:oleObj r:id="rId5" imgW="21336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133253"/>
                        <a:ext cx="4176712" cy="466725"/>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1" name="Rectangle 8"/>
          <p:cNvSpPr>
            <a:spLocks noChangeArrowheads="1"/>
          </p:cNvSpPr>
          <p:nvPr/>
        </p:nvSpPr>
        <p:spPr bwMode="auto">
          <a:xfrm>
            <a:off x="468313" y="2565053"/>
            <a:ext cx="572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b="1" i="1">
                <a:latin typeface="Times New Roman" panose="02020603050405020304" pitchFamily="18" charset="0"/>
                <a:ea typeface="楷体_GB2312" pitchFamily="49" charset="-122"/>
              </a:rPr>
              <a:t>hv’</a:t>
            </a:r>
            <a:r>
              <a:rPr lang="zh-CN" altLang="en-US" b="1">
                <a:latin typeface="Times New Roman" panose="02020603050405020304" pitchFamily="18" charset="0"/>
                <a:ea typeface="楷体_GB2312" pitchFamily="49" charset="-122"/>
              </a:rPr>
              <a:t>只能有三个数值，即只有三条谱线：</a:t>
            </a:r>
          </a:p>
        </p:txBody>
      </p:sp>
      <p:sp>
        <p:nvSpPr>
          <p:cNvPr id="26632" name="Rectangle 10"/>
          <p:cNvSpPr>
            <a:spLocks noChangeArrowheads="1"/>
          </p:cNvSpPr>
          <p:nvPr/>
        </p:nvSpPr>
        <p:spPr bwMode="auto">
          <a:xfrm>
            <a:off x="3352800" y="30718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6633" name="Object 11"/>
          <p:cNvGraphicFramePr>
            <a:graphicFrameLocks noChangeAspect="1"/>
          </p:cNvGraphicFramePr>
          <p:nvPr>
            <p:extLst/>
          </p:nvPr>
        </p:nvGraphicFramePr>
        <p:xfrm>
          <a:off x="949325" y="3068291"/>
          <a:ext cx="4652963" cy="1390650"/>
        </p:xfrm>
        <a:graphic>
          <a:graphicData uri="http://schemas.openxmlformats.org/presentationml/2006/ole">
            <mc:AlternateContent xmlns:mc="http://schemas.openxmlformats.org/markup-compatibility/2006">
              <mc:Choice xmlns:v="urn:schemas-microsoft-com:vml" Requires="v">
                <p:oleObj spid="_x0000_s295949" name="公式" r:id="rId7" imgW="2387600" imgH="711200" progId="Equation.3">
                  <p:embed/>
                </p:oleObj>
              </mc:Choice>
              <mc:Fallback>
                <p:oleObj name="公式" r:id="rId7" imgW="2387600" imgH="71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9325" y="3068291"/>
                        <a:ext cx="4652963" cy="1390650"/>
                      </a:xfrm>
                      <a:prstGeom prst="rect">
                        <a:avLst/>
                      </a:prstGeom>
                      <a:solidFill>
                        <a:srgbClr val="FFCC99"/>
                      </a:solidFill>
                      <a:ln>
                        <a:noFill/>
                      </a:ln>
                      <a:extLst>
                        <a:ext uri="{91240B29-F687-4F45-9708-019B960494DF}">
                          <a14:hiddenLine xmlns:a14="http://schemas.microsoft.com/office/drawing/2010/main" w="9525">
                            <a:solidFill>
                              <a:srgbClr val="FFCC99"/>
                            </a:solidFill>
                            <a:miter lim="800000"/>
                            <a:headEnd/>
                            <a:tailEnd/>
                          </a14:hiddenLine>
                        </a:ext>
                      </a:extLst>
                    </p:spPr>
                  </p:pic>
                </p:oleObj>
              </mc:Fallback>
            </mc:AlternateContent>
          </a:graphicData>
        </a:graphic>
      </p:graphicFrame>
      <p:sp>
        <p:nvSpPr>
          <p:cNvPr id="26634" name="Rectangle 12"/>
          <p:cNvSpPr>
            <a:spLocks noChangeArrowheads="1"/>
          </p:cNvSpPr>
          <p:nvPr/>
        </p:nvSpPr>
        <p:spPr bwMode="auto">
          <a:xfrm>
            <a:off x="395288" y="4581178"/>
            <a:ext cx="84248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b="1">
                <a:latin typeface="Times New Roman" panose="02020603050405020304" pitchFamily="18" charset="0"/>
                <a:ea typeface="楷体_GB2312" pitchFamily="49" charset="-122"/>
              </a:rPr>
              <a:t>这表明，一条谱线（</a:t>
            </a:r>
            <a:r>
              <a:rPr lang="en-US" altLang="zh-CN" b="1" i="1">
                <a:latin typeface="Times New Roman" panose="02020603050405020304" pitchFamily="18" charset="0"/>
                <a:ea typeface="楷体_GB2312" pitchFamily="49" charset="-122"/>
              </a:rPr>
              <a:t>hv</a:t>
            </a:r>
            <a:r>
              <a:rPr lang="zh-CN" altLang="en-US" b="1">
                <a:latin typeface="Times New Roman" panose="02020603050405020304" pitchFamily="18" charset="0"/>
                <a:ea typeface="楷体_GB2312" pitchFamily="49" charset="-122"/>
              </a:rPr>
              <a:t>）在外磁场作用下一分为三，且彼此间间隔相等；这个结果与实际观察到的某些光谱现象完全符合，因此被人们称之为</a:t>
            </a:r>
            <a:r>
              <a:rPr lang="zh-CN" altLang="en-US" b="1">
                <a:solidFill>
                  <a:srgbClr val="FF0000"/>
                </a:solidFill>
                <a:latin typeface="Times New Roman" panose="02020603050405020304" pitchFamily="18" charset="0"/>
                <a:ea typeface="楷体_GB2312" pitchFamily="49" charset="-122"/>
              </a:rPr>
              <a:t>正常塞曼效应</a:t>
            </a:r>
            <a:r>
              <a:rPr lang="zh-CN" altLang="en-US" b="1">
                <a:latin typeface="Times New Roman" panose="02020603050405020304" pitchFamily="18" charset="0"/>
                <a:ea typeface="楷体_GB2312" pitchFamily="49" charset="-122"/>
              </a:rPr>
              <a:t>。</a:t>
            </a:r>
            <a:r>
              <a:rPr lang="zh-CN" altLang="en-US" b="1">
                <a:latin typeface="Times New Roman" panose="02020603050405020304" pitchFamily="18" charset="0"/>
              </a:rPr>
              <a:t> </a:t>
            </a:r>
          </a:p>
        </p:txBody>
      </p:sp>
    </p:spTree>
    <p:extLst>
      <p:ext uri="{BB962C8B-B14F-4D97-AF65-F5344CB8AC3E}">
        <p14:creationId xmlns:p14="http://schemas.microsoft.com/office/powerpoint/2010/main" val="28759066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296965" name="ShockwaveFlash1" r:id="rId2" imgW="1828800" imgH="1828800"/>
        </mc:Choice>
        <mc:Fallback>
          <p:control name="ShockwaveFlash1" r:id="rId2" imgW="1828800" imgH="1828800">
            <p:pic>
              <p:nvPicPr>
                <p:cNvPr id="27650" name="ShockwaveFlash1"/>
                <p:cNvPicPr preferRelativeResize="0">
                  <a:picLocks noChangeArrowheads="1" noChangeShapeType="1"/>
                </p:cNvPicPr>
                <p:nvPr/>
              </p:nvPicPr>
              <p:blipFill>
                <a:blip r:embed="rId4"/>
                <a:srcRect/>
                <a:stretch>
                  <a:fillRect/>
                </a:stretch>
              </p:blipFill>
              <p:spPr bwMode="auto">
                <a:xfrm>
                  <a:off x="323850" y="260350"/>
                  <a:ext cx="8351838" cy="61928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0299308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547813" y="2349500"/>
            <a:ext cx="5329237" cy="1592263"/>
          </a:xfrm>
          <a:prstGeom prst="rect">
            <a:avLst/>
          </a:prstGeom>
          <a:noFill/>
          <a:ln w="38100">
            <a:solidFill>
              <a:srgbClr val="99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3200" b="1" i="1" dirty="0">
                <a:solidFill>
                  <a:schemeClr val="hlink"/>
                </a:solidFill>
                <a:latin typeface="Times New Roman" panose="02020603050405020304" pitchFamily="18" charset="0"/>
                <a:ea typeface="楷体_GB2312" pitchFamily="49" charset="-122"/>
              </a:rPr>
              <a:t>△</a:t>
            </a:r>
            <a:r>
              <a:rPr lang="en-US" altLang="zh-CN" sz="3200" b="1" i="1" dirty="0">
                <a:solidFill>
                  <a:schemeClr val="hlink"/>
                </a:solidFill>
                <a:latin typeface="Times New Roman" panose="02020603050405020304" pitchFamily="18" charset="0"/>
                <a:ea typeface="楷体_GB2312" pitchFamily="49" charset="-122"/>
              </a:rPr>
              <a:t>M</a:t>
            </a:r>
            <a:r>
              <a:rPr lang="en-US" altLang="zh-CN" sz="3200" b="1" i="1" baseline="-25000" dirty="0">
                <a:solidFill>
                  <a:schemeClr val="hlink"/>
                </a:solidFill>
                <a:latin typeface="Times New Roman" panose="02020603050405020304" pitchFamily="18" charset="0"/>
                <a:ea typeface="楷体_GB2312" pitchFamily="49" charset="-122"/>
              </a:rPr>
              <a:t>J</a:t>
            </a:r>
            <a:r>
              <a:rPr lang="en-US" altLang="zh-CN" sz="3200" b="1" dirty="0">
                <a:solidFill>
                  <a:schemeClr val="hlink"/>
                </a:solidFill>
                <a:latin typeface="Times New Roman" panose="02020603050405020304" pitchFamily="18" charset="0"/>
                <a:ea typeface="楷体_GB2312" pitchFamily="49" charset="-122"/>
              </a:rPr>
              <a:t>=</a:t>
            </a:r>
            <a:r>
              <a:rPr lang="en-US" altLang="en-US" sz="3200" b="1" dirty="0">
                <a:solidFill>
                  <a:schemeClr val="hlink"/>
                </a:solidFill>
                <a:latin typeface="Times New Roman" panose="02020603050405020304" pitchFamily="18" charset="0"/>
                <a:ea typeface="楷体_GB2312" pitchFamily="49" charset="-122"/>
              </a:rPr>
              <a:t>＋</a:t>
            </a:r>
            <a:r>
              <a:rPr lang="en-US" altLang="zh-CN" sz="3200" b="1" dirty="0">
                <a:solidFill>
                  <a:schemeClr val="hlink"/>
                </a:solidFill>
                <a:latin typeface="Times New Roman" panose="02020603050405020304" pitchFamily="18" charset="0"/>
                <a:ea typeface="楷体_GB2312" pitchFamily="49" charset="-122"/>
              </a:rPr>
              <a:t>1       </a:t>
            </a:r>
            <a:r>
              <a:rPr lang="zh-CN" altLang="en-US" sz="3200" b="1" dirty="0">
                <a:solidFill>
                  <a:schemeClr val="hlink"/>
                </a:solidFill>
                <a:latin typeface="Times New Roman" panose="02020603050405020304" pitchFamily="18" charset="0"/>
                <a:ea typeface="楷体_GB2312" pitchFamily="49" charset="-122"/>
              </a:rPr>
              <a:t>圆（</a:t>
            </a:r>
            <a:r>
              <a:rPr lang="el-GR" altLang="zh-CN" sz="3200" b="1" i="1" dirty="0">
                <a:solidFill>
                  <a:schemeClr val="hlink"/>
                </a:solidFill>
                <a:latin typeface="Times New Roman" panose="02020603050405020304" pitchFamily="18" charset="0"/>
                <a:ea typeface="楷体_GB2312" pitchFamily="49" charset="-122"/>
              </a:rPr>
              <a:t>σ</a:t>
            </a:r>
            <a:r>
              <a:rPr lang="en-US" altLang="zh-CN" sz="3200" b="1" baseline="30000" dirty="0">
                <a:solidFill>
                  <a:schemeClr val="hlink"/>
                </a:solidFill>
                <a:latin typeface="Times New Roman" panose="02020603050405020304" pitchFamily="18" charset="0"/>
                <a:ea typeface="楷体_GB2312" pitchFamily="49" charset="-122"/>
              </a:rPr>
              <a:t>+</a:t>
            </a:r>
            <a:r>
              <a:rPr lang="zh-CN" altLang="en-US" sz="3200" b="1" dirty="0">
                <a:solidFill>
                  <a:schemeClr val="hlink"/>
                </a:solidFill>
                <a:latin typeface="Times New Roman" panose="02020603050405020304" pitchFamily="18" charset="0"/>
                <a:ea typeface="楷体_GB2312" pitchFamily="49" charset="-122"/>
              </a:rPr>
              <a:t>）偏振</a:t>
            </a:r>
          </a:p>
          <a:p>
            <a:pPr algn="just" eaLnBrk="1" hangingPunct="1"/>
            <a:r>
              <a:rPr lang="zh-CN" altLang="en-US" sz="3200" b="1" i="1" dirty="0">
                <a:solidFill>
                  <a:schemeClr val="folHlink"/>
                </a:solidFill>
                <a:latin typeface="Times New Roman" panose="02020603050405020304" pitchFamily="18" charset="0"/>
                <a:ea typeface="楷体_GB2312" pitchFamily="49" charset="-122"/>
              </a:rPr>
              <a:t>△</a:t>
            </a:r>
            <a:r>
              <a:rPr lang="en-US" altLang="zh-CN" sz="3200" b="1" i="1" dirty="0">
                <a:solidFill>
                  <a:schemeClr val="folHlink"/>
                </a:solidFill>
                <a:latin typeface="Times New Roman" panose="02020603050405020304" pitchFamily="18" charset="0"/>
                <a:ea typeface="楷体_GB2312" pitchFamily="49" charset="-122"/>
              </a:rPr>
              <a:t>M</a:t>
            </a:r>
            <a:r>
              <a:rPr lang="en-US" altLang="zh-CN" sz="3200" b="1" i="1" baseline="-25000" dirty="0">
                <a:solidFill>
                  <a:schemeClr val="folHlink"/>
                </a:solidFill>
                <a:latin typeface="Times New Roman" panose="02020603050405020304" pitchFamily="18" charset="0"/>
                <a:ea typeface="楷体_GB2312" pitchFamily="49" charset="-122"/>
              </a:rPr>
              <a:t>J</a:t>
            </a:r>
            <a:r>
              <a:rPr lang="en-US" altLang="zh-CN" sz="3200" b="1" dirty="0">
                <a:solidFill>
                  <a:schemeClr val="folHlink"/>
                </a:solidFill>
                <a:latin typeface="Times New Roman" panose="02020603050405020304" pitchFamily="18" charset="0"/>
                <a:ea typeface="楷体_GB2312" pitchFamily="49" charset="-122"/>
              </a:rPr>
              <a:t>=</a:t>
            </a:r>
            <a:r>
              <a:rPr lang="en-US" altLang="en-US" sz="3200" b="1" dirty="0">
                <a:solidFill>
                  <a:schemeClr val="folHlink"/>
                </a:solidFill>
                <a:latin typeface="Times New Roman" panose="02020603050405020304" pitchFamily="18" charset="0"/>
                <a:ea typeface="楷体_GB2312" pitchFamily="49" charset="-122"/>
              </a:rPr>
              <a:t>－</a:t>
            </a:r>
            <a:r>
              <a:rPr lang="en-US" altLang="zh-CN" sz="3200" b="1" dirty="0">
                <a:solidFill>
                  <a:schemeClr val="folHlink"/>
                </a:solidFill>
                <a:latin typeface="Times New Roman" panose="02020603050405020304" pitchFamily="18" charset="0"/>
                <a:ea typeface="楷体_GB2312" pitchFamily="49" charset="-122"/>
              </a:rPr>
              <a:t>1       </a:t>
            </a:r>
            <a:r>
              <a:rPr lang="zh-CN" altLang="en-US" sz="3200" b="1" dirty="0">
                <a:solidFill>
                  <a:schemeClr val="folHlink"/>
                </a:solidFill>
                <a:latin typeface="Times New Roman" panose="02020603050405020304" pitchFamily="18" charset="0"/>
                <a:ea typeface="楷体_GB2312" pitchFamily="49" charset="-122"/>
              </a:rPr>
              <a:t>圆（</a:t>
            </a:r>
            <a:r>
              <a:rPr lang="el-GR" altLang="zh-CN" sz="3200" b="1" i="1" dirty="0">
                <a:solidFill>
                  <a:schemeClr val="folHlink"/>
                </a:solidFill>
                <a:latin typeface="Times New Roman" panose="02020603050405020304" pitchFamily="18" charset="0"/>
                <a:ea typeface="楷体_GB2312" pitchFamily="49" charset="-122"/>
              </a:rPr>
              <a:t>σ</a:t>
            </a:r>
            <a:r>
              <a:rPr lang="en-US" altLang="zh-CN" sz="3200" b="1" baseline="30000" dirty="0">
                <a:solidFill>
                  <a:schemeClr val="folHlink"/>
                </a:solidFill>
                <a:latin typeface="Times New Roman" panose="02020603050405020304" pitchFamily="18" charset="0"/>
                <a:ea typeface="楷体_GB2312" pitchFamily="49" charset="-122"/>
              </a:rPr>
              <a:t>-</a:t>
            </a:r>
            <a:r>
              <a:rPr lang="zh-CN" altLang="en-US" sz="3200" b="1" dirty="0">
                <a:solidFill>
                  <a:schemeClr val="folHlink"/>
                </a:solidFill>
                <a:latin typeface="Times New Roman" panose="02020603050405020304" pitchFamily="18" charset="0"/>
                <a:ea typeface="楷体_GB2312" pitchFamily="49" charset="-122"/>
              </a:rPr>
              <a:t>）偏振</a:t>
            </a:r>
          </a:p>
          <a:p>
            <a:pPr algn="just" eaLnBrk="1" hangingPunct="1"/>
            <a:r>
              <a:rPr lang="zh-CN" altLang="en-US" sz="3200" b="1" i="1" dirty="0">
                <a:solidFill>
                  <a:srgbClr val="CC6600"/>
                </a:solidFill>
                <a:latin typeface="Times New Roman" panose="02020603050405020304" pitchFamily="18" charset="0"/>
                <a:ea typeface="楷体_GB2312" pitchFamily="49" charset="-122"/>
              </a:rPr>
              <a:t>△</a:t>
            </a:r>
            <a:r>
              <a:rPr lang="en-US" altLang="zh-CN" sz="3200" b="1" i="1" dirty="0">
                <a:solidFill>
                  <a:srgbClr val="CC6600"/>
                </a:solidFill>
                <a:latin typeface="Times New Roman" panose="02020603050405020304" pitchFamily="18" charset="0"/>
                <a:ea typeface="楷体_GB2312" pitchFamily="49" charset="-122"/>
              </a:rPr>
              <a:t>M</a:t>
            </a:r>
            <a:r>
              <a:rPr lang="en-US" altLang="zh-CN" sz="3200" b="1" i="1" baseline="-25000" dirty="0">
                <a:solidFill>
                  <a:srgbClr val="CC6600"/>
                </a:solidFill>
                <a:latin typeface="Times New Roman" panose="02020603050405020304" pitchFamily="18" charset="0"/>
                <a:ea typeface="楷体_GB2312" pitchFamily="49" charset="-122"/>
              </a:rPr>
              <a:t>J</a:t>
            </a:r>
            <a:r>
              <a:rPr lang="en-US" altLang="zh-CN" sz="3200" b="1" dirty="0">
                <a:solidFill>
                  <a:srgbClr val="CC6600"/>
                </a:solidFill>
                <a:latin typeface="Times New Roman" panose="02020603050405020304" pitchFamily="18" charset="0"/>
                <a:ea typeface="楷体_GB2312" pitchFamily="49" charset="-122"/>
              </a:rPr>
              <a:t>=  0          </a:t>
            </a:r>
            <a:r>
              <a:rPr lang="zh-CN" altLang="en-US" sz="3200" b="1" dirty="0">
                <a:solidFill>
                  <a:srgbClr val="CC6600"/>
                </a:solidFill>
                <a:latin typeface="Times New Roman" panose="02020603050405020304" pitchFamily="18" charset="0"/>
                <a:ea typeface="楷体_GB2312" pitchFamily="49" charset="-122"/>
              </a:rPr>
              <a:t>线（</a:t>
            </a:r>
            <a:r>
              <a:rPr lang="el-GR" altLang="zh-CN" sz="3200" b="1" i="1" dirty="0">
                <a:solidFill>
                  <a:srgbClr val="CC6600"/>
                </a:solidFill>
                <a:latin typeface="Times New Roman" panose="02020603050405020304" pitchFamily="18" charset="0"/>
                <a:ea typeface="楷体_GB2312" pitchFamily="49" charset="-122"/>
              </a:rPr>
              <a:t>π</a:t>
            </a:r>
            <a:r>
              <a:rPr lang="zh-CN" altLang="en-US" sz="3200" b="1" dirty="0">
                <a:solidFill>
                  <a:srgbClr val="CC6600"/>
                </a:solidFill>
                <a:latin typeface="Times New Roman" panose="02020603050405020304" pitchFamily="18" charset="0"/>
                <a:ea typeface="楷体_GB2312" pitchFamily="49" charset="-122"/>
              </a:rPr>
              <a:t>）偏振</a:t>
            </a:r>
            <a:endParaRPr lang="zh-CN" altLang="en-US" sz="3200" b="1" dirty="0">
              <a:latin typeface="Times New Roman" panose="02020603050405020304" pitchFamily="18" charset="0"/>
              <a:ea typeface="楷体_GB2312" pitchFamily="49" charset="-122"/>
            </a:endParaRPr>
          </a:p>
        </p:txBody>
      </p:sp>
      <p:sp>
        <p:nvSpPr>
          <p:cNvPr id="28675" name="Rectangle 12"/>
          <p:cNvSpPr>
            <a:spLocks noChangeArrowheads="1"/>
          </p:cNvSpPr>
          <p:nvPr/>
        </p:nvSpPr>
        <p:spPr bwMode="auto">
          <a:xfrm>
            <a:off x="468313" y="1557338"/>
            <a:ext cx="8207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2800" b="1">
                <a:solidFill>
                  <a:srgbClr val="009999"/>
                </a:solidFill>
                <a:latin typeface="Times New Roman" panose="02020603050405020304" pitchFamily="18" charset="0"/>
                <a:ea typeface="楷体_GB2312" pitchFamily="49" charset="-122"/>
              </a:rPr>
              <a:t>     C. </a:t>
            </a:r>
            <a:r>
              <a:rPr lang="zh-CN" altLang="en-US" sz="2800" b="1">
                <a:solidFill>
                  <a:srgbClr val="009999"/>
                </a:solidFill>
                <a:latin typeface="Times New Roman" panose="02020603050405020304" pitchFamily="18" charset="0"/>
                <a:ea typeface="楷体_GB2312" pitchFamily="49" charset="-122"/>
              </a:rPr>
              <a:t>塞曼谱线的偏振特性</a:t>
            </a:r>
            <a:endParaRPr lang="zh-CN" altLang="en-US" b="1">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29491819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539750" y="764704"/>
            <a:ext cx="82089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en-US" altLang="zh-CN" sz="2800" b="1">
                <a:solidFill>
                  <a:srgbClr val="009999"/>
                </a:solidFill>
                <a:latin typeface="Times New Roman" panose="02020603050405020304" pitchFamily="18" charset="0"/>
                <a:ea typeface="楷体_GB2312" pitchFamily="49" charset="-122"/>
              </a:rPr>
              <a:t>      D. </a:t>
            </a:r>
            <a:r>
              <a:rPr lang="zh-CN" altLang="en-US" sz="2800" b="1">
                <a:solidFill>
                  <a:srgbClr val="009999"/>
                </a:solidFill>
                <a:latin typeface="Times New Roman" panose="02020603050405020304" pitchFamily="18" charset="0"/>
                <a:ea typeface="楷体_GB2312" pitchFamily="49" charset="-122"/>
              </a:rPr>
              <a:t>反常塞曼效应</a:t>
            </a:r>
            <a:endParaRPr lang="zh-CN" altLang="en-US" b="1">
              <a:latin typeface="Times New Roman" panose="02020603050405020304" pitchFamily="18" charset="0"/>
              <a:ea typeface="楷体_GB2312" pitchFamily="49" charset="-122"/>
            </a:endParaRPr>
          </a:p>
        </p:txBody>
      </p:sp>
      <p:sp>
        <p:nvSpPr>
          <p:cNvPr id="29699" name="Rectangle 3"/>
          <p:cNvSpPr>
            <a:spLocks noChangeArrowheads="1"/>
          </p:cNvSpPr>
          <p:nvPr/>
        </p:nvSpPr>
        <p:spPr bwMode="auto">
          <a:xfrm>
            <a:off x="323850" y="1483841"/>
            <a:ext cx="8497888"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Times New Roman" panose="02020603050405020304" pitchFamily="18" charset="0"/>
                <a:ea typeface="楷体_GB2312" pitchFamily="49" charset="-122"/>
              </a:rPr>
              <a:t>    </a:t>
            </a:r>
            <a:r>
              <a:rPr lang="zh-CN" altLang="en-US" b="1">
                <a:latin typeface="Times New Roman" panose="02020603050405020304" pitchFamily="18" charset="0"/>
                <a:ea typeface="楷体_GB2312" pitchFamily="49" charset="-122"/>
              </a:rPr>
              <a:t>    著名的黄色双线是</a:t>
            </a:r>
            <a:r>
              <a:rPr lang="en-US" altLang="zh-CN" sz="3200" b="1" i="1" baseline="30000">
                <a:solidFill>
                  <a:schemeClr val="hlink"/>
                </a:solidFill>
                <a:latin typeface="Times New Roman" panose="02020603050405020304" pitchFamily="18" charset="0"/>
                <a:ea typeface="楷体_GB2312" pitchFamily="49" charset="-122"/>
              </a:rPr>
              <a:t>2</a:t>
            </a:r>
            <a:r>
              <a:rPr lang="en-US" altLang="zh-CN" sz="3200" b="1" i="1">
                <a:solidFill>
                  <a:schemeClr val="hlink"/>
                </a:solidFill>
                <a:latin typeface="Times New Roman" panose="02020603050405020304" pitchFamily="18" charset="0"/>
                <a:ea typeface="楷体_GB2312" pitchFamily="49" charset="-122"/>
              </a:rPr>
              <a:t>P</a:t>
            </a:r>
            <a:r>
              <a:rPr lang="en-US" altLang="zh-CN" sz="3200" b="1" i="1" baseline="-25000">
                <a:solidFill>
                  <a:schemeClr val="hlink"/>
                </a:solidFill>
                <a:latin typeface="Times New Roman" panose="02020603050405020304" pitchFamily="18" charset="0"/>
                <a:ea typeface="楷体_GB2312" pitchFamily="49" charset="-122"/>
              </a:rPr>
              <a:t>1/2,3/2</a:t>
            </a:r>
            <a:r>
              <a:rPr lang="en-US" altLang="en-US" sz="3200" b="1">
                <a:solidFill>
                  <a:schemeClr val="hlink"/>
                </a:solidFill>
              </a:rPr>
              <a:t>→</a:t>
            </a:r>
            <a:r>
              <a:rPr lang="en-US" altLang="zh-CN" sz="3200" b="1" i="1" baseline="30000">
                <a:solidFill>
                  <a:schemeClr val="hlink"/>
                </a:solidFill>
                <a:latin typeface="Times New Roman" panose="02020603050405020304" pitchFamily="18" charset="0"/>
                <a:ea typeface="楷体_GB2312" pitchFamily="49" charset="-122"/>
              </a:rPr>
              <a:t>2</a:t>
            </a:r>
            <a:r>
              <a:rPr lang="en-US" altLang="zh-CN" sz="3200" b="1" i="1">
                <a:solidFill>
                  <a:schemeClr val="hlink"/>
                </a:solidFill>
                <a:latin typeface="Times New Roman" panose="02020603050405020304" pitchFamily="18" charset="0"/>
                <a:ea typeface="楷体_GB2312" pitchFamily="49" charset="-122"/>
              </a:rPr>
              <a:t>S</a:t>
            </a:r>
            <a:r>
              <a:rPr lang="en-US" altLang="zh-CN" sz="3200" b="1" i="1" baseline="-25000">
                <a:solidFill>
                  <a:schemeClr val="hlink"/>
                </a:solidFill>
                <a:latin typeface="Times New Roman" panose="02020603050405020304" pitchFamily="18" charset="0"/>
                <a:ea typeface="楷体_GB2312" pitchFamily="49" charset="-122"/>
              </a:rPr>
              <a:t>1/2</a:t>
            </a:r>
            <a:r>
              <a:rPr lang="zh-CN" altLang="en-US" b="1">
                <a:latin typeface="Times New Roman" panose="02020603050405020304" pitchFamily="18" charset="0"/>
                <a:ea typeface="楷体_GB2312" pitchFamily="49" charset="-122"/>
              </a:rPr>
              <a:t>（体系的自旋不为零（</a:t>
            </a:r>
            <a:r>
              <a:rPr lang="en-US" altLang="zh-CN" b="1" i="1">
                <a:latin typeface="Times New Roman" panose="02020603050405020304" pitchFamily="18" charset="0"/>
                <a:ea typeface="楷体_GB2312" pitchFamily="49" charset="-122"/>
              </a:rPr>
              <a:t>S=</a:t>
            </a:r>
            <a:r>
              <a:rPr lang="en-US" altLang="zh-CN" b="1">
                <a:latin typeface="Times New Roman" panose="02020603050405020304" pitchFamily="18" charset="0"/>
                <a:ea typeface="楷体_GB2312" pitchFamily="49" charset="-122"/>
              </a:rPr>
              <a:t>1/2≠0</a:t>
            </a:r>
            <a:r>
              <a:rPr lang="zh-CN" altLang="en-US" b="1">
                <a:latin typeface="Times New Roman" panose="02020603050405020304" pitchFamily="18" charset="0"/>
                <a:ea typeface="楷体_GB2312" pitchFamily="49" charset="-122"/>
              </a:rPr>
              <a:t>））之间跃迁的结果，有关的原子态及相应的</a:t>
            </a:r>
            <a:r>
              <a:rPr lang="en-US" altLang="zh-CN" b="1" i="1">
                <a:latin typeface="Times New Roman" panose="02020603050405020304" pitchFamily="18" charset="0"/>
                <a:ea typeface="楷体_GB2312" pitchFamily="49" charset="-122"/>
              </a:rPr>
              <a:t>g</a:t>
            </a:r>
            <a:r>
              <a:rPr lang="zh-CN" altLang="en-US" b="1">
                <a:latin typeface="Times New Roman" panose="02020603050405020304" pitchFamily="18" charset="0"/>
                <a:ea typeface="楷体_GB2312" pitchFamily="49" charset="-122"/>
              </a:rPr>
              <a:t>因子和数值已在前面算出，分裂谱线相应的能量为</a:t>
            </a:r>
          </a:p>
        </p:txBody>
      </p:sp>
      <p:graphicFrame>
        <p:nvGraphicFramePr>
          <p:cNvPr id="29700" name="Object 4"/>
          <p:cNvGraphicFramePr>
            <a:graphicFrameLocks noChangeAspect="1"/>
          </p:cNvGraphicFramePr>
          <p:nvPr>
            <p:extLst/>
          </p:nvPr>
        </p:nvGraphicFramePr>
        <p:xfrm>
          <a:off x="1116013" y="3284066"/>
          <a:ext cx="6626225" cy="760413"/>
        </p:xfrm>
        <a:graphic>
          <a:graphicData uri="http://schemas.openxmlformats.org/presentationml/2006/ole">
            <mc:AlternateContent xmlns:mc="http://schemas.openxmlformats.org/markup-compatibility/2006">
              <mc:Choice xmlns:v="urn:schemas-microsoft-com:vml" Requires="v">
                <p:oleObj spid="_x0000_s297992" r:id="rId3" imgW="1993900" imgH="228600" progId="Equation.3">
                  <p:embed/>
                </p:oleObj>
              </mc:Choice>
              <mc:Fallback>
                <p:oleObj r:id="rId3" imgW="1993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284066"/>
                        <a:ext cx="6626225" cy="76041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5"/>
          <p:cNvGraphicFramePr>
            <a:graphicFrameLocks noChangeAspect="1"/>
          </p:cNvGraphicFramePr>
          <p:nvPr>
            <p:extLst/>
          </p:nvPr>
        </p:nvGraphicFramePr>
        <p:xfrm>
          <a:off x="1116013" y="3977010"/>
          <a:ext cx="5329237" cy="1116012"/>
        </p:xfrm>
        <a:graphic>
          <a:graphicData uri="http://schemas.openxmlformats.org/presentationml/2006/ole">
            <mc:AlternateContent xmlns:mc="http://schemas.openxmlformats.org/markup-compatibility/2006">
              <mc:Choice xmlns:v="urn:schemas-microsoft-com:vml" Requires="v">
                <p:oleObj spid="_x0000_s297993" r:id="rId5" imgW="1866090" imgH="393529" progId="Equation.3">
                  <p:embed/>
                </p:oleObj>
              </mc:Choice>
              <mc:Fallback>
                <p:oleObj r:id="rId5" imgW="186609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3977010"/>
                        <a:ext cx="5329237" cy="1116012"/>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3923928" y="5228530"/>
                <a:ext cx="3414974"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ℒ</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𝑒𝐵</m:t>
                          </m:r>
                        </m:num>
                        <m:den>
                          <m:r>
                            <a:rPr lang="en-US" altLang="zh-CN" b="0" i="1" smtClean="0">
                              <a:latin typeface="Cambria Math" panose="02040503050406030204" pitchFamily="18" charset="0"/>
                              <a:ea typeface="Cambria Math" panose="02040503050406030204" pitchFamily="18" charset="0"/>
                            </a:rPr>
                            <m:t>4</m:t>
                          </m:r>
                          <m:r>
                            <a:rPr lang="en-US" altLang="zh-CN" b="0" i="1" smtClean="0">
                              <a:latin typeface="Cambria Math" panose="02040503050406030204" pitchFamily="18" charset="0"/>
                              <a:ea typeface="Cambria Math" panose="02040503050406030204" pitchFamily="18" charset="0"/>
                            </a:rPr>
                            <m:t>𝜋</m:t>
                          </m:r>
                          <m:r>
                            <a:rPr lang="en-US" altLang="zh-CN" b="0" i="1" smtClean="0">
                              <a:latin typeface="Cambria Math" panose="02040503050406030204" pitchFamily="18" charset="0"/>
                              <a:ea typeface="Cambria Math" panose="02040503050406030204" pitchFamily="18" charset="0"/>
                            </a:rPr>
                            <m:t>𝑚</m:t>
                          </m:r>
                        </m:den>
                      </m:f>
                      <m:r>
                        <a:rPr lang="en-US" altLang="zh-CN" b="0" i="1" smtClean="0">
                          <a:latin typeface="Cambria Math" panose="02040503050406030204" pitchFamily="18" charset="0"/>
                          <a:ea typeface="Cambria Math" panose="02040503050406030204" pitchFamily="18" charset="0"/>
                        </a:rPr>
                        <m:t>=14</m:t>
                      </m:r>
                      <m:r>
                        <a:rPr lang="en-US" altLang="zh-CN" i="1">
                          <a:latin typeface="Cambria Math" panose="02040503050406030204" pitchFamily="18" charset="0"/>
                          <a:ea typeface="Cambria Math" panose="02040503050406030204" pitchFamily="18" charset="0"/>
                        </a:rPr>
                        <m:t>𝐵</m:t>
                      </m:r>
                      <m:d>
                        <m:dPr>
                          <m:ctrlPr>
                            <a:rPr lang="en-US" altLang="zh-CN" i="1">
                              <a:latin typeface="Cambria Math" panose="02040503050406030204" pitchFamily="18" charset="0"/>
                              <a:ea typeface="Cambria Math" panose="02040503050406030204" pitchFamily="18" charset="0"/>
                            </a:rPr>
                          </m:ctrlPr>
                        </m:dPr>
                        <m:e>
                          <m:r>
                            <m:rPr>
                              <m:sty m:val="p"/>
                            </m:rPr>
                            <a:rPr lang="en-US" altLang="zh-CN" i="0">
                              <a:latin typeface="Cambria Math" panose="02040503050406030204" pitchFamily="18" charset="0"/>
                              <a:ea typeface="Cambria Math" panose="02040503050406030204" pitchFamily="18" charset="0"/>
                            </a:rPr>
                            <m:t>T</m:t>
                          </m:r>
                        </m:e>
                      </m:d>
                      <m:r>
                        <m:rPr>
                          <m:sty m:val="p"/>
                        </m:rPr>
                        <a:rPr lang="en-US" altLang="zh-CN" b="0" i="0" smtClean="0">
                          <a:latin typeface="Cambria Math" panose="02040503050406030204" pitchFamily="18" charset="0"/>
                          <a:ea typeface="Cambria Math" panose="02040503050406030204" pitchFamily="18" charset="0"/>
                        </a:rPr>
                        <m:t>GHz</m:t>
                      </m:r>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923928" y="5228530"/>
                <a:ext cx="3414974" cy="783804"/>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2357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Rectangle 1027"/>
          <p:cNvSpPr>
            <a:spLocks noGrp="1" noChangeArrowheads="1"/>
          </p:cNvSpPr>
          <p:nvPr>
            <p:ph idx="1"/>
          </p:nvPr>
        </p:nvSpPr>
        <p:spPr>
          <a:xfrm>
            <a:off x="1042988" y="3500438"/>
            <a:ext cx="5540375" cy="2209800"/>
          </a:xfrm>
          <a:noFill/>
        </p:spPr>
        <p:txBody>
          <a:bodyPr wrap="none">
            <a:spAutoFit/>
          </a:bodyPr>
          <a:lstStyle/>
          <a:p>
            <a:pPr algn="just">
              <a:buFont typeface="Wingdings" panose="05000000000000000000" pitchFamily="2" charset="2"/>
              <a:buNone/>
            </a:pPr>
            <a:r>
              <a:rPr lang="zh-CN" altLang="en-US" sz="2400" b="1">
                <a:latin typeface="Arial Unicode MS" panose="020B0604020202020204" pitchFamily="34" charset="-122"/>
                <a:ea typeface="楷体_GB2312" pitchFamily="49" charset="-122"/>
              </a:rPr>
              <a:t>推导之前的</a:t>
            </a:r>
            <a:r>
              <a:rPr lang="zh-CN" altLang="en-US" sz="2400" b="1">
                <a:solidFill>
                  <a:schemeClr val="hlink"/>
                </a:solidFill>
                <a:latin typeface="Arial Unicode MS" panose="020B0604020202020204" pitchFamily="34" charset="-122"/>
                <a:ea typeface="楷体_GB2312" pitchFamily="49" charset="-122"/>
              </a:rPr>
              <a:t>假定</a:t>
            </a:r>
            <a:r>
              <a:rPr lang="zh-CN" altLang="en-US" sz="2400" b="1">
                <a:latin typeface="Arial Unicode MS" panose="020B0604020202020204" pitchFamily="34" charset="-122"/>
                <a:ea typeface="楷体_GB2312" pitchFamily="49" charset="-122"/>
              </a:rPr>
              <a:t>：</a:t>
            </a:r>
          </a:p>
          <a:p>
            <a:pPr algn="just">
              <a:buFont typeface="Wingdings" panose="05000000000000000000" pitchFamily="2" charset="2"/>
              <a:buNone/>
            </a:pPr>
            <a:r>
              <a:rPr lang="zh-CN" altLang="en-US" sz="2400" b="1">
                <a:solidFill>
                  <a:schemeClr val="folHlink"/>
                </a:solidFill>
                <a:latin typeface="Arial Unicode MS" panose="020B0604020202020204" pitchFamily="34" charset="-122"/>
                <a:ea typeface="楷体_GB2312" pitchFamily="49" charset="-122"/>
              </a:rPr>
              <a:t>    （</a:t>
            </a:r>
            <a:r>
              <a:rPr lang="en-US" altLang="zh-CN" sz="2400" b="1">
                <a:solidFill>
                  <a:schemeClr val="folHlink"/>
                </a:solidFill>
                <a:latin typeface="Arial Unicode MS" panose="020B0604020202020204" pitchFamily="34" charset="-122"/>
                <a:ea typeface="楷体_GB2312" pitchFamily="49" charset="-122"/>
              </a:rPr>
              <a:t>i）</a:t>
            </a:r>
            <a:r>
              <a:rPr lang="zh-CN" altLang="en-US" sz="2400" b="1">
                <a:solidFill>
                  <a:schemeClr val="folHlink"/>
                </a:solidFill>
                <a:latin typeface="Arial Unicode MS" panose="020B0604020202020204" pitchFamily="34" charset="-122"/>
                <a:ea typeface="楷体_GB2312" pitchFamily="49" charset="-122"/>
              </a:rPr>
              <a:t>只发生单次散射；</a:t>
            </a:r>
          </a:p>
          <a:p>
            <a:pPr algn="just">
              <a:buFont typeface="Wingdings" panose="05000000000000000000" pitchFamily="2" charset="2"/>
              <a:buNone/>
            </a:pPr>
            <a:r>
              <a:rPr lang="zh-CN" altLang="en-US" sz="2400" b="1">
                <a:solidFill>
                  <a:schemeClr val="folHlink"/>
                </a:solidFill>
                <a:latin typeface="Arial Unicode MS" panose="020B0604020202020204" pitchFamily="34" charset="-122"/>
                <a:ea typeface="楷体_GB2312" pitchFamily="49" charset="-122"/>
              </a:rPr>
              <a:t>    （</a:t>
            </a:r>
            <a:r>
              <a:rPr lang="en-US" altLang="zh-CN" sz="2400" b="1">
                <a:solidFill>
                  <a:schemeClr val="folHlink"/>
                </a:solidFill>
                <a:latin typeface="Arial Unicode MS" panose="020B0604020202020204" pitchFamily="34" charset="-122"/>
                <a:ea typeface="楷体_GB2312" pitchFamily="49" charset="-122"/>
              </a:rPr>
              <a:t>ii）</a:t>
            </a:r>
            <a:r>
              <a:rPr lang="zh-CN" altLang="en-US" sz="2400" b="1">
                <a:solidFill>
                  <a:schemeClr val="folHlink"/>
                </a:solidFill>
                <a:latin typeface="Arial Unicode MS" panose="020B0604020202020204" pitchFamily="34" charset="-122"/>
                <a:ea typeface="楷体_GB2312" pitchFamily="49" charset="-122"/>
              </a:rPr>
              <a:t>只有库仑相互作用；</a:t>
            </a:r>
          </a:p>
          <a:p>
            <a:pPr algn="just">
              <a:buFont typeface="Wingdings" panose="05000000000000000000" pitchFamily="2" charset="2"/>
              <a:buNone/>
            </a:pPr>
            <a:r>
              <a:rPr lang="zh-CN" altLang="en-US" sz="2400" b="1">
                <a:solidFill>
                  <a:schemeClr val="folHlink"/>
                </a:solidFill>
                <a:latin typeface="Arial Unicode MS" panose="020B0604020202020204" pitchFamily="34" charset="-122"/>
                <a:ea typeface="楷体_GB2312" pitchFamily="49" charset="-122"/>
              </a:rPr>
              <a:t>    （</a:t>
            </a:r>
            <a:r>
              <a:rPr lang="en-US" altLang="zh-CN" sz="2400" b="1">
                <a:solidFill>
                  <a:schemeClr val="folHlink"/>
                </a:solidFill>
                <a:latin typeface="Arial Unicode MS" panose="020B0604020202020204" pitchFamily="34" charset="-122"/>
                <a:ea typeface="楷体_GB2312" pitchFamily="49" charset="-122"/>
              </a:rPr>
              <a:t>iii）</a:t>
            </a:r>
            <a:r>
              <a:rPr lang="zh-CN" altLang="en-US" sz="2400" b="1">
                <a:solidFill>
                  <a:schemeClr val="folHlink"/>
                </a:solidFill>
                <a:latin typeface="Arial Unicode MS" panose="020B0604020202020204" pitchFamily="34" charset="-122"/>
                <a:ea typeface="楷体_GB2312" pitchFamily="49" charset="-122"/>
              </a:rPr>
              <a:t>核外电子的作用可以忽略；</a:t>
            </a:r>
          </a:p>
          <a:p>
            <a:pPr algn="just">
              <a:buFont typeface="Wingdings" panose="05000000000000000000" pitchFamily="2" charset="2"/>
              <a:buNone/>
            </a:pPr>
            <a:r>
              <a:rPr lang="zh-CN" altLang="en-US" sz="2400" b="1">
                <a:solidFill>
                  <a:schemeClr val="folHlink"/>
                </a:solidFill>
                <a:latin typeface="Arial Unicode MS" panose="020B0604020202020204" pitchFamily="34" charset="-122"/>
                <a:ea typeface="楷体_GB2312" pitchFamily="49" charset="-122"/>
              </a:rPr>
              <a:t>    （</a:t>
            </a:r>
            <a:r>
              <a:rPr lang="en-US" altLang="zh-CN" sz="2400" b="1">
                <a:solidFill>
                  <a:schemeClr val="folHlink"/>
                </a:solidFill>
                <a:latin typeface="Arial Unicode MS" panose="020B0604020202020204" pitchFamily="34" charset="-122"/>
                <a:ea typeface="楷体_GB2312" pitchFamily="49" charset="-122"/>
              </a:rPr>
              <a:t>iv）</a:t>
            </a:r>
            <a:r>
              <a:rPr lang="zh-CN" altLang="en-US" sz="2400" b="1">
                <a:solidFill>
                  <a:schemeClr val="folHlink"/>
                </a:solidFill>
                <a:latin typeface="Arial Unicode MS" panose="020B0604020202020204" pitchFamily="34" charset="-122"/>
                <a:ea typeface="楷体_GB2312" pitchFamily="49" charset="-122"/>
              </a:rPr>
              <a:t>靶核静止。</a:t>
            </a:r>
            <a:endParaRPr lang="zh-CN" altLang="en-US" sz="2400" b="1"/>
          </a:p>
        </p:txBody>
      </p:sp>
      <p:sp>
        <p:nvSpPr>
          <p:cNvPr id="145412" name="Rectangle 1028"/>
          <p:cNvSpPr>
            <a:spLocks noGrp="1" noChangeArrowheads="1"/>
          </p:cNvSpPr>
          <p:nvPr>
            <p:ph type="title"/>
          </p:nvPr>
        </p:nvSpPr>
        <p:spPr>
          <a:noFill/>
          <a:ln/>
        </p:spPr>
        <p:txBody>
          <a:bodyPr/>
          <a:lstStyle/>
          <a:p>
            <a:r>
              <a:rPr lang="zh-CN" altLang="en-US" sz="3200" b="1" dirty="0" smtClean="0">
                <a:latin typeface="Times New Roman" panose="02020603050405020304" pitchFamily="18" charset="0"/>
                <a:ea typeface="楷体_GB2312" pitchFamily="49" charset="-122"/>
              </a:rPr>
              <a:t>库仑</a:t>
            </a:r>
            <a:r>
              <a:rPr lang="zh-CN" altLang="en-US" sz="3200" b="1" dirty="0">
                <a:latin typeface="Times New Roman" panose="02020603050405020304" pitchFamily="18" charset="0"/>
                <a:ea typeface="楷体_GB2312" pitchFamily="49" charset="-122"/>
              </a:rPr>
              <a:t>散射公式</a:t>
            </a:r>
            <a:r>
              <a:rPr lang="zh-CN" altLang="en-US" dirty="0"/>
              <a:t> </a:t>
            </a:r>
          </a:p>
        </p:txBody>
      </p:sp>
      <p:graphicFrame>
        <p:nvGraphicFramePr>
          <p:cNvPr id="145413" name="Object 1029"/>
          <p:cNvGraphicFramePr>
            <a:graphicFrameLocks noChangeAspect="1"/>
          </p:cNvGraphicFramePr>
          <p:nvPr/>
        </p:nvGraphicFramePr>
        <p:xfrm>
          <a:off x="1346200" y="1989138"/>
          <a:ext cx="2333625" cy="1125537"/>
        </p:xfrm>
        <a:graphic>
          <a:graphicData uri="http://schemas.openxmlformats.org/presentationml/2006/ole">
            <mc:AlternateContent xmlns:mc="http://schemas.openxmlformats.org/markup-compatibility/2006">
              <mc:Choice xmlns:v="urn:schemas-microsoft-com:vml" Requires="v">
                <p:oleObj spid="_x0000_s145578" name="公式" r:id="rId3" imgW="1054100" imgH="584200" progId="Equation.3">
                  <p:embed/>
                </p:oleObj>
              </mc:Choice>
              <mc:Fallback>
                <p:oleObj name="公式" r:id="rId3" imgW="1054100" imgH="584200" progId="Equation.3">
                  <p:embed/>
                  <p:pic>
                    <p:nvPicPr>
                      <p:cNvPr id="0" name="Picture 10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200" y="1989138"/>
                        <a:ext cx="2333625" cy="1125537"/>
                      </a:xfrm>
                      <a:prstGeom prst="rect">
                        <a:avLst/>
                      </a:prstGeom>
                      <a:solidFill>
                        <a:srgbClr val="99CCFF"/>
                      </a:solidFill>
                    </p:spPr>
                  </p:pic>
                </p:oleObj>
              </mc:Fallback>
            </mc:AlternateContent>
          </a:graphicData>
        </a:graphic>
      </p:graphicFrame>
      <p:graphicFrame>
        <p:nvGraphicFramePr>
          <p:cNvPr id="145414" name="Object 1030"/>
          <p:cNvGraphicFramePr>
            <a:graphicFrameLocks noChangeAspect="1"/>
          </p:cNvGraphicFramePr>
          <p:nvPr/>
        </p:nvGraphicFramePr>
        <p:xfrm>
          <a:off x="3995738" y="1844675"/>
          <a:ext cx="2219325" cy="1397000"/>
        </p:xfrm>
        <a:graphic>
          <a:graphicData uri="http://schemas.openxmlformats.org/presentationml/2006/ole">
            <mc:AlternateContent xmlns:mc="http://schemas.openxmlformats.org/markup-compatibility/2006">
              <mc:Choice xmlns:v="urn:schemas-microsoft-com:vml" Requires="v">
                <p:oleObj spid="_x0000_s145579" r:id="rId5" imgW="1079500" imgH="685800" progId="">
                  <p:embed/>
                </p:oleObj>
              </mc:Choice>
              <mc:Fallback>
                <p:oleObj r:id="rId5" imgW="1079500" imgH="685800" progId="">
                  <p:embed/>
                  <p:pic>
                    <p:nvPicPr>
                      <p:cNvPr id="0" name="Picture 10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1844675"/>
                        <a:ext cx="2219325" cy="1397000"/>
                      </a:xfrm>
                      <a:prstGeom prst="rect">
                        <a:avLst/>
                      </a:prstGeom>
                      <a:solidFill>
                        <a:srgbClr val="FFFF99"/>
                      </a:solidFill>
                    </p:spPr>
                  </p:pic>
                </p:oleObj>
              </mc:Fallback>
            </mc:AlternateContent>
          </a:graphicData>
        </a:graphic>
      </p:graphicFrame>
      <p:graphicFrame>
        <p:nvGraphicFramePr>
          <p:cNvPr id="145415" name="Object 1031"/>
          <p:cNvGraphicFramePr>
            <a:graphicFrameLocks noChangeAspect="1"/>
          </p:cNvGraphicFramePr>
          <p:nvPr/>
        </p:nvGraphicFramePr>
        <p:xfrm>
          <a:off x="6516688" y="2133600"/>
          <a:ext cx="1809750" cy="757238"/>
        </p:xfrm>
        <a:graphic>
          <a:graphicData uri="http://schemas.openxmlformats.org/presentationml/2006/ole">
            <mc:AlternateContent xmlns:mc="http://schemas.openxmlformats.org/markup-compatibility/2006">
              <mc:Choice xmlns:v="urn:schemas-microsoft-com:vml" Requires="v">
                <p:oleObj spid="_x0000_s145580" r:id="rId7" imgW="952087" imgH="393529" progId="">
                  <p:embed/>
                </p:oleObj>
              </mc:Choice>
              <mc:Fallback>
                <p:oleObj r:id="rId7" imgW="952087" imgH="393529" progId="">
                  <p:embed/>
                  <p:pic>
                    <p:nvPicPr>
                      <p:cNvPr id="0" name="Picture 10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2133600"/>
                        <a:ext cx="1809750" cy="757238"/>
                      </a:xfrm>
                      <a:prstGeom prst="rect">
                        <a:avLst/>
                      </a:prstGeom>
                      <a:solidFill>
                        <a:srgbClr val="FFCC99"/>
                      </a:solidFill>
                    </p:spPr>
                  </p:pic>
                </p:oleObj>
              </mc:Fallback>
            </mc:AlternateContent>
          </a:graphicData>
        </a:graphic>
      </p:graphicFrame>
      <p:sp>
        <p:nvSpPr>
          <p:cNvPr id="145419" name="AutoShape 1035"/>
          <p:cNvSpPr>
            <a:spLocks noChangeArrowheads="1"/>
          </p:cNvSpPr>
          <p:nvPr/>
        </p:nvSpPr>
        <p:spPr bwMode="auto">
          <a:xfrm rot="5400000">
            <a:off x="3489325" y="5678371"/>
            <a:ext cx="647700" cy="1081088"/>
          </a:xfrm>
          <a:custGeom>
            <a:avLst/>
            <a:gdLst>
              <a:gd name="G0" fmla="+- 9257 0 0"/>
              <a:gd name="G1" fmla="+- 17205 0 0"/>
              <a:gd name="G2" fmla="+- 3910 0 0"/>
              <a:gd name="G3" fmla="*/ 9257 1 2"/>
              <a:gd name="G4" fmla="+- G3 10800 0"/>
              <a:gd name="G5" fmla="+- 21600 9257 17205"/>
              <a:gd name="G6" fmla="+- 17205 3910 0"/>
              <a:gd name="G7" fmla="*/ G6 1 2"/>
              <a:gd name="G8" fmla="*/ 17205 2 1"/>
              <a:gd name="G9" fmla="+- G8 0 21600"/>
              <a:gd name="G10" fmla="*/ 21600 G0 G1"/>
              <a:gd name="G11" fmla="*/ 21600 G4 G1"/>
              <a:gd name="G12" fmla="*/ 21600 G5 G1"/>
              <a:gd name="G13" fmla="*/ 21600 G7 G1"/>
              <a:gd name="G14" fmla="*/ 17205 1 2"/>
              <a:gd name="G15" fmla="+- G5 0 G4"/>
              <a:gd name="G16" fmla="+- G0 0 G4"/>
              <a:gd name="G17" fmla="*/ G2 G15 G16"/>
              <a:gd name="T0" fmla="*/ 15429 w 21600"/>
              <a:gd name="T1" fmla="*/ 0 h 21600"/>
              <a:gd name="T2" fmla="*/ 9257 w 21600"/>
              <a:gd name="T3" fmla="*/ 3910 h 21600"/>
              <a:gd name="T4" fmla="*/ 0 w 21600"/>
              <a:gd name="T5" fmla="*/ 19370 h 21600"/>
              <a:gd name="T6" fmla="*/ 8603 w 21600"/>
              <a:gd name="T7" fmla="*/ 21600 h 21600"/>
              <a:gd name="T8" fmla="*/ 17205 w 21600"/>
              <a:gd name="T9" fmla="*/ 13255 h 21600"/>
              <a:gd name="T10" fmla="*/ 21600 w 21600"/>
              <a:gd name="T11" fmla="*/ 391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3910"/>
                </a:lnTo>
                <a:lnTo>
                  <a:pt x="13652" y="3910"/>
                </a:lnTo>
                <a:lnTo>
                  <a:pt x="13652" y="17139"/>
                </a:lnTo>
                <a:lnTo>
                  <a:pt x="0" y="17139"/>
                </a:lnTo>
                <a:lnTo>
                  <a:pt x="0" y="21600"/>
                </a:lnTo>
                <a:lnTo>
                  <a:pt x="17205" y="21600"/>
                </a:lnTo>
                <a:lnTo>
                  <a:pt x="17205" y="3910"/>
                </a:lnTo>
                <a:lnTo>
                  <a:pt x="21600" y="3910"/>
                </a:lnTo>
                <a:close/>
              </a:path>
            </a:pathLst>
          </a:custGeom>
          <a:gradFill rotWithShape="1">
            <a:gsLst>
              <a:gs pos="0">
                <a:schemeClr val="accent1">
                  <a:gamma/>
                  <a:shade val="46275"/>
                  <a:invGamma/>
                </a:schemeClr>
              </a:gs>
              <a:gs pos="100000">
                <a:schemeClr val="accent1"/>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4644008" y="5322580"/>
                <a:ext cx="3393172" cy="15354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𝜇</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m:t>
                              </m:r>
                            </m:sup>
                          </m:sSup>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den>
                      </m:f>
                    </m:oMath>
                  </m:oMathPara>
                </a14:m>
                <a:endParaRPr lang="en-US" altLang="zh-CN" b="0"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𝑐</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m:t>
                              </m:r>
                            </m:sup>
                          </m:sSup>
                        </m:num>
                        <m:den>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m:t>
                              </m:r>
                            </m:sup>
                          </m:sSup>
                        </m:den>
                      </m:f>
                      <m:r>
                        <a:rPr lang="en-US" altLang="zh-CN" b="0" i="1" smtClean="0">
                          <a:latin typeface="Cambria Math" panose="02040503050406030204" pitchFamily="18" charset="0"/>
                        </a:rPr>
                        <m:t>𝐸</m:t>
                      </m:r>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4644008" y="5322580"/>
                <a:ext cx="3393172" cy="1535420"/>
              </a:xfrm>
              <a:prstGeom prst="rect">
                <a:avLst/>
              </a:prstGeom>
              <a:blipFill rotWithShape="0">
                <a:blip r:embed="rId9"/>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5414"/>
                                        </p:tgtEl>
                                        <p:attrNameLst>
                                          <p:attrName>style.visibility</p:attrName>
                                        </p:attrNameLst>
                                      </p:cBhvr>
                                      <p:to>
                                        <p:strVal val="visible"/>
                                      </p:to>
                                    </p:set>
                                    <p:animEffect transition="in" filter="wipe(left)">
                                      <p:cBhvr>
                                        <p:cTn id="7" dur="500"/>
                                        <p:tgtEl>
                                          <p:spTgt spid="1454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45415"/>
                                        </p:tgtEl>
                                        <p:attrNameLst>
                                          <p:attrName>style.visibility</p:attrName>
                                        </p:attrNameLst>
                                      </p:cBhvr>
                                      <p:to>
                                        <p:strVal val="visible"/>
                                      </p:to>
                                    </p:set>
                                    <p:animEffect transition="in" filter="box(in)">
                                      <p:cBhvr>
                                        <p:cTn id="12" dur="500"/>
                                        <p:tgtEl>
                                          <p:spTgt spid="1454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5411">
                                            <p:txEl>
                                              <p:pRg st="0" end="0"/>
                                            </p:txEl>
                                          </p:spTgt>
                                        </p:tgtEl>
                                        <p:attrNameLst>
                                          <p:attrName>style.visibility</p:attrName>
                                        </p:attrNameLst>
                                      </p:cBhvr>
                                      <p:to>
                                        <p:strVal val="visible"/>
                                      </p:to>
                                    </p:set>
                                    <p:animEffect transition="in" filter="blinds(horizontal)">
                                      <p:cBhvr>
                                        <p:cTn id="17" dur="500"/>
                                        <p:tgtEl>
                                          <p:spTgt spid="14541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5411">
                                            <p:txEl>
                                              <p:pRg st="1" end="1"/>
                                            </p:txEl>
                                          </p:spTgt>
                                        </p:tgtEl>
                                        <p:attrNameLst>
                                          <p:attrName>style.visibility</p:attrName>
                                        </p:attrNameLst>
                                      </p:cBhvr>
                                      <p:to>
                                        <p:strVal val="visible"/>
                                      </p:to>
                                    </p:set>
                                    <p:animEffect transition="in" filter="blinds(horizontal)">
                                      <p:cBhvr>
                                        <p:cTn id="22" dur="500"/>
                                        <p:tgtEl>
                                          <p:spTgt spid="14541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5411">
                                            <p:txEl>
                                              <p:pRg st="2" end="2"/>
                                            </p:txEl>
                                          </p:spTgt>
                                        </p:tgtEl>
                                        <p:attrNameLst>
                                          <p:attrName>style.visibility</p:attrName>
                                        </p:attrNameLst>
                                      </p:cBhvr>
                                      <p:to>
                                        <p:strVal val="visible"/>
                                      </p:to>
                                    </p:set>
                                    <p:animEffect transition="in" filter="blinds(horizontal)">
                                      <p:cBhvr>
                                        <p:cTn id="27" dur="500"/>
                                        <p:tgtEl>
                                          <p:spTgt spid="14541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5411">
                                            <p:txEl>
                                              <p:pRg st="3" end="3"/>
                                            </p:txEl>
                                          </p:spTgt>
                                        </p:tgtEl>
                                        <p:attrNameLst>
                                          <p:attrName>style.visibility</p:attrName>
                                        </p:attrNameLst>
                                      </p:cBhvr>
                                      <p:to>
                                        <p:strVal val="visible"/>
                                      </p:to>
                                    </p:set>
                                    <p:animEffect transition="in" filter="blinds(horizontal)">
                                      <p:cBhvr>
                                        <p:cTn id="32" dur="500"/>
                                        <p:tgtEl>
                                          <p:spTgt spid="14541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5411">
                                            <p:txEl>
                                              <p:pRg st="4" end="4"/>
                                            </p:txEl>
                                          </p:spTgt>
                                        </p:tgtEl>
                                        <p:attrNameLst>
                                          <p:attrName>style.visibility</p:attrName>
                                        </p:attrNameLst>
                                      </p:cBhvr>
                                      <p:to>
                                        <p:strVal val="visible"/>
                                      </p:to>
                                    </p:set>
                                    <p:animEffect transition="in" filter="blinds(horizontal)">
                                      <p:cBhvr>
                                        <p:cTn id="37" dur="500"/>
                                        <p:tgtEl>
                                          <p:spTgt spid="14541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5419"/>
                                        </p:tgtEl>
                                        <p:attrNameLst>
                                          <p:attrName>style.visibility</p:attrName>
                                        </p:attrNameLst>
                                      </p:cBhvr>
                                      <p:to>
                                        <p:strVal val="visible"/>
                                      </p:to>
                                    </p:set>
                                    <p:animEffect transition="in" filter="wipe(left)">
                                      <p:cBhvr>
                                        <p:cTn id="42" dur="500"/>
                                        <p:tgtEl>
                                          <p:spTgt spid="1454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build="p"/>
      <p:bldP spid="145419" grpId="0" animBg="1"/>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7"/>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2562" name="Line 2"/>
          <p:cNvSpPr>
            <a:spLocks noChangeShapeType="1"/>
          </p:cNvSpPr>
          <p:nvPr/>
        </p:nvSpPr>
        <p:spPr bwMode="auto">
          <a:xfrm>
            <a:off x="762000" y="12192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563" name="Line 3"/>
          <p:cNvSpPr>
            <a:spLocks noChangeShapeType="1"/>
          </p:cNvSpPr>
          <p:nvPr/>
        </p:nvSpPr>
        <p:spPr bwMode="auto">
          <a:xfrm>
            <a:off x="762000" y="28956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564" name="Line 4"/>
          <p:cNvSpPr>
            <a:spLocks noChangeShapeType="1"/>
          </p:cNvSpPr>
          <p:nvPr/>
        </p:nvSpPr>
        <p:spPr bwMode="auto">
          <a:xfrm>
            <a:off x="838200" y="44958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2565" name="Text Box 5"/>
          <p:cNvSpPr txBox="1">
            <a:spLocks noChangeArrowheads="1"/>
          </p:cNvSpPr>
          <p:nvPr/>
        </p:nvSpPr>
        <p:spPr bwMode="auto">
          <a:xfrm>
            <a:off x="0" y="9144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2/3</a:t>
            </a:r>
            <a:endParaRPr kumimoji="0" lang="en-US" altLang="zh-CN">
              <a:latin typeface="Times New Roman" panose="02020603050405020304" pitchFamily="18" charset="0"/>
              <a:ea typeface="楷体_GB2312" pitchFamily="49" charset="-122"/>
            </a:endParaRPr>
          </a:p>
        </p:txBody>
      </p:sp>
      <p:sp>
        <p:nvSpPr>
          <p:cNvPr id="322566" name="Text Box 6"/>
          <p:cNvSpPr txBox="1">
            <a:spLocks noChangeArrowheads="1"/>
          </p:cNvSpPr>
          <p:nvPr/>
        </p:nvSpPr>
        <p:spPr bwMode="auto">
          <a:xfrm>
            <a:off x="0" y="26670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1/2</a:t>
            </a:r>
            <a:endParaRPr kumimoji="0" lang="en-US" altLang="zh-CN">
              <a:latin typeface="Times New Roman" panose="02020603050405020304" pitchFamily="18" charset="0"/>
              <a:ea typeface="楷体_GB2312" pitchFamily="49" charset="-122"/>
            </a:endParaRPr>
          </a:p>
        </p:txBody>
      </p:sp>
      <p:sp>
        <p:nvSpPr>
          <p:cNvPr id="322567" name="Text Box 7"/>
          <p:cNvSpPr txBox="1">
            <a:spLocks noChangeArrowheads="1"/>
          </p:cNvSpPr>
          <p:nvPr/>
        </p:nvSpPr>
        <p:spPr bwMode="auto">
          <a:xfrm>
            <a:off x="0" y="4267200"/>
            <a:ext cx="91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S</a:t>
            </a:r>
            <a:r>
              <a:rPr kumimoji="0" lang="en-US" altLang="zh-CN" b="1" baseline="-25000">
                <a:latin typeface="Times New Roman" panose="02020603050405020304" pitchFamily="18" charset="0"/>
                <a:ea typeface="楷体_GB2312" pitchFamily="49" charset="-122"/>
              </a:rPr>
              <a:t>1/2</a:t>
            </a:r>
            <a:endParaRPr kumimoji="0" lang="en-US" altLang="zh-CN">
              <a:latin typeface="Times New Roman" panose="02020603050405020304" pitchFamily="18" charset="0"/>
              <a:ea typeface="楷体_GB2312" pitchFamily="49" charset="-122"/>
            </a:endParaRPr>
          </a:p>
        </p:txBody>
      </p:sp>
      <p:grpSp>
        <p:nvGrpSpPr>
          <p:cNvPr id="322568" name="Group 8"/>
          <p:cNvGrpSpPr>
            <a:grpSpLocks/>
          </p:cNvGrpSpPr>
          <p:nvPr/>
        </p:nvGrpSpPr>
        <p:grpSpPr bwMode="auto">
          <a:xfrm>
            <a:off x="3124200" y="457200"/>
            <a:ext cx="4572000" cy="1371600"/>
            <a:chOff x="1968" y="288"/>
            <a:chExt cx="2880" cy="864"/>
          </a:xfrm>
        </p:grpSpPr>
        <p:sp>
          <p:nvSpPr>
            <p:cNvPr id="30747" name="Line 9"/>
            <p:cNvSpPr>
              <a:spLocks noChangeShapeType="1"/>
            </p:cNvSpPr>
            <p:nvPr/>
          </p:nvSpPr>
          <p:spPr bwMode="auto">
            <a:xfrm>
              <a:off x="2544" y="288"/>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8" name="Line 10"/>
            <p:cNvSpPr>
              <a:spLocks noChangeShapeType="1"/>
            </p:cNvSpPr>
            <p:nvPr/>
          </p:nvSpPr>
          <p:spPr bwMode="auto">
            <a:xfrm>
              <a:off x="2544" y="528"/>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9" name="Line 11"/>
            <p:cNvSpPr>
              <a:spLocks noChangeShapeType="1"/>
            </p:cNvSpPr>
            <p:nvPr/>
          </p:nvSpPr>
          <p:spPr bwMode="auto">
            <a:xfrm>
              <a:off x="2544" y="115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0" name="Line 12"/>
            <p:cNvSpPr>
              <a:spLocks noChangeShapeType="1"/>
            </p:cNvSpPr>
            <p:nvPr/>
          </p:nvSpPr>
          <p:spPr bwMode="auto">
            <a:xfrm>
              <a:off x="2544" y="960"/>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1" name="Line 13"/>
            <p:cNvSpPr>
              <a:spLocks noChangeShapeType="1"/>
            </p:cNvSpPr>
            <p:nvPr/>
          </p:nvSpPr>
          <p:spPr bwMode="auto">
            <a:xfrm>
              <a:off x="2544" y="768"/>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2" name="Line 14"/>
            <p:cNvSpPr>
              <a:spLocks noChangeShapeType="1"/>
            </p:cNvSpPr>
            <p:nvPr/>
          </p:nvSpPr>
          <p:spPr bwMode="auto">
            <a:xfrm flipV="1">
              <a:off x="1968" y="288"/>
              <a:ext cx="576" cy="48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3" name="Line 15"/>
            <p:cNvSpPr>
              <a:spLocks noChangeShapeType="1"/>
            </p:cNvSpPr>
            <p:nvPr/>
          </p:nvSpPr>
          <p:spPr bwMode="auto">
            <a:xfrm flipV="1">
              <a:off x="1968" y="528"/>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4" name="Line 16"/>
            <p:cNvSpPr>
              <a:spLocks noChangeShapeType="1"/>
            </p:cNvSpPr>
            <p:nvPr/>
          </p:nvSpPr>
          <p:spPr bwMode="auto">
            <a:xfrm>
              <a:off x="1968" y="768"/>
              <a:ext cx="57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5" name="Line 17"/>
            <p:cNvSpPr>
              <a:spLocks noChangeShapeType="1"/>
            </p:cNvSpPr>
            <p:nvPr/>
          </p:nvSpPr>
          <p:spPr bwMode="auto">
            <a:xfrm>
              <a:off x="1968" y="768"/>
              <a:ext cx="576" cy="19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6" name="Line 18"/>
            <p:cNvSpPr>
              <a:spLocks noChangeShapeType="1"/>
            </p:cNvSpPr>
            <p:nvPr/>
          </p:nvSpPr>
          <p:spPr bwMode="auto">
            <a:xfrm>
              <a:off x="1968" y="768"/>
              <a:ext cx="576" cy="384"/>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2579" name="Group 19"/>
          <p:cNvGrpSpPr>
            <a:grpSpLocks/>
          </p:cNvGrpSpPr>
          <p:nvPr/>
        </p:nvGrpSpPr>
        <p:grpSpPr bwMode="auto">
          <a:xfrm>
            <a:off x="3124200" y="2514600"/>
            <a:ext cx="4495800" cy="762000"/>
            <a:chOff x="1968" y="1584"/>
            <a:chExt cx="2832" cy="480"/>
          </a:xfrm>
        </p:grpSpPr>
        <p:sp>
          <p:nvSpPr>
            <p:cNvPr id="30741" name="Line 20"/>
            <p:cNvSpPr>
              <a:spLocks noChangeShapeType="1"/>
            </p:cNvSpPr>
            <p:nvPr/>
          </p:nvSpPr>
          <p:spPr bwMode="auto">
            <a:xfrm>
              <a:off x="2544" y="1584"/>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2" name="Line 21"/>
            <p:cNvSpPr>
              <a:spLocks noChangeShapeType="1"/>
            </p:cNvSpPr>
            <p:nvPr/>
          </p:nvSpPr>
          <p:spPr bwMode="auto">
            <a:xfrm>
              <a:off x="2544" y="1824"/>
              <a:ext cx="225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3" name="Line 22"/>
            <p:cNvSpPr>
              <a:spLocks noChangeShapeType="1"/>
            </p:cNvSpPr>
            <p:nvPr/>
          </p:nvSpPr>
          <p:spPr bwMode="auto">
            <a:xfrm>
              <a:off x="2544" y="2064"/>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4" name="Line 23"/>
            <p:cNvSpPr>
              <a:spLocks noChangeShapeType="1"/>
            </p:cNvSpPr>
            <p:nvPr/>
          </p:nvSpPr>
          <p:spPr bwMode="auto">
            <a:xfrm flipV="1">
              <a:off x="1968" y="1584"/>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5" name="Line 24"/>
            <p:cNvSpPr>
              <a:spLocks noChangeShapeType="1"/>
            </p:cNvSpPr>
            <p:nvPr/>
          </p:nvSpPr>
          <p:spPr bwMode="auto">
            <a:xfrm>
              <a:off x="1968" y="1824"/>
              <a:ext cx="57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6" name="Line 25"/>
            <p:cNvSpPr>
              <a:spLocks noChangeShapeType="1"/>
            </p:cNvSpPr>
            <p:nvPr/>
          </p:nvSpPr>
          <p:spPr bwMode="auto">
            <a:xfrm>
              <a:off x="1968" y="1824"/>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2586" name="Group 26"/>
          <p:cNvGrpSpPr>
            <a:grpSpLocks/>
          </p:cNvGrpSpPr>
          <p:nvPr/>
        </p:nvGrpSpPr>
        <p:grpSpPr bwMode="auto">
          <a:xfrm>
            <a:off x="3124200" y="4114800"/>
            <a:ext cx="4572000" cy="762000"/>
            <a:chOff x="1968" y="2592"/>
            <a:chExt cx="2880" cy="480"/>
          </a:xfrm>
        </p:grpSpPr>
        <p:sp>
          <p:nvSpPr>
            <p:cNvPr id="30735" name="Line 27"/>
            <p:cNvSpPr>
              <a:spLocks noChangeShapeType="1"/>
            </p:cNvSpPr>
            <p:nvPr/>
          </p:nvSpPr>
          <p:spPr bwMode="auto">
            <a:xfrm>
              <a:off x="2544" y="2832"/>
              <a:ext cx="230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6" name="Line 28"/>
            <p:cNvSpPr>
              <a:spLocks noChangeShapeType="1"/>
            </p:cNvSpPr>
            <p:nvPr/>
          </p:nvSpPr>
          <p:spPr bwMode="auto">
            <a:xfrm>
              <a:off x="2544" y="307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7" name="Line 29"/>
            <p:cNvSpPr>
              <a:spLocks noChangeShapeType="1"/>
            </p:cNvSpPr>
            <p:nvPr/>
          </p:nvSpPr>
          <p:spPr bwMode="auto">
            <a:xfrm>
              <a:off x="2544" y="259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8" name="Line 30"/>
            <p:cNvSpPr>
              <a:spLocks noChangeShapeType="1"/>
            </p:cNvSpPr>
            <p:nvPr/>
          </p:nvSpPr>
          <p:spPr bwMode="auto">
            <a:xfrm flipV="1">
              <a:off x="1968" y="2592"/>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39" name="Line 31"/>
            <p:cNvSpPr>
              <a:spLocks noChangeShapeType="1"/>
            </p:cNvSpPr>
            <p:nvPr/>
          </p:nvSpPr>
          <p:spPr bwMode="auto">
            <a:xfrm>
              <a:off x="1968" y="2832"/>
              <a:ext cx="62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40" name="Line 32"/>
            <p:cNvSpPr>
              <a:spLocks noChangeShapeType="1"/>
            </p:cNvSpPr>
            <p:nvPr/>
          </p:nvSpPr>
          <p:spPr bwMode="auto">
            <a:xfrm>
              <a:off x="1968" y="2832"/>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2593" name="Text Box 33"/>
          <p:cNvSpPr txBox="1">
            <a:spLocks noChangeArrowheads="1"/>
          </p:cNvSpPr>
          <p:nvPr/>
        </p:nvSpPr>
        <p:spPr bwMode="auto">
          <a:xfrm>
            <a:off x="3352800" y="6248400"/>
            <a:ext cx="4572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能级分裂</a:t>
            </a:r>
            <a:endParaRPr kumimoji="0" lang="zh-CN" altLang="en-US">
              <a:latin typeface="Times New Roman" panose="02020603050405020304" pitchFamily="18" charset="0"/>
              <a:ea typeface="楷体_GB2312" pitchFamily="49" charset="-122"/>
            </a:endParaRPr>
          </a:p>
        </p:txBody>
      </p:sp>
      <p:sp>
        <p:nvSpPr>
          <p:cNvPr id="322594" name="Text Box 34"/>
          <p:cNvSpPr txBox="1">
            <a:spLocks noChangeArrowheads="1"/>
          </p:cNvSpPr>
          <p:nvPr/>
        </p:nvSpPr>
        <p:spPr bwMode="auto">
          <a:xfrm>
            <a:off x="1143000" y="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无磁场</a:t>
            </a:r>
          </a:p>
        </p:txBody>
      </p:sp>
      <p:sp>
        <p:nvSpPr>
          <p:cNvPr id="322595" name="Text Box 35"/>
          <p:cNvSpPr txBox="1">
            <a:spLocks noChangeArrowheads="1"/>
          </p:cNvSpPr>
          <p:nvPr/>
        </p:nvSpPr>
        <p:spPr bwMode="auto">
          <a:xfrm>
            <a:off x="5029200" y="0"/>
            <a:ext cx="1981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有磁场</a:t>
            </a:r>
          </a:p>
        </p:txBody>
      </p:sp>
    </p:spTree>
    <p:extLst>
      <p:ext uri="{BB962C8B-B14F-4D97-AF65-F5344CB8AC3E}">
        <p14:creationId xmlns:p14="http://schemas.microsoft.com/office/powerpoint/2010/main" val="17723877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22593"/>
                                        </p:tgtEl>
                                        <p:attrNameLst>
                                          <p:attrName>style.visibility</p:attrName>
                                        </p:attrNameLst>
                                      </p:cBhvr>
                                      <p:to>
                                        <p:strVal val="visible"/>
                                      </p:to>
                                    </p:set>
                                    <p:animEffect transition="in" filter="slide(fromBottom)">
                                      <p:cBhvr>
                                        <p:cTn id="7" dur="500"/>
                                        <p:tgtEl>
                                          <p:spTgt spid="322593"/>
                                        </p:tgtEl>
                                      </p:cBhvr>
                                    </p:animEffect>
                                  </p:childTnLst>
                                </p:cTn>
                              </p:par>
                            </p:childTnLst>
                          </p:cTn>
                        </p:par>
                        <p:par>
                          <p:cTn id="8" fill="hold" nodeType="afterGroup">
                            <p:stCondLst>
                              <p:cond delay="500"/>
                            </p:stCondLst>
                            <p:childTnLst>
                              <p:par>
                                <p:cTn id="9" presetID="2" presetClass="entr" presetSubtype="8" fill="hold" grpId="0" nodeType="afterEffect">
                                  <p:stCondLst>
                                    <p:cond delay="1000"/>
                                  </p:stCondLst>
                                  <p:childTnLst>
                                    <p:set>
                                      <p:cBhvr>
                                        <p:cTn id="10" dur="1" fill="hold">
                                          <p:stCondLst>
                                            <p:cond delay="0"/>
                                          </p:stCondLst>
                                        </p:cTn>
                                        <p:tgtEl>
                                          <p:spTgt spid="322594"/>
                                        </p:tgtEl>
                                        <p:attrNameLst>
                                          <p:attrName>style.visibility</p:attrName>
                                        </p:attrNameLst>
                                      </p:cBhvr>
                                      <p:to>
                                        <p:strVal val="visible"/>
                                      </p:to>
                                    </p:set>
                                    <p:anim calcmode="lin" valueType="num">
                                      <p:cBhvr additive="base">
                                        <p:cTn id="11" dur="500" fill="hold"/>
                                        <p:tgtEl>
                                          <p:spTgt spid="322594"/>
                                        </p:tgtEl>
                                        <p:attrNameLst>
                                          <p:attrName>ppt_x</p:attrName>
                                        </p:attrNameLst>
                                      </p:cBhvr>
                                      <p:tavLst>
                                        <p:tav tm="0">
                                          <p:val>
                                            <p:strVal val="0-#ppt_w/2"/>
                                          </p:val>
                                        </p:tav>
                                        <p:tav tm="100000">
                                          <p:val>
                                            <p:strVal val="#ppt_x"/>
                                          </p:val>
                                        </p:tav>
                                      </p:tavLst>
                                    </p:anim>
                                    <p:anim calcmode="lin" valueType="num">
                                      <p:cBhvr additive="base">
                                        <p:cTn id="12" dur="500" fill="hold"/>
                                        <p:tgtEl>
                                          <p:spTgt spid="322594"/>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2000"/>
                            </p:stCondLst>
                            <p:childTnLst>
                              <p:par>
                                <p:cTn id="14" presetID="3" presetClass="entr" presetSubtype="10" fill="hold" grpId="0" nodeType="afterEffect">
                                  <p:stCondLst>
                                    <p:cond delay="0"/>
                                  </p:stCondLst>
                                  <p:childTnLst>
                                    <p:set>
                                      <p:cBhvr>
                                        <p:cTn id="15" dur="1" fill="hold">
                                          <p:stCondLst>
                                            <p:cond delay="0"/>
                                          </p:stCondLst>
                                        </p:cTn>
                                        <p:tgtEl>
                                          <p:spTgt spid="322562"/>
                                        </p:tgtEl>
                                        <p:attrNameLst>
                                          <p:attrName>style.visibility</p:attrName>
                                        </p:attrNameLst>
                                      </p:cBhvr>
                                      <p:to>
                                        <p:strVal val="visible"/>
                                      </p:to>
                                    </p:set>
                                    <p:animEffect transition="in" filter="blinds(horizontal)">
                                      <p:cBhvr>
                                        <p:cTn id="16" dur="500"/>
                                        <p:tgtEl>
                                          <p:spTgt spid="322562"/>
                                        </p:tgtEl>
                                      </p:cBhvr>
                                    </p:animEffect>
                                  </p:childTnLst>
                                </p:cTn>
                              </p:par>
                            </p:childTnLst>
                          </p:cTn>
                        </p:par>
                        <p:par>
                          <p:cTn id="17" fill="hold" nodeType="afterGroup">
                            <p:stCondLst>
                              <p:cond delay="2500"/>
                            </p:stCondLst>
                            <p:childTnLst>
                              <p:par>
                                <p:cTn id="18" presetID="2" presetClass="entr" presetSubtype="8" fill="hold" grpId="0" nodeType="afterEffect">
                                  <p:stCondLst>
                                    <p:cond delay="0"/>
                                  </p:stCondLst>
                                  <p:childTnLst>
                                    <p:set>
                                      <p:cBhvr>
                                        <p:cTn id="19" dur="1" fill="hold">
                                          <p:stCondLst>
                                            <p:cond delay="0"/>
                                          </p:stCondLst>
                                        </p:cTn>
                                        <p:tgtEl>
                                          <p:spTgt spid="322565"/>
                                        </p:tgtEl>
                                        <p:attrNameLst>
                                          <p:attrName>style.visibility</p:attrName>
                                        </p:attrNameLst>
                                      </p:cBhvr>
                                      <p:to>
                                        <p:strVal val="visible"/>
                                      </p:to>
                                    </p:set>
                                    <p:anim calcmode="lin" valueType="num">
                                      <p:cBhvr additive="base">
                                        <p:cTn id="20" dur="500" fill="hold"/>
                                        <p:tgtEl>
                                          <p:spTgt spid="322565"/>
                                        </p:tgtEl>
                                        <p:attrNameLst>
                                          <p:attrName>ppt_x</p:attrName>
                                        </p:attrNameLst>
                                      </p:cBhvr>
                                      <p:tavLst>
                                        <p:tav tm="0">
                                          <p:val>
                                            <p:strVal val="0-#ppt_w/2"/>
                                          </p:val>
                                        </p:tav>
                                        <p:tav tm="100000">
                                          <p:val>
                                            <p:strVal val="#ppt_x"/>
                                          </p:val>
                                        </p:tav>
                                      </p:tavLst>
                                    </p:anim>
                                    <p:anim calcmode="lin" valueType="num">
                                      <p:cBhvr additive="base">
                                        <p:cTn id="21" dur="500" fill="hold"/>
                                        <p:tgtEl>
                                          <p:spTgt spid="322565"/>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00"/>
                            </p:stCondLst>
                            <p:childTnLst>
                              <p:par>
                                <p:cTn id="23" presetID="3" presetClass="entr" presetSubtype="10" fill="hold" grpId="0" nodeType="afterEffect">
                                  <p:stCondLst>
                                    <p:cond delay="0"/>
                                  </p:stCondLst>
                                  <p:childTnLst>
                                    <p:set>
                                      <p:cBhvr>
                                        <p:cTn id="24" dur="1" fill="hold">
                                          <p:stCondLst>
                                            <p:cond delay="0"/>
                                          </p:stCondLst>
                                        </p:cTn>
                                        <p:tgtEl>
                                          <p:spTgt spid="322563"/>
                                        </p:tgtEl>
                                        <p:attrNameLst>
                                          <p:attrName>style.visibility</p:attrName>
                                        </p:attrNameLst>
                                      </p:cBhvr>
                                      <p:to>
                                        <p:strVal val="visible"/>
                                      </p:to>
                                    </p:set>
                                    <p:animEffect transition="in" filter="blinds(horizontal)">
                                      <p:cBhvr>
                                        <p:cTn id="25" dur="500"/>
                                        <p:tgtEl>
                                          <p:spTgt spid="322563"/>
                                        </p:tgtEl>
                                      </p:cBhvr>
                                    </p:animEffect>
                                  </p:childTnLst>
                                </p:cTn>
                              </p:par>
                            </p:childTnLst>
                          </p:cTn>
                        </p:par>
                        <p:par>
                          <p:cTn id="26" fill="hold" nodeType="afterGroup">
                            <p:stCondLst>
                              <p:cond delay="3500"/>
                            </p:stCondLst>
                            <p:childTnLst>
                              <p:par>
                                <p:cTn id="27" presetID="2" presetClass="entr" presetSubtype="8" fill="hold" grpId="0" nodeType="afterEffect">
                                  <p:stCondLst>
                                    <p:cond delay="0"/>
                                  </p:stCondLst>
                                  <p:childTnLst>
                                    <p:set>
                                      <p:cBhvr>
                                        <p:cTn id="28" dur="1" fill="hold">
                                          <p:stCondLst>
                                            <p:cond delay="0"/>
                                          </p:stCondLst>
                                        </p:cTn>
                                        <p:tgtEl>
                                          <p:spTgt spid="322566"/>
                                        </p:tgtEl>
                                        <p:attrNameLst>
                                          <p:attrName>style.visibility</p:attrName>
                                        </p:attrNameLst>
                                      </p:cBhvr>
                                      <p:to>
                                        <p:strVal val="visible"/>
                                      </p:to>
                                    </p:set>
                                    <p:anim calcmode="lin" valueType="num">
                                      <p:cBhvr additive="base">
                                        <p:cTn id="29" dur="500" fill="hold"/>
                                        <p:tgtEl>
                                          <p:spTgt spid="322566"/>
                                        </p:tgtEl>
                                        <p:attrNameLst>
                                          <p:attrName>ppt_x</p:attrName>
                                        </p:attrNameLst>
                                      </p:cBhvr>
                                      <p:tavLst>
                                        <p:tav tm="0">
                                          <p:val>
                                            <p:strVal val="0-#ppt_w/2"/>
                                          </p:val>
                                        </p:tav>
                                        <p:tav tm="100000">
                                          <p:val>
                                            <p:strVal val="#ppt_x"/>
                                          </p:val>
                                        </p:tav>
                                      </p:tavLst>
                                    </p:anim>
                                    <p:anim calcmode="lin" valueType="num">
                                      <p:cBhvr additive="base">
                                        <p:cTn id="30" dur="500" fill="hold"/>
                                        <p:tgtEl>
                                          <p:spTgt spid="322566"/>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4000"/>
                            </p:stCondLst>
                            <p:childTnLst>
                              <p:par>
                                <p:cTn id="32" presetID="3" presetClass="entr" presetSubtype="10" fill="hold" grpId="0" nodeType="afterEffect">
                                  <p:stCondLst>
                                    <p:cond delay="0"/>
                                  </p:stCondLst>
                                  <p:childTnLst>
                                    <p:set>
                                      <p:cBhvr>
                                        <p:cTn id="33" dur="1" fill="hold">
                                          <p:stCondLst>
                                            <p:cond delay="0"/>
                                          </p:stCondLst>
                                        </p:cTn>
                                        <p:tgtEl>
                                          <p:spTgt spid="322564"/>
                                        </p:tgtEl>
                                        <p:attrNameLst>
                                          <p:attrName>style.visibility</p:attrName>
                                        </p:attrNameLst>
                                      </p:cBhvr>
                                      <p:to>
                                        <p:strVal val="visible"/>
                                      </p:to>
                                    </p:set>
                                    <p:animEffect transition="in" filter="blinds(horizontal)">
                                      <p:cBhvr>
                                        <p:cTn id="34" dur="500"/>
                                        <p:tgtEl>
                                          <p:spTgt spid="32256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22595"/>
                                        </p:tgtEl>
                                        <p:attrNameLst>
                                          <p:attrName>style.visibility</p:attrName>
                                        </p:attrNameLst>
                                      </p:cBhvr>
                                      <p:to>
                                        <p:strVal val="visible"/>
                                      </p:to>
                                    </p:set>
                                    <p:anim calcmode="lin" valueType="num">
                                      <p:cBhvr additive="base">
                                        <p:cTn id="39" dur="500" fill="hold"/>
                                        <p:tgtEl>
                                          <p:spTgt spid="322595"/>
                                        </p:tgtEl>
                                        <p:attrNameLst>
                                          <p:attrName>ppt_x</p:attrName>
                                        </p:attrNameLst>
                                      </p:cBhvr>
                                      <p:tavLst>
                                        <p:tav tm="0">
                                          <p:val>
                                            <p:strVal val="#ppt_x"/>
                                          </p:val>
                                        </p:tav>
                                        <p:tav tm="100000">
                                          <p:val>
                                            <p:strVal val="#ppt_x"/>
                                          </p:val>
                                        </p:tav>
                                      </p:tavLst>
                                    </p:anim>
                                    <p:anim calcmode="lin" valueType="num">
                                      <p:cBhvr additive="base">
                                        <p:cTn id="40" dur="500" fill="hold"/>
                                        <p:tgtEl>
                                          <p:spTgt spid="322595"/>
                                        </p:tgtEl>
                                        <p:attrNameLst>
                                          <p:attrName>ppt_y</p:attrName>
                                        </p:attrNameLst>
                                      </p:cBhvr>
                                      <p:tavLst>
                                        <p:tav tm="0">
                                          <p:val>
                                            <p:strVal val="0-#ppt_h/2"/>
                                          </p:val>
                                        </p:tav>
                                        <p:tav tm="100000">
                                          <p:val>
                                            <p:strVal val="#ppt_y"/>
                                          </p:val>
                                        </p:tav>
                                      </p:tavLst>
                                    </p:anim>
                                  </p:childTnLst>
                                </p:cTn>
                              </p:par>
                            </p:childTnLst>
                          </p:cTn>
                        </p:par>
                        <p:par>
                          <p:cTn id="41" fill="hold" nodeType="afterGroup">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322567"/>
                                        </p:tgtEl>
                                        <p:attrNameLst>
                                          <p:attrName>style.visibility</p:attrName>
                                        </p:attrNameLst>
                                      </p:cBhvr>
                                      <p:to>
                                        <p:strVal val="visible"/>
                                      </p:to>
                                    </p:set>
                                    <p:anim calcmode="lin" valueType="num">
                                      <p:cBhvr additive="base">
                                        <p:cTn id="44" dur="500" fill="hold"/>
                                        <p:tgtEl>
                                          <p:spTgt spid="322567"/>
                                        </p:tgtEl>
                                        <p:attrNameLst>
                                          <p:attrName>ppt_x</p:attrName>
                                        </p:attrNameLst>
                                      </p:cBhvr>
                                      <p:tavLst>
                                        <p:tav tm="0">
                                          <p:val>
                                            <p:strVal val="0-#ppt_w/2"/>
                                          </p:val>
                                        </p:tav>
                                        <p:tav tm="100000">
                                          <p:val>
                                            <p:strVal val="#ppt_x"/>
                                          </p:val>
                                        </p:tav>
                                      </p:tavLst>
                                    </p:anim>
                                    <p:anim calcmode="lin" valueType="num">
                                      <p:cBhvr additive="base">
                                        <p:cTn id="45" dur="500" fill="hold"/>
                                        <p:tgtEl>
                                          <p:spTgt spid="322567"/>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nodeType="clickEffect">
                                  <p:stCondLst>
                                    <p:cond delay="0"/>
                                  </p:stCondLst>
                                  <p:childTnLst>
                                    <p:set>
                                      <p:cBhvr>
                                        <p:cTn id="49" dur="1" fill="hold">
                                          <p:stCondLst>
                                            <p:cond delay="0"/>
                                          </p:stCondLst>
                                        </p:cTn>
                                        <p:tgtEl>
                                          <p:spTgt spid="322568"/>
                                        </p:tgtEl>
                                        <p:attrNameLst>
                                          <p:attrName>style.visibility</p:attrName>
                                        </p:attrNameLst>
                                      </p:cBhvr>
                                      <p:to>
                                        <p:strVal val="visible"/>
                                      </p:to>
                                    </p:set>
                                    <p:animEffect transition="in" filter="box(out)">
                                      <p:cBhvr>
                                        <p:cTn id="50" dur="500"/>
                                        <p:tgtEl>
                                          <p:spTgt spid="322568"/>
                                        </p:tgtEl>
                                      </p:cBhvr>
                                    </p:animEffect>
                                  </p:childTnLst>
                                </p:cTn>
                              </p:par>
                            </p:childTnLst>
                          </p:cTn>
                        </p:par>
                        <p:par>
                          <p:cTn id="51" fill="hold" nodeType="afterGroup">
                            <p:stCondLst>
                              <p:cond delay="500"/>
                            </p:stCondLst>
                            <p:childTnLst>
                              <p:par>
                                <p:cTn id="52" presetID="4" presetClass="entr" presetSubtype="32" fill="hold" nodeType="afterEffect">
                                  <p:stCondLst>
                                    <p:cond delay="1000"/>
                                  </p:stCondLst>
                                  <p:childTnLst>
                                    <p:set>
                                      <p:cBhvr>
                                        <p:cTn id="53" dur="1" fill="hold">
                                          <p:stCondLst>
                                            <p:cond delay="0"/>
                                          </p:stCondLst>
                                        </p:cTn>
                                        <p:tgtEl>
                                          <p:spTgt spid="322579"/>
                                        </p:tgtEl>
                                        <p:attrNameLst>
                                          <p:attrName>style.visibility</p:attrName>
                                        </p:attrNameLst>
                                      </p:cBhvr>
                                      <p:to>
                                        <p:strVal val="visible"/>
                                      </p:to>
                                    </p:set>
                                    <p:animEffect transition="in" filter="box(out)">
                                      <p:cBhvr>
                                        <p:cTn id="54" dur="500"/>
                                        <p:tgtEl>
                                          <p:spTgt spid="322579"/>
                                        </p:tgtEl>
                                      </p:cBhvr>
                                    </p:animEffect>
                                  </p:childTnLst>
                                </p:cTn>
                              </p:par>
                            </p:childTnLst>
                          </p:cTn>
                        </p:par>
                        <p:par>
                          <p:cTn id="55" fill="hold" nodeType="afterGroup">
                            <p:stCondLst>
                              <p:cond delay="2000"/>
                            </p:stCondLst>
                            <p:childTnLst>
                              <p:par>
                                <p:cTn id="56" presetID="4" presetClass="entr" presetSubtype="32" fill="hold" nodeType="afterEffect">
                                  <p:stCondLst>
                                    <p:cond delay="1000"/>
                                  </p:stCondLst>
                                  <p:childTnLst>
                                    <p:set>
                                      <p:cBhvr>
                                        <p:cTn id="57" dur="1" fill="hold">
                                          <p:stCondLst>
                                            <p:cond delay="0"/>
                                          </p:stCondLst>
                                        </p:cTn>
                                        <p:tgtEl>
                                          <p:spTgt spid="322586"/>
                                        </p:tgtEl>
                                        <p:attrNameLst>
                                          <p:attrName>style.visibility</p:attrName>
                                        </p:attrNameLst>
                                      </p:cBhvr>
                                      <p:to>
                                        <p:strVal val="visible"/>
                                      </p:to>
                                    </p:set>
                                    <p:animEffect transition="in" filter="box(out)">
                                      <p:cBhvr>
                                        <p:cTn id="58" dur="500"/>
                                        <p:tgtEl>
                                          <p:spTgt spid="32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2" grpId="0" animBg="1"/>
      <p:bldP spid="322563" grpId="0" animBg="1"/>
      <p:bldP spid="322564" grpId="0" animBg="1"/>
      <p:bldP spid="322565" grpId="0" autoUpdateAnimBg="0"/>
      <p:bldP spid="322566" grpId="0" autoUpdateAnimBg="0"/>
      <p:bldP spid="322567" grpId="0" autoUpdateAnimBg="0"/>
      <p:bldP spid="322593" grpId="0" autoUpdateAnimBg="0"/>
      <p:bldP spid="322594" grpId="0" autoUpdateAnimBg="0"/>
      <p:bldP spid="322595"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6"/>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771" name="Line 2"/>
          <p:cNvSpPr>
            <a:spLocks noChangeShapeType="1"/>
          </p:cNvSpPr>
          <p:nvPr/>
        </p:nvSpPr>
        <p:spPr bwMode="auto">
          <a:xfrm>
            <a:off x="762000" y="12192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2" name="Line 3"/>
          <p:cNvSpPr>
            <a:spLocks noChangeShapeType="1"/>
          </p:cNvSpPr>
          <p:nvPr/>
        </p:nvSpPr>
        <p:spPr bwMode="auto">
          <a:xfrm>
            <a:off x="762000" y="28956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3" name="Line 4"/>
          <p:cNvSpPr>
            <a:spLocks noChangeShapeType="1"/>
          </p:cNvSpPr>
          <p:nvPr/>
        </p:nvSpPr>
        <p:spPr bwMode="auto">
          <a:xfrm>
            <a:off x="838200" y="4495800"/>
            <a:ext cx="23622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4" name="Line 5"/>
          <p:cNvSpPr>
            <a:spLocks noChangeShapeType="1"/>
          </p:cNvSpPr>
          <p:nvPr/>
        </p:nvSpPr>
        <p:spPr bwMode="auto">
          <a:xfrm>
            <a:off x="4038600" y="4572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5" name="Line 6"/>
          <p:cNvSpPr>
            <a:spLocks noChangeShapeType="1"/>
          </p:cNvSpPr>
          <p:nvPr/>
        </p:nvSpPr>
        <p:spPr bwMode="auto">
          <a:xfrm>
            <a:off x="4038600" y="8382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6" name="Line 7"/>
          <p:cNvSpPr>
            <a:spLocks noChangeShapeType="1"/>
          </p:cNvSpPr>
          <p:nvPr/>
        </p:nvSpPr>
        <p:spPr bwMode="auto">
          <a:xfrm>
            <a:off x="4038600" y="1828800"/>
            <a:ext cx="36576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7" name="Line 8"/>
          <p:cNvSpPr>
            <a:spLocks noChangeShapeType="1"/>
          </p:cNvSpPr>
          <p:nvPr/>
        </p:nvSpPr>
        <p:spPr bwMode="auto">
          <a:xfrm>
            <a:off x="4038600" y="25146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8" name="Line 9"/>
          <p:cNvSpPr>
            <a:spLocks noChangeShapeType="1"/>
          </p:cNvSpPr>
          <p:nvPr/>
        </p:nvSpPr>
        <p:spPr bwMode="auto">
          <a:xfrm>
            <a:off x="4038600" y="2895600"/>
            <a:ext cx="3581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9" name="Line 10"/>
          <p:cNvSpPr>
            <a:spLocks noChangeShapeType="1"/>
          </p:cNvSpPr>
          <p:nvPr/>
        </p:nvSpPr>
        <p:spPr bwMode="auto">
          <a:xfrm>
            <a:off x="4038600" y="32766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11"/>
          <p:cNvSpPr>
            <a:spLocks noChangeShapeType="1"/>
          </p:cNvSpPr>
          <p:nvPr/>
        </p:nvSpPr>
        <p:spPr bwMode="auto">
          <a:xfrm>
            <a:off x="4038600" y="4495800"/>
            <a:ext cx="36576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1" name="Line 12"/>
          <p:cNvSpPr>
            <a:spLocks noChangeShapeType="1"/>
          </p:cNvSpPr>
          <p:nvPr/>
        </p:nvSpPr>
        <p:spPr bwMode="auto">
          <a:xfrm>
            <a:off x="4038600" y="4876800"/>
            <a:ext cx="36576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2" name="Line 13"/>
          <p:cNvSpPr>
            <a:spLocks noChangeShapeType="1"/>
          </p:cNvSpPr>
          <p:nvPr/>
        </p:nvSpPr>
        <p:spPr bwMode="auto">
          <a:xfrm>
            <a:off x="4038600" y="1524000"/>
            <a:ext cx="35814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3" name="Line 14"/>
          <p:cNvSpPr>
            <a:spLocks noChangeShapeType="1"/>
          </p:cNvSpPr>
          <p:nvPr/>
        </p:nvSpPr>
        <p:spPr bwMode="auto">
          <a:xfrm>
            <a:off x="4038600" y="1219200"/>
            <a:ext cx="3581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4" name="Line 15"/>
          <p:cNvSpPr>
            <a:spLocks noChangeShapeType="1"/>
          </p:cNvSpPr>
          <p:nvPr/>
        </p:nvSpPr>
        <p:spPr bwMode="auto">
          <a:xfrm>
            <a:off x="4038600" y="4114800"/>
            <a:ext cx="3657600"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5" name="Text Box 16"/>
          <p:cNvSpPr txBox="1">
            <a:spLocks noChangeArrowheads="1"/>
          </p:cNvSpPr>
          <p:nvPr/>
        </p:nvSpPr>
        <p:spPr bwMode="auto">
          <a:xfrm>
            <a:off x="0" y="9144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2/3</a:t>
            </a:r>
            <a:endParaRPr kumimoji="0" lang="en-US" altLang="zh-CN" b="1">
              <a:latin typeface="Times New Roman" panose="02020603050405020304" pitchFamily="18" charset="0"/>
              <a:ea typeface="楷体_GB2312" pitchFamily="49" charset="-122"/>
            </a:endParaRPr>
          </a:p>
        </p:txBody>
      </p:sp>
      <p:sp>
        <p:nvSpPr>
          <p:cNvPr id="32786" name="Text Box 17"/>
          <p:cNvSpPr txBox="1">
            <a:spLocks noChangeArrowheads="1"/>
          </p:cNvSpPr>
          <p:nvPr/>
        </p:nvSpPr>
        <p:spPr bwMode="auto">
          <a:xfrm>
            <a:off x="0" y="26670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1/2</a:t>
            </a:r>
            <a:endParaRPr kumimoji="0" lang="en-US" altLang="zh-CN" b="1">
              <a:latin typeface="Times New Roman" panose="02020603050405020304" pitchFamily="18" charset="0"/>
              <a:ea typeface="楷体_GB2312" pitchFamily="49" charset="-122"/>
            </a:endParaRPr>
          </a:p>
        </p:txBody>
      </p:sp>
      <p:sp>
        <p:nvSpPr>
          <p:cNvPr id="32787" name="Text Box 18"/>
          <p:cNvSpPr txBox="1">
            <a:spLocks noChangeArrowheads="1"/>
          </p:cNvSpPr>
          <p:nvPr/>
        </p:nvSpPr>
        <p:spPr bwMode="auto">
          <a:xfrm>
            <a:off x="0" y="4267200"/>
            <a:ext cx="91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S</a:t>
            </a:r>
            <a:r>
              <a:rPr kumimoji="0" lang="en-US" altLang="zh-CN" b="1" baseline="-25000">
                <a:latin typeface="Times New Roman" panose="02020603050405020304" pitchFamily="18" charset="0"/>
                <a:ea typeface="楷体_GB2312" pitchFamily="49" charset="-122"/>
              </a:rPr>
              <a:t>1/2</a:t>
            </a:r>
            <a:endParaRPr kumimoji="0" lang="en-US" altLang="zh-CN" b="1">
              <a:latin typeface="Times New Roman" panose="02020603050405020304" pitchFamily="18" charset="0"/>
              <a:ea typeface="楷体_GB2312" pitchFamily="49" charset="-122"/>
            </a:endParaRPr>
          </a:p>
        </p:txBody>
      </p:sp>
      <p:sp>
        <p:nvSpPr>
          <p:cNvPr id="32788" name="Line 19"/>
          <p:cNvSpPr>
            <a:spLocks noChangeShapeType="1"/>
          </p:cNvSpPr>
          <p:nvPr/>
        </p:nvSpPr>
        <p:spPr bwMode="auto">
          <a:xfrm flipV="1">
            <a:off x="3124200" y="457200"/>
            <a:ext cx="914400" cy="762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9" name="Line 20"/>
          <p:cNvSpPr>
            <a:spLocks noChangeShapeType="1"/>
          </p:cNvSpPr>
          <p:nvPr/>
        </p:nvSpPr>
        <p:spPr bwMode="auto">
          <a:xfrm flipV="1">
            <a:off x="3124200" y="8382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0" name="Line 21"/>
          <p:cNvSpPr>
            <a:spLocks noChangeShapeType="1"/>
          </p:cNvSpPr>
          <p:nvPr/>
        </p:nvSpPr>
        <p:spPr bwMode="auto">
          <a:xfrm>
            <a:off x="3124200" y="1219200"/>
            <a:ext cx="914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1" name="Line 22"/>
          <p:cNvSpPr>
            <a:spLocks noChangeShapeType="1"/>
          </p:cNvSpPr>
          <p:nvPr/>
        </p:nvSpPr>
        <p:spPr bwMode="auto">
          <a:xfrm>
            <a:off x="3124200" y="1219200"/>
            <a:ext cx="914400" cy="3048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2" name="Line 23"/>
          <p:cNvSpPr>
            <a:spLocks noChangeShapeType="1"/>
          </p:cNvSpPr>
          <p:nvPr/>
        </p:nvSpPr>
        <p:spPr bwMode="auto">
          <a:xfrm>
            <a:off x="3124200" y="1219200"/>
            <a:ext cx="914400" cy="6096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3" name="Line 24"/>
          <p:cNvSpPr>
            <a:spLocks noChangeShapeType="1"/>
          </p:cNvSpPr>
          <p:nvPr/>
        </p:nvSpPr>
        <p:spPr bwMode="auto">
          <a:xfrm flipV="1">
            <a:off x="3124200" y="25146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4" name="Line 25"/>
          <p:cNvSpPr>
            <a:spLocks noChangeShapeType="1"/>
          </p:cNvSpPr>
          <p:nvPr/>
        </p:nvSpPr>
        <p:spPr bwMode="auto">
          <a:xfrm>
            <a:off x="3124200" y="2895600"/>
            <a:ext cx="914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5" name="Line 26"/>
          <p:cNvSpPr>
            <a:spLocks noChangeShapeType="1"/>
          </p:cNvSpPr>
          <p:nvPr/>
        </p:nvSpPr>
        <p:spPr bwMode="auto">
          <a:xfrm>
            <a:off x="3124200" y="28956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6" name="Line 27"/>
          <p:cNvSpPr>
            <a:spLocks noChangeShapeType="1"/>
          </p:cNvSpPr>
          <p:nvPr/>
        </p:nvSpPr>
        <p:spPr bwMode="auto">
          <a:xfrm flipV="1">
            <a:off x="3124200" y="41148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7" name="Line 28"/>
          <p:cNvSpPr>
            <a:spLocks noChangeShapeType="1"/>
          </p:cNvSpPr>
          <p:nvPr/>
        </p:nvSpPr>
        <p:spPr bwMode="auto">
          <a:xfrm>
            <a:off x="3124200" y="4495800"/>
            <a:ext cx="9906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8" name="Line 29"/>
          <p:cNvSpPr>
            <a:spLocks noChangeShapeType="1"/>
          </p:cNvSpPr>
          <p:nvPr/>
        </p:nvSpPr>
        <p:spPr bwMode="auto">
          <a:xfrm>
            <a:off x="3124200" y="4495800"/>
            <a:ext cx="914400" cy="381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9" name="Text Box 30"/>
          <p:cNvSpPr txBox="1">
            <a:spLocks noChangeArrowheads="1"/>
          </p:cNvSpPr>
          <p:nvPr/>
        </p:nvSpPr>
        <p:spPr bwMode="auto">
          <a:xfrm>
            <a:off x="1143000" y="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无磁场</a:t>
            </a:r>
          </a:p>
        </p:txBody>
      </p:sp>
      <p:sp>
        <p:nvSpPr>
          <p:cNvPr id="32800" name="Text Box 31"/>
          <p:cNvSpPr txBox="1">
            <a:spLocks noChangeArrowheads="1"/>
          </p:cNvSpPr>
          <p:nvPr/>
        </p:nvSpPr>
        <p:spPr bwMode="auto">
          <a:xfrm>
            <a:off x="5029200" y="0"/>
            <a:ext cx="1981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有磁场</a:t>
            </a:r>
          </a:p>
        </p:txBody>
      </p:sp>
      <p:pic>
        <p:nvPicPr>
          <p:cNvPr id="32801" name="Picture 32" descr="HARVB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7432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02" name="Picture 33" descr="HARVB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668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901958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88"/>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6734" name="Text Box 78"/>
          <p:cNvSpPr txBox="1">
            <a:spLocks noChangeArrowheads="1"/>
          </p:cNvSpPr>
          <p:nvPr/>
        </p:nvSpPr>
        <p:spPr bwMode="auto">
          <a:xfrm>
            <a:off x="4114800" y="4800600"/>
            <a:ext cx="472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sym typeface="Symbol" panose="05050102010706020507" pitchFamily="18" charset="2"/>
              </a:rPr>
              <a:t>                               </a:t>
            </a:r>
          </a:p>
        </p:txBody>
      </p:sp>
      <p:pic>
        <p:nvPicPr>
          <p:cNvPr id="326658" name="Picture 2" descr="HARVB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3434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659" name="Line 3"/>
          <p:cNvSpPr>
            <a:spLocks noChangeShapeType="1"/>
          </p:cNvSpPr>
          <p:nvPr/>
        </p:nvSpPr>
        <p:spPr bwMode="auto">
          <a:xfrm>
            <a:off x="4038600" y="2895600"/>
            <a:ext cx="3581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660" name="Line 4"/>
          <p:cNvSpPr>
            <a:spLocks noChangeShapeType="1"/>
          </p:cNvSpPr>
          <p:nvPr/>
        </p:nvSpPr>
        <p:spPr bwMode="auto">
          <a:xfrm>
            <a:off x="4038600" y="4495800"/>
            <a:ext cx="36576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6661" name="Group 5"/>
          <p:cNvGrpSpPr>
            <a:grpSpLocks/>
          </p:cNvGrpSpPr>
          <p:nvPr/>
        </p:nvGrpSpPr>
        <p:grpSpPr bwMode="auto">
          <a:xfrm>
            <a:off x="762000" y="1219200"/>
            <a:ext cx="2438400" cy="3276600"/>
            <a:chOff x="480" y="768"/>
            <a:chExt cx="1536" cy="2064"/>
          </a:xfrm>
        </p:grpSpPr>
        <p:sp>
          <p:nvSpPr>
            <p:cNvPr id="34900" name="Line 6"/>
            <p:cNvSpPr>
              <a:spLocks noChangeShapeType="1"/>
            </p:cNvSpPr>
            <p:nvPr/>
          </p:nvSpPr>
          <p:spPr bwMode="auto">
            <a:xfrm>
              <a:off x="480" y="768"/>
              <a:ext cx="1488"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01" name="Line 7"/>
            <p:cNvSpPr>
              <a:spLocks noChangeShapeType="1"/>
            </p:cNvSpPr>
            <p:nvPr/>
          </p:nvSpPr>
          <p:spPr bwMode="auto">
            <a:xfrm>
              <a:off x="480" y="1824"/>
              <a:ext cx="1488"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902" name="Line 8"/>
            <p:cNvSpPr>
              <a:spLocks noChangeShapeType="1"/>
            </p:cNvSpPr>
            <p:nvPr/>
          </p:nvSpPr>
          <p:spPr bwMode="auto">
            <a:xfrm>
              <a:off x="528" y="2832"/>
              <a:ext cx="1488"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665" name="Text Box 9"/>
          <p:cNvSpPr txBox="1">
            <a:spLocks noChangeArrowheads="1"/>
          </p:cNvSpPr>
          <p:nvPr/>
        </p:nvSpPr>
        <p:spPr bwMode="auto">
          <a:xfrm>
            <a:off x="0" y="914400"/>
            <a:ext cx="990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3/2</a:t>
            </a:r>
            <a:endParaRPr kumimoji="0" lang="en-US" altLang="zh-CN">
              <a:latin typeface="Times New Roman" panose="02020603050405020304" pitchFamily="18" charset="0"/>
              <a:ea typeface="楷体_GB2312" pitchFamily="49" charset="-122"/>
            </a:endParaRPr>
          </a:p>
        </p:txBody>
      </p:sp>
      <p:sp>
        <p:nvSpPr>
          <p:cNvPr id="326666" name="Text Box 10"/>
          <p:cNvSpPr txBox="1">
            <a:spLocks noChangeArrowheads="1"/>
          </p:cNvSpPr>
          <p:nvPr/>
        </p:nvSpPr>
        <p:spPr bwMode="auto">
          <a:xfrm>
            <a:off x="0" y="26670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P</a:t>
            </a:r>
            <a:r>
              <a:rPr kumimoji="0" lang="en-US" altLang="zh-CN" b="1" baseline="-25000">
                <a:latin typeface="Times New Roman" panose="02020603050405020304" pitchFamily="18" charset="0"/>
                <a:ea typeface="楷体_GB2312" pitchFamily="49" charset="-122"/>
              </a:rPr>
              <a:t>1/2</a:t>
            </a:r>
            <a:endParaRPr kumimoji="0" lang="en-US" altLang="zh-CN">
              <a:latin typeface="Times New Roman" panose="02020603050405020304" pitchFamily="18" charset="0"/>
              <a:ea typeface="楷体_GB2312" pitchFamily="49" charset="-122"/>
            </a:endParaRPr>
          </a:p>
        </p:txBody>
      </p:sp>
      <p:sp>
        <p:nvSpPr>
          <p:cNvPr id="326667" name="Text Box 11"/>
          <p:cNvSpPr txBox="1">
            <a:spLocks noChangeArrowheads="1"/>
          </p:cNvSpPr>
          <p:nvPr/>
        </p:nvSpPr>
        <p:spPr bwMode="auto">
          <a:xfrm>
            <a:off x="0" y="4267200"/>
            <a:ext cx="914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baseline="30000">
                <a:latin typeface="Times New Roman" panose="02020603050405020304" pitchFamily="18" charset="0"/>
                <a:ea typeface="楷体_GB2312" pitchFamily="49" charset="-122"/>
              </a:rPr>
              <a:t>2</a:t>
            </a:r>
            <a:r>
              <a:rPr kumimoji="0" lang="en-US" altLang="zh-CN" b="1">
                <a:latin typeface="Times New Roman" panose="02020603050405020304" pitchFamily="18" charset="0"/>
                <a:ea typeface="楷体_GB2312" pitchFamily="49" charset="-122"/>
              </a:rPr>
              <a:t>S</a:t>
            </a:r>
            <a:r>
              <a:rPr kumimoji="0" lang="en-US" altLang="zh-CN" b="1" baseline="-25000">
                <a:latin typeface="Times New Roman" panose="02020603050405020304" pitchFamily="18" charset="0"/>
                <a:ea typeface="楷体_GB2312" pitchFamily="49" charset="-122"/>
              </a:rPr>
              <a:t>1/2</a:t>
            </a:r>
            <a:endParaRPr kumimoji="0" lang="en-US" altLang="zh-CN">
              <a:latin typeface="Times New Roman" panose="02020603050405020304" pitchFamily="18" charset="0"/>
              <a:ea typeface="楷体_GB2312" pitchFamily="49" charset="-122"/>
            </a:endParaRPr>
          </a:p>
        </p:txBody>
      </p:sp>
      <p:sp>
        <p:nvSpPr>
          <p:cNvPr id="326668" name="Line 12"/>
          <p:cNvSpPr>
            <a:spLocks noChangeShapeType="1"/>
          </p:cNvSpPr>
          <p:nvPr/>
        </p:nvSpPr>
        <p:spPr bwMode="auto">
          <a:xfrm>
            <a:off x="3124200" y="1219200"/>
            <a:ext cx="914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6669" name="Group 13"/>
          <p:cNvGrpSpPr>
            <a:grpSpLocks/>
          </p:cNvGrpSpPr>
          <p:nvPr/>
        </p:nvGrpSpPr>
        <p:grpSpPr bwMode="auto">
          <a:xfrm>
            <a:off x="3124200" y="457200"/>
            <a:ext cx="4572000" cy="1371600"/>
            <a:chOff x="1968" y="288"/>
            <a:chExt cx="2880" cy="864"/>
          </a:xfrm>
        </p:grpSpPr>
        <p:sp>
          <p:nvSpPr>
            <p:cNvPr id="34892" name="Line 14"/>
            <p:cNvSpPr>
              <a:spLocks noChangeShapeType="1"/>
            </p:cNvSpPr>
            <p:nvPr/>
          </p:nvSpPr>
          <p:spPr bwMode="auto">
            <a:xfrm>
              <a:off x="2544" y="288"/>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3" name="Line 15"/>
            <p:cNvSpPr>
              <a:spLocks noChangeShapeType="1"/>
            </p:cNvSpPr>
            <p:nvPr/>
          </p:nvSpPr>
          <p:spPr bwMode="auto">
            <a:xfrm>
              <a:off x="2544" y="528"/>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4" name="Line 16"/>
            <p:cNvSpPr>
              <a:spLocks noChangeShapeType="1"/>
            </p:cNvSpPr>
            <p:nvPr/>
          </p:nvSpPr>
          <p:spPr bwMode="auto">
            <a:xfrm>
              <a:off x="2544" y="115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5" name="Line 17"/>
            <p:cNvSpPr>
              <a:spLocks noChangeShapeType="1"/>
            </p:cNvSpPr>
            <p:nvPr/>
          </p:nvSpPr>
          <p:spPr bwMode="auto">
            <a:xfrm>
              <a:off x="2544" y="960"/>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6" name="Line 18"/>
            <p:cNvSpPr>
              <a:spLocks noChangeShapeType="1"/>
            </p:cNvSpPr>
            <p:nvPr/>
          </p:nvSpPr>
          <p:spPr bwMode="auto">
            <a:xfrm flipV="1">
              <a:off x="1968" y="288"/>
              <a:ext cx="576" cy="48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7" name="Line 19"/>
            <p:cNvSpPr>
              <a:spLocks noChangeShapeType="1"/>
            </p:cNvSpPr>
            <p:nvPr/>
          </p:nvSpPr>
          <p:spPr bwMode="auto">
            <a:xfrm flipV="1">
              <a:off x="1968" y="528"/>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8" name="Line 20"/>
            <p:cNvSpPr>
              <a:spLocks noChangeShapeType="1"/>
            </p:cNvSpPr>
            <p:nvPr/>
          </p:nvSpPr>
          <p:spPr bwMode="auto">
            <a:xfrm>
              <a:off x="1968" y="768"/>
              <a:ext cx="576" cy="19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9" name="Line 21"/>
            <p:cNvSpPr>
              <a:spLocks noChangeShapeType="1"/>
            </p:cNvSpPr>
            <p:nvPr/>
          </p:nvSpPr>
          <p:spPr bwMode="auto">
            <a:xfrm>
              <a:off x="1968" y="768"/>
              <a:ext cx="576" cy="384"/>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678" name="Line 22"/>
          <p:cNvSpPr>
            <a:spLocks noChangeShapeType="1"/>
          </p:cNvSpPr>
          <p:nvPr/>
        </p:nvSpPr>
        <p:spPr bwMode="auto">
          <a:xfrm>
            <a:off x="3124200" y="2895600"/>
            <a:ext cx="914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6679" name="Line 23"/>
          <p:cNvSpPr>
            <a:spLocks noChangeShapeType="1"/>
          </p:cNvSpPr>
          <p:nvPr/>
        </p:nvSpPr>
        <p:spPr bwMode="auto">
          <a:xfrm>
            <a:off x="3124200" y="4495800"/>
            <a:ext cx="9906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6680" name="Group 24"/>
          <p:cNvGrpSpPr>
            <a:grpSpLocks/>
          </p:cNvGrpSpPr>
          <p:nvPr/>
        </p:nvGrpSpPr>
        <p:grpSpPr bwMode="auto">
          <a:xfrm>
            <a:off x="3124200" y="4114800"/>
            <a:ext cx="4572000" cy="762000"/>
            <a:chOff x="1968" y="2592"/>
            <a:chExt cx="2880" cy="480"/>
          </a:xfrm>
        </p:grpSpPr>
        <p:grpSp>
          <p:nvGrpSpPr>
            <p:cNvPr id="34887" name="Group 25"/>
            <p:cNvGrpSpPr>
              <a:grpSpLocks/>
            </p:cNvGrpSpPr>
            <p:nvPr/>
          </p:nvGrpSpPr>
          <p:grpSpPr bwMode="auto">
            <a:xfrm>
              <a:off x="2544" y="2592"/>
              <a:ext cx="2304" cy="480"/>
              <a:chOff x="2544" y="2592"/>
              <a:chExt cx="2304" cy="480"/>
            </a:xfrm>
          </p:grpSpPr>
          <p:sp>
            <p:nvSpPr>
              <p:cNvPr id="34890" name="Line 26"/>
              <p:cNvSpPr>
                <a:spLocks noChangeShapeType="1"/>
              </p:cNvSpPr>
              <p:nvPr/>
            </p:nvSpPr>
            <p:spPr bwMode="auto">
              <a:xfrm>
                <a:off x="2544" y="307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91" name="Line 27"/>
              <p:cNvSpPr>
                <a:spLocks noChangeShapeType="1"/>
              </p:cNvSpPr>
              <p:nvPr/>
            </p:nvSpPr>
            <p:spPr bwMode="auto">
              <a:xfrm>
                <a:off x="2544" y="2592"/>
                <a:ext cx="2304"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4888" name="Line 28"/>
            <p:cNvSpPr>
              <a:spLocks noChangeShapeType="1"/>
            </p:cNvSpPr>
            <p:nvPr/>
          </p:nvSpPr>
          <p:spPr bwMode="auto">
            <a:xfrm flipV="1">
              <a:off x="1968" y="2592"/>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9" name="Line 29"/>
            <p:cNvSpPr>
              <a:spLocks noChangeShapeType="1"/>
            </p:cNvSpPr>
            <p:nvPr/>
          </p:nvSpPr>
          <p:spPr bwMode="auto">
            <a:xfrm>
              <a:off x="1968" y="2832"/>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686" name="Text Box 30"/>
          <p:cNvSpPr txBox="1">
            <a:spLocks noChangeArrowheads="1"/>
          </p:cNvSpPr>
          <p:nvPr/>
        </p:nvSpPr>
        <p:spPr bwMode="auto">
          <a:xfrm>
            <a:off x="1143000" y="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无磁场</a:t>
            </a:r>
          </a:p>
        </p:txBody>
      </p:sp>
      <p:sp>
        <p:nvSpPr>
          <p:cNvPr id="326687" name="Text Box 31"/>
          <p:cNvSpPr txBox="1">
            <a:spLocks noChangeArrowheads="1"/>
          </p:cNvSpPr>
          <p:nvPr/>
        </p:nvSpPr>
        <p:spPr bwMode="auto">
          <a:xfrm>
            <a:off x="5029200" y="0"/>
            <a:ext cx="1981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有磁场</a:t>
            </a:r>
          </a:p>
        </p:txBody>
      </p:sp>
      <p:pic>
        <p:nvPicPr>
          <p:cNvPr id="326688" name="Picture 32" descr="HARVB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3434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6689" name="Group 33"/>
          <p:cNvGrpSpPr>
            <a:grpSpLocks/>
          </p:cNvGrpSpPr>
          <p:nvPr/>
        </p:nvGrpSpPr>
        <p:grpSpPr bwMode="auto">
          <a:xfrm>
            <a:off x="990600" y="1219200"/>
            <a:ext cx="1143000" cy="3276600"/>
            <a:chOff x="624" y="768"/>
            <a:chExt cx="720" cy="2064"/>
          </a:xfrm>
        </p:grpSpPr>
        <p:sp>
          <p:nvSpPr>
            <p:cNvPr id="34885" name="Line 34"/>
            <p:cNvSpPr>
              <a:spLocks noChangeShapeType="1"/>
            </p:cNvSpPr>
            <p:nvPr/>
          </p:nvSpPr>
          <p:spPr bwMode="auto">
            <a:xfrm>
              <a:off x="624" y="1824"/>
              <a:ext cx="0" cy="10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6" name="Line 35"/>
            <p:cNvSpPr>
              <a:spLocks noChangeShapeType="1"/>
            </p:cNvSpPr>
            <p:nvPr/>
          </p:nvSpPr>
          <p:spPr bwMode="auto">
            <a:xfrm>
              <a:off x="1344" y="768"/>
              <a:ext cx="0" cy="20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692" name="Line 36"/>
          <p:cNvSpPr>
            <a:spLocks noChangeShapeType="1"/>
          </p:cNvSpPr>
          <p:nvPr/>
        </p:nvSpPr>
        <p:spPr bwMode="auto">
          <a:xfrm>
            <a:off x="4038600" y="1219200"/>
            <a:ext cx="35814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6693" name="Group 37"/>
          <p:cNvGrpSpPr>
            <a:grpSpLocks/>
          </p:cNvGrpSpPr>
          <p:nvPr/>
        </p:nvGrpSpPr>
        <p:grpSpPr bwMode="auto">
          <a:xfrm>
            <a:off x="3124200" y="2514600"/>
            <a:ext cx="4495800" cy="762000"/>
            <a:chOff x="1968" y="1584"/>
            <a:chExt cx="2832" cy="480"/>
          </a:xfrm>
        </p:grpSpPr>
        <p:sp>
          <p:nvSpPr>
            <p:cNvPr id="34881" name="Line 38"/>
            <p:cNvSpPr>
              <a:spLocks noChangeShapeType="1"/>
            </p:cNvSpPr>
            <p:nvPr/>
          </p:nvSpPr>
          <p:spPr bwMode="auto">
            <a:xfrm>
              <a:off x="2544" y="1584"/>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2" name="Line 39"/>
            <p:cNvSpPr>
              <a:spLocks noChangeShapeType="1"/>
            </p:cNvSpPr>
            <p:nvPr/>
          </p:nvSpPr>
          <p:spPr bwMode="auto">
            <a:xfrm>
              <a:off x="2544" y="2064"/>
              <a:ext cx="2256" cy="0"/>
            </a:xfrm>
            <a:prstGeom prst="line">
              <a:avLst/>
            </a:prstGeom>
            <a:noFill/>
            <a:ln w="3810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3" name="Line 40"/>
            <p:cNvSpPr>
              <a:spLocks noChangeShapeType="1"/>
            </p:cNvSpPr>
            <p:nvPr/>
          </p:nvSpPr>
          <p:spPr bwMode="auto">
            <a:xfrm flipV="1">
              <a:off x="1968" y="1584"/>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4" name="Line 41"/>
            <p:cNvSpPr>
              <a:spLocks noChangeShapeType="1"/>
            </p:cNvSpPr>
            <p:nvPr/>
          </p:nvSpPr>
          <p:spPr bwMode="auto">
            <a:xfrm>
              <a:off x="1968" y="1824"/>
              <a:ext cx="576" cy="24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6698" name="Group 42"/>
          <p:cNvGrpSpPr>
            <a:grpSpLocks/>
          </p:cNvGrpSpPr>
          <p:nvPr/>
        </p:nvGrpSpPr>
        <p:grpSpPr bwMode="auto">
          <a:xfrm>
            <a:off x="4267200" y="2514600"/>
            <a:ext cx="990600" cy="2362200"/>
            <a:chOff x="2688" y="1584"/>
            <a:chExt cx="624" cy="1488"/>
          </a:xfrm>
        </p:grpSpPr>
        <p:sp>
          <p:nvSpPr>
            <p:cNvPr id="34877" name="Line 43"/>
            <p:cNvSpPr>
              <a:spLocks noChangeShapeType="1"/>
            </p:cNvSpPr>
            <p:nvPr/>
          </p:nvSpPr>
          <p:spPr bwMode="auto">
            <a:xfrm>
              <a:off x="2688" y="2064"/>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8" name="Line 44"/>
            <p:cNvSpPr>
              <a:spLocks noChangeShapeType="1"/>
            </p:cNvSpPr>
            <p:nvPr/>
          </p:nvSpPr>
          <p:spPr bwMode="auto">
            <a:xfrm>
              <a:off x="2832" y="1584"/>
              <a:ext cx="0" cy="10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9" name="Line 45"/>
            <p:cNvSpPr>
              <a:spLocks noChangeShapeType="1"/>
            </p:cNvSpPr>
            <p:nvPr/>
          </p:nvSpPr>
          <p:spPr bwMode="auto">
            <a:xfrm>
              <a:off x="3168" y="2064"/>
              <a:ext cx="0" cy="100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80" name="Line 46"/>
            <p:cNvSpPr>
              <a:spLocks noChangeShapeType="1"/>
            </p:cNvSpPr>
            <p:nvPr/>
          </p:nvSpPr>
          <p:spPr bwMode="auto">
            <a:xfrm>
              <a:off x="3312" y="1584"/>
              <a:ext cx="0" cy="14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6703" name="Group 47"/>
          <p:cNvGrpSpPr>
            <a:grpSpLocks/>
          </p:cNvGrpSpPr>
          <p:nvPr/>
        </p:nvGrpSpPr>
        <p:grpSpPr bwMode="auto">
          <a:xfrm>
            <a:off x="6248400" y="457200"/>
            <a:ext cx="1143000" cy="4419600"/>
            <a:chOff x="3936" y="288"/>
            <a:chExt cx="720" cy="2784"/>
          </a:xfrm>
        </p:grpSpPr>
        <p:sp>
          <p:nvSpPr>
            <p:cNvPr id="34871" name="Line 48"/>
            <p:cNvSpPr>
              <a:spLocks noChangeShapeType="1"/>
            </p:cNvSpPr>
            <p:nvPr/>
          </p:nvSpPr>
          <p:spPr bwMode="auto">
            <a:xfrm>
              <a:off x="4224" y="528"/>
              <a:ext cx="0" cy="206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2" name="Line 49"/>
            <p:cNvSpPr>
              <a:spLocks noChangeShapeType="1"/>
            </p:cNvSpPr>
            <p:nvPr/>
          </p:nvSpPr>
          <p:spPr bwMode="auto">
            <a:xfrm>
              <a:off x="3936" y="960"/>
              <a:ext cx="0" cy="16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3" name="Line 50"/>
            <p:cNvSpPr>
              <a:spLocks noChangeShapeType="1"/>
            </p:cNvSpPr>
            <p:nvPr/>
          </p:nvSpPr>
          <p:spPr bwMode="auto">
            <a:xfrm>
              <a:off x="4080" y="1152"/>
              <a:ext cx="0" cy="19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4" name="Line 51"/>
            <p:cNvSpPr>
              <a:spLocks noChangeShapeType="1"/>
            </p:cNvSpPr>
            <p:nvPr/>
          </p:nvSpPr>
          <p:spPr bwMode="auto">
            <a:xfrm>
              <a:off x="4368" y="960"/>
              <a:ext cx="0" cy="21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5" name="Line 52"/>
            <p:cNvSpPr>
              <a:spLocks noChangeShapeType="1"/>
            </p:cNvSpPr>
            <p:nvPr/>
          </p:nvSpPr>
          <p:spPr bwMode="auto">
            <a:xfrm>
              <a:off x="4512" y="288"/>
              <a:ext cx="0" cy="23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76" name="Line 53"/>
            <p:cNvSpPr>
              <a:spLocks noChangeShapeType="1"/>
            </p:cNvSpPr>
            <p:nvPr/>
          </p:nvSpPr>
          <p:spPr bwMode="auto">
            <a:xfrm>
              <a:off x="4656" y="528"/>
              <a:ext cx="0" cy="25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710" name="Text Box 54"/>
          <p:cNvSpPr txBox="1">
            <a:spLocks noChangeArrowheads="1"/>
          </p:cNvSpPr>
          <p:nvPr/>
        </p:nvSpPr>
        <p:spPr bwMode="auto">
          <a:xfrm>
            <a:off x="7620000" y="1600200"/>
            <a:ext cx="1676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-3/2 -6/3</a:t>
            </a:r>
          </a:p>
        </p:txBody>
      </p:sp>
      <p:grpSp>
        <p:nvGrpSpPr>
          <p:cNvPr id="326711" name="Group 55"/>
          <p:cNvGrpSpPr>
            <a:grpSpLocks/>
          </p:cNvGrpSpPr>
          <p:nvPr/>
        </p:nvGrpSpPr>
        <p:grpSpPr bwMode="auto">
          <a:xfrm>
            <a:off x="7620000" y="-76200"/>
            <a:ext cx="1600200" cy="5181600"/>
            <a:chOff x="4800" y="-48"/>
            <a:chExt cx="1008" cy="3264"/>
          </a:xfrm>
        </p:grpSpPr>
        <p:sp>
          <p:nvSpPr>
            <p:cNvPr id="34861" name="Text Box 56"/>
            <p:cNvSpPr txBox="1">
              <a:spLocks noChangeArrowheads="1"/>
            </p:cNvSpPr>
            <p:nvPr/>
          </p:nvSpPr>
          <p:spPr bwMode="auto">
            <a:xfrm>
              <a:off x="5184" y="-48"/>
              <a:ext cx="57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b="1">
                  <a:latin typeface="Times New Roman" panose="02020603050405020304" pitchFamily="18" charset="0"/>
                  <a:ea typeface="楷体_GB2312" pitchFamily="49" charset="-122"/>
                </a:rPr>
                <a:t>Mg</a:t>
              </a:r>
              <a:endParaRPr kumimoji="0" lang="en-US" altLang="zh-CN">
                <a:latin typeface="Times New Roman" panose="02020603050405020304" pitchFamily="18" charset="0"/>
                <a:ea typeface="楷体_GB2312" pitchFamily="49" charset="-122"/>
              </a:endParaRPr>
            </a:p>
          </p:txBody>
        </p:sp>
        <p:sp>
          <p:nvSpPr>
            <p:cNvPr id="34862" name="Text Box 57"/>
            <p:cNvSpPr txBox="1">
              <a:spLocks noChangeArrowheads="1"/>
            </p:cNvSpPr>
            <p:nvPr/>
          </p:nvSpPr>
          <p:spPr bwMode="auto">
            <a:xfrm>
              <a:off x="4848" y="768"/>
              <a:ext cx="96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-2/3</a:t>
              </a:r>
            </a:p>
          </p:txBody>
        </p:sp>
        <p:grpSp>
          <p:nvGrpSpPr>
            <p:cNvPr id="34863" name="Group 58"/>
            <p:cNvGrpSpPr>
              <a:grpSpLocks/>
            </p:cNvGrpSpPr>
            <p:nvPr/>
          </p:nvGrpSpPr>
          <p:grpSpPr bwMode="auto">
            <a:xfrm>
              <a:off x="4800" y="-48"/>
              <a:ext cx="912" cy="3264"/>
              <a:chOff x="4800" y="-48"/>
              <a:chExt cx="912" cy="3264"/>
            </a:xfrm>
          </p:grpSpPr>
          <p:sp>
            <p:nvSpPr>
              <p:cNvPr id="34864" name="Text Box 59"/>
              <p:cNvSpPr txBox="1">
                <a:spLocks noChangeArrowheads="1"/>
              </p:cNvSpPr>
              <p:nvPr/>
            </p:nvSpPr>
            <p:spPr bwMode="auto">
              <a:xfrm>
                <a:off x="4848" y="-48"/>
                <a:ext cx="38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b="1">
                    <a:latin typeface="Times New Roman" panose="02020603050405020304" pitchFamily="18" charset="0"/>
                    <a:ea typeface="楷体_GB2312" pitchFamily="49" charset="-122"/>
                  </a:rPr>
                  <a:t>M</a:t>
                </a:r>
              </a:p>
            </p:txBody>
          </p:sp>
          <p:sp>
            <p:nvSpPr>
              <p:cNvPr id="34865" name="Text Box 60"/>
              <p:cNvSpPr txBox="1">
                <a:spLocks noChangeArrowheads="1"/>
              </p:cNvSpPr>
              <p:nvPr/>
            </p:nvSpPr>
            <p:spPr bwMode="auto">
              <a:xfrm>
                <a:off x="4848" y="144"/>
                <a:ext cx="72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3/2  6/3</a:t>
                </a:r>
              </a:p>
            </p:txBody>
          </p:sp>
          <p:sp>
            <p:nvSpPr>
              <p:cNvPr id="34866" name="Text Box 61"/>
              <p:cNvSpPr txBox="1">
                <a:spLocks noChangeArrowheads="1"/>
              </p:cNvSpPr>
              <p:nvPr/>
            </p:nvSpPr>
            <p:spPr bwMode="auto">
              <a:xfrm>
                <a:off x="4848" y="384"/>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2/3</a:t>
                </a:r>
              </a:p>
            </p:txBody>
          </p:sp>
          <p:sp>
            <p:nvSpPr>
              <p:cNvPr id="34867" name="Text Box 62"/>
              <p:cNvSpPr txBox="1">
                <a:spLocks noChangeArrowheads="1"/>
              </p:cNvSpPr>
              <p:nvPr/>
            </p:nvSpPr>
            <p:spPr bwMode="auto">
              <a:xfrm>
                <a:off x="4848" y="1440"/>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1/3</a:t>
                </a:r>
              </a:p>
            </p:txBody>
          </p:sp>
          <p:sp>
            <p:nvSpPr>
              <p:cNvPr id="34868" name="Text Box 63"/>
              <p:cNvSpPr txBox="1">
                <a:spLocks noChangeArrowheads="1"/>
              </p:cNvSpPr>
              <p:nvPr/>
            </p:nvSpPr>
            <p:spPr bwMode="auto">
              <a:xfrm>
                <a:off x="4800" y="1920"/>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-1/3</a:t>
                </a:r>
              </a:p>
            </p:txBody>
          </p:sp>
          <p:sp>
            <p:nvSpPr>
              <p:cNvPr id="34869" name="Text Box 64"/>
              <p:cNvSpPr txBox="1">
                <a:spLocks noChangeArrowheads="1"/>
              </p:cNvSpPr>
              <p:nvPr/>
            </p:nvSpPr>
            <p:spPr bwMode="auto">
              <a:xfrm>
                <a:off x="4848" y="2400"/>
                <a:ext cx="86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1</a:t>
                </a:r>
              </a:p>
            </p:txBody>
          </p:sp>
          <p:sp>
            <p:nvSpPr>
              <p:cNvPr id="34870" name="Text Box 65"/>
              <p:cNvSpPr txBox="1">
                <a:spLocks noChangeArrowheads="1"/>
              </p:cNvSpPr>
              <p:nvPr/>
            </p:nvSpPr>
            <p:spPr bwMode="auto">
              <a:xfrm>
                <a:off x="4800" y="2928"/>
                <a:ext cx="81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a:latin typeface="Times New Roman" panose="02020603050405020304" pitchFamily="18" charset="0"/>
                    <a:ea typeface="楷体_GB2312" pitchFamily="49" charset="-122"/>
                  </a:rPr>
                  <a:t>-1/2  -1</a:t>
                </a:r>
              </a:p>
            </p:txBody>
          </p:sp>
        </p:grpSp>
      </p:grpSp>
      <p:grpSp>
        <p:nvGrpSpPr>
          <p:cNvPr id="326722" name="Group 66"/>
          <p:cNvGrpSpPr>
            <a:grpSpLocks/>
          </p:cNvGrpSpPr>
          <p:nvPr/>
        </p:nvGrpSpPr>
        <p:grpSpPr bwMode="auto">
          <a:xfrm>
            <a:off x="4267200" y="5334000"/>
            <a:ext cx="990600" cy="838200"/>
            <a:chOff x="2688" y="3360"/>
            <a:chExt cx="624" cy="528"/>
          </a:xfrm>
        </p:grpSpPr>
        <p:sp>
          <p:nvSpPr>
            <p:cNvPr id="34857" name="Line 67"/>
            <p:cNvSpPr>
              <a:spLocks noChangeShapeType="1"/>
            </p:cNvSpPr>
            <p:nvPr/>
          </p:nvSpPr>
          <p:spPr bwMode="auto">
            <a:xfrm>
              <a:off x="2688"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8" name="Line 68"/>
            <p:cNvSpPr>
              <a:spLocks noChangeShapeType="1"/>
            </p:cNvSpPr>
            <p:nvPr/>
          </p:nvSpPr>
          <p:spPr bwMode="auto">
            <a:xfrm>
              <a:off x="2832"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9" name="Line 69"/>
            <p:cNvSpPr>
              <a:spLocks noChangeShapeType="1"/>
            </p:cNvSpPr>
            <p:nvPr/>
          </p:nvSpPr>
          <p:spPr bwMode="auto">
            <a:xfrm>
              <a:off x="3168"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60" name="Line 70"/>
            <p:cNvSpPr>
              <a:spLocks noChangeShapeType="1"/>
            </p:cNvSpPr>
            <p:nvPr/>
          </p:nvSpPr>
          <p:spPr bwMode="auto">
            <a:xfrm>
              <a:off x="3312"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6727" name="Group 71"/>
          <p:cNvGrpSpPr>
            <a:grpSpLocks/>
          </p:cNvGrpSpPr>
          <p:nvPr/>
        </p:nvGrpSpPr>
        <p:grpSpPr bwMode="auto">
          <a:xfrm>
            <a:off x="6248400" y="5257800"/>
            <a:ext cx="1143000" cy="914400"/>
            <a:chOff x="3936" y="3312"/>
            <a:chExt cx="720" cy="576"/>
          </a:xfrm>
        </p:grpSpPr>
        <p:sp>
          <p:nvSpPr>
            <p:cNvPr id="34851" name="Line 72"/>
            <p:cNvSpPr>
              <a:spLocks noChangeShapeType="1"/>
            </p:cNvSpPr>
            <p:nvPr/>
          </p:nvSpPr>
          <p:spPr bwMode="auto">
            <a:xfrm>
              <a:off x="3936"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2" name="Line 73"/>
            <p:cNvSpPr>
              <a:spLocks noChangeShapeType="1"/>
            </p:cNvSpPr>
            <p:nvPr/>
          </p:nvSpPr>
          <p:spPr bwMode="auto">
            <a:xfrm>
              <a:off x="4080"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3" name="Line 74"/>
            <p:cNvSpPr>
              <a:spLocks noChangeShapeType="1"/>
            </p:cNvSpPr>
            <p:nvPr/>
          </p:nvSpPr>
          <p:spPr bwMode="auto">
            <a:xfrm>
              <a:off x="4224"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4" name="Line 75"/>
            <p:cNvSpPr>
              <a:spLocks noChangeShapeType="1"/>
            </p:cNvSpPr>
            <p:nvPr/>
          </p:nvSpPr>
          <p:spPr bwMode="auto">
            <a:xfrm>
              <a:off x="4368"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5" name="Line 76"/>
            <p:cNvSpPr>
              <a:spLocks noChangeShapeType="1"/>
            </p:cNvSpPr>
            <p:nvPr/>
          </p:nvSpPr>
          <p:spPr bwMode="auto">
            <a:xfrm>
              <a:off x="4512" y="3360"/>
              <a:ext cx="0" cy="528"/>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56" name="Line 77"/>
            <p:cNvSpPr>
              <a:spLocks noChangeShapeType="1"/>
            </p:cNvSpPr>
            <p:nvPr/>
          </p:nvSpPr>
          <p:spPr bwMode="auto">
            <a:xfrm>
              <a:off x="4656" y="3312"/>
              <a:ext cx="0" cy="576"/>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6735" name="Text Box 79"/>
          <p:cNvSpPr txBox="1">
            <a:spLocks noChangeArrowheads="1"/>
          </p:cNvSpPr>
          <p:nvPr/>
        </p:nvSpPr>
        <p:spPr bwMode="auto">
          <a:xfrm>
            <a:off x="4267200" y="6400800"/>
            <a:ext cx="1219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5896</a:t>
            </a:r>
          </a:p>
        </p:txBody>
      </p:sp>
      <p:sp>
        <p:nvSpPr>
          <p:cNvPr id="326736" name="Text Box 80"/>
          <p:cNvSpPr txBox="1">
            <a:spLocks noChangeArrowheads="1"/>
          </p:cNvSpPr>
          <p:nvPr/>
        </p:nvSpPr>
        <p:spPr bwMode="auto">
          <a:xfrm>
            <a:off x="6400800" y="6400800"/>
            <a:ext cx="1447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5890</a:t>
            </a:r>
          </a:p>
        </p:txBody>
      </p:sp>
      <p:grpSp>
        <p:nvGrpSpPr>
          <p:cNvPr id="326737" name="Group 81"/>
          <p:cNvGrpSpPr>
            <a:grpSpLocks/>
          </p:cNvGrpSpPr>
          <p:nvPr/>
        </p:nvGrpSpPr>
        <p:grpSpPr bwMode="auto">
          <a:xfrm>
            <a:off x="457200" y="5257800"/>
            <a:ext cx="2819400" cy="1604963"/>
            <a:chOff x="288" y="3312"/>
            <a:chExt cx="1776" cy="1011"/>
          </a:xfrm>
        </p:grpSpPr>
        <p:sp>
          <p:nvSpPr>
            <p:cNvPr id="34847" name="Line 82"/>
            <p:cNvSpPr>
              <a:spLocks noChangeShapeType="1"/>
            </p:cNvSpPr>
            <p:nvPr/>
          </p:nvSpPr>
          <p:spPr bwMode="auto">
            <a:xfrm>
              <a:off x="624" y="3312"/>
              <a:ext cx="0" cy="576"/>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8" name="Line 83"/>
            <p:cNvSpPr>
              <a:spLocks noChangeShapeType="1"/>
            </p:cNvSpPr>
            <p:nvPr/>
          </p:nvSpPr>
          <p:spPr bwMode="auto">
            <a:xfrm>
              <a:off x="1392" y="3312"/>
              <a:ext cx="0" cy="576"/>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9" name="Text Box 84"/>
            <p:cNvSpPr txBox="1">
              <a:spLocks noChangeArrowheads="1"/>
            </p:cNvSpPr>
            <p:nvPr/>
          </p:nvSpPr>
          <p:spPr bwMode="auto">
            <a:xfrm>
              <a:off x="288" y="4035"/>
              <a:ext cx="76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5896</a:t>
              </a:r>
            </a:p>
          </p:txBody>
        </p:sp>
        <p:sp>
          <p:nvSpPr>
            <p:cNvPr id="34850" name="Text Box 85"/>
            <p:cNvSpPr txBox="1">
              <a:spLocks noChangeArrowheads="1"/>
            </p:cNvSpPr>
            <p:nvPr/>
          </p:nvSpPr>
          <p:spPr bwMode="auto">
            <a:xfrm>
              <a:off x="1152" y="4035"/>
              <a:ext cx="91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b="1">
                  <a:latin typeface="Times New Roman" panose="02020603050405020304" pitchFamily="18" charset="0"/>
                  <a:ea typeface="楷体_GB2312" pitchFamily="49" charset="-122"/>
                </a:rPr>
                <a:t>5890</a:t>
              </a:r>
            </a:p>
          </p:txBody>
        </p:sp>
      </p:grpSp>
    </p:spTree>
    <p:extLst>
      <p:ext uri="{BB962C8B-B14F-4D97-AF65-F5344CB8AC3E}">
        <p14:creationId xmlns:p14="http://schemas.microsoft.com/office/powerpoint/2010/main" val="11989813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26686"/>
                                        </p:tgtEl>
                                        <p:attrNameLst>
                                          <p:attrName>style.visibility</p:attrName>
                                        </p:attrNameLst>
                                      </p:cBhvr>
                                      <p:to>
                                        <p:strVal val="visible"/>
                                      </p:to>
                                    </p:set>
                                    <p:anim calcmode="lin" valueType="num">
                                      <p:cBhvr additive="base">
                                        <p:cTn id="7" dur="500" fill="hold"/>
                                        <p:tgtEl>
                                          <p:spTgt spid="326686"/>
                                        </p:tgtEl>
                                        <p:attrNameLst>
                                          <p:attrName>ppt_x</p:attrName>
                                        </p:attrNameLst>
                                      </p:cBhvr>
                                      <p:tavLst>
                                        <p:tav tm="0">
                                          <p:val>
                                            <p:strVal val="#ppt_x"/>
                                          </p:val>
                                        </p:tav>
                                        <p:tav tm="100000">
                                          <p:val>
                                            <p:strVal val="#ppt_x"/>
                                          </p:val>
                                        </p:tav>
                                      </p:tavLst>
                                    </p:anim>
                                    <p:anim calcmode="lin" valueType="num">
                                      <p:cBhvr additive="base">
                                        <p:cTn id="8" dur="500" fill="hold"/>
                                        <p:tgtEl>
                                          <p:spTgt spid="326686"/>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6665"/>
                                        </p:tgtEl>
                                        <p:attrNameLst>
                                          <p:attrName>style.visibility</p:attrName>
                                        </p:attrNameLst>
                                      </p:cBhvr>
                                      <p:to>
                                        <p:strVal val="visible"/>
                                      </p:to>
                                    </p:set>
                                    <p:anim calcmode="lin" valueType="num">
                                      <p:cBhvr additive="base">
                                        <p:cTn id="12" dur="500" fill="hold"/>
                                        <p:tgtEl>
                                          <p:spTgt spid="326665"/>
                                        </p:tgtEl>
                                        <p:attrNameLst>
                                          <p:attrName>ppt_x</p:attrName>
                                        </p:attrNameLst>
                                      </p:cBhvr>
                                      <p:tavLst>
                                        <p:tav tm="0">
                                          <p:val>
                                            <p:strVal val="0-#ppt_w/2"/>
                                          </p:val>
                                        </p:tav>
                                        <p:tav tm="100000">
                                          <p:val>
                                            <p:strVal val="#ppt_x"/>
                                          </p:val>
                                        </p:tav>
                                      </p:tavLst>
                                    </p:anim>
                                    <p:anim calcmode="lin" valueType="num">
                                      <p:cBhvr additive="base">
                                        <p:cTn id="13" dur="500" fill="hold"/>
                                        <p:tgtEl>
                                          <p:spTgt spid="32666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26666"/>
                                        </p:tgtEl>
                                        <p:attrNameLst>
                                          <p:attrName>style.visibility</p:attrName>
                                        </p:attrNameLst>
                                      </p:cBhvr>
                                      <p:to>
                                        <p:strVal val="visible"/>
                                      </p:to>
                                    </p:set>
                                    <p:anim calcmode="lin" valueType="num">
                                      <p:cBhvr additive="base">
                                        <p:cTn id="17" dur="500" fill="hold"/>
                                        <p:tgtEl>
                                          <p:spTgt spid="326666"/>
                                        </p:tgtEl>
                                        <p:attrNameLst>
                                          <p:attrName>ppt_x</p:attrName>
                                        </p:attrNameLst>
                                      </p:cBhvr>
                                      <p:tavLst>
                                        <p:tav tm="0">
                                          <p:val>
                                            <p:strVal val="0-#ppt_w/2"/>
                                          </p:val>
                                        </p:tav>
                                        <p:tav tm="100000">
                                          <p:val>
                                            <p:strVal val="#ppt_x"/>
                                          </p:val>
                                        </p:tav>
                                      </p:tavLst>
                                    </p:anim>
                                    <p:anim calcmode="lin" valueType="num">
                                      <p:cBhvr additive="base">
                                        <p:cTn id="18" dur="500" fill="hold"/>
                                        <p:tgtEl>
                                          <p:spTgt spid="32666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26667"/>
                                        </p:tgtEl>
                                        <p:attrNameLst>
                                          <p:attrName>style.visibility</p:attrName>
                                        </p:attrNameLst>
                                      </p:cBhvr>
                                      <p:to>
                                        <p:strVal val="visible"/>
                                      </p:to>
                                    </p:set>
                                    <p:anim calcmode="lin" valueType="num">
                                      <p:cBhvr additive="base">
                                        <p:cTn id="22" dur="500" fill="hold"/>
                                        <p:tgtEl>
                                          <p:spTgt spid="326667"/>
                                        </p:tgtEl>
                                        <p:attrNameLst>
                                          <p:attrName>ppt_x</p:attrName>
                                        </p:attrNameLst>
                                      </p:cBhvr>
                                      <p:tavLst>
                                        <p:tav tm="0">
                                          <p:val>
                                            <p:strVal val="0-#ppt_w/2"/>
                                          </p:val>
                                        </p:tav>
                                        <p:tav tm="100000">
                                          <p:val>
                                            <p:strVal val="#ppt_x"/>
                                          </p:val>
                                        </p:tav>
                                      </p:tavLst>
                                    </p:anim>
                                    <p:anim calcmode="lin" valueType="num">
                                      <p:cBhvr additive="base">
                                        <p:cTn id="23" dur="500" fill="hold"/>
                                        <p:tgtEl>
                                          <p:spTgt spid="326667"/>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3" presetClass="entr" presetSubtype="10" fill="hold" nodeType="afterEffect">
                                  <p:stCondLst>
                                    <p:cond delay="0"/>
                                  </p:stCondLst>
                                  <p:childTnLst>
                                    <p:set>
                                      <p:cBhvr>
                                        <p:cTn id="26" dur="1" fill="hold">
                                          <p:stCondLst>
                                            <p:cond delay="0"/>
                                          </p:stCondLst>
                                        </p:cTn>
                                        <p:tgtEl>
                                          <p:spTgt spid="326661"/>
                                        </p:tgtEl>
                                        <p:attrNameLst>
                                          <p:attrName>style.visibility</p:attrName>
                                        </p:attrNameLst>
                                      </p:cBhvr>
                                      <p:to>
                                        <p:strVal val="visible"/>
                                      </p:to>
                                    </p:set>
                                    <p:animEffect transition="in" filter="blinds(horizontal)">
                                      <p:cBhvr>
                                        <p:cTn id="27" dur="500"/>
                                        <p:tgtEl>
                                          <p:spTgt spid="326661"/>
                                        </p:tgtEl>
                                      </p:cBhvr>
                                    </p:animEffect>
                                  </p:childTnLst>
                                </p:cTn>
                              </p:par>
                            </p:childTnLst>
                          </p:cTn>
                        </p:par>
                        <p:par>
                          <p:cTn id="28" fill="hold" nodeType="afterGroup">
                            <p:stCondLst>
                              <p:cond delay="2500"/>
                            </p:stCondLst>
                            <p:childTnLst>
                              <p:par>
                                <p:cTn id="29" presetID="17" presetClass="entr" presetSubtype="1" fill="hold" nodeType="afterEffect">
                                  <p:stCondLst>
                                    <p:cond delay="0"/>
                                  </p:stCondLst>
                                  <p:childTnLst>
                                    <p:set>
                                      <p:cBhvr>
                                        <p:cTn id="30" dur="1" fill="hold">
                                          <p:stCondLst>
                                            <p:cond delay="0"/>
                                          </p:stCondLst>
                                        </p:cTn>
                                        <p:tgtEl>
                                          <p:spTgt spid="326689"/>
                                        </p:tgtEl>
                                        <p:attrNameLst>
                                          <p:attrName>style.visibility</p:attrName>
                                        </p:attrNameLst>
                                      </p:cBhvr>
                                      <p:to>
                                        <p:strVal val="visible"/>
                                      </p:to>
                                    </p:set>
                                    <p:anim calcmode="lin" valueType="num">
                                      <p:cBhvr>
                                        <p:cTn id="31" dur="500" fill="hold"/>
                                        <p:tgtEl>
                                          <p:spTgt spid="326689"/>
                                        </p:tgtEl>
                                        <p:attrNameLst>
                                          <p:attrName>ppt_x</p:attrName>
                                        </p:attrNameLst>
                                      </p:cBhvr>
                                      <p:tavLst>
                                        <p:tav tm="0">
                                          <p:val>
                                            <p:strVal val="#ppt_x"/>
                                          </p:val>
                                        </p:tav>
                                        <p:tav tm="100000">
                                          <p:val>
                                            <p:strVal val="#ppt_x"/>
                                          </p:val>
                                        </p:tav>
                                      </p:tavLst>
                                    </p:anim>
                                    <p:anim calcmode="lin" valueType="num">
                                      <p:cBhvr>
                                        <p:cTn id="32" dur="500" fill="hold"/>
                                        <p:tgtEl>
                                          <p:spTgt spid="326689"/>
                                        </p:tgtEl>
                                        <p:attrNameLst>
                                          <p:attrName>ppt_y</p:attrName>
                                        </p:attrNameLst>
                                      </p:cBhvr>
                                      <p:tavLst>
                                        <p:tav tm="0">
                                          <p:val>
                                            <p:strVal val="#ppt_y-#ppt_h/2"/>
                                          </p:val>
                                        </p:tav>
                                        <p:tav tm="100000">
                                          <p:val>
                                            <p:strVal val="#ppt_y"/>
                                          </p:val>
                                        </p:tav>
                                      </p:tavLst>
                                    </p:anim>
                                    <p:anim calcmode="lin" valueType="num">
                                      <p:cBhvr>
                                        <p:cTn id="33" dur="500" fill="hold"/>
                                        <p:tgtEl>
                                          <p:spTgt spid="326689"/>
                                        </p:tgtEl>
                                        <p:attrNameLst>
                                          <p:attrName>ppt_w</p:attrName>
                                        </p:attrNameLst>
                                      </p:cBhvr>
                                      <p:tavLst>
                                        <p:tav tm="0">
                                          <p:val>
                                            <p:strVal val="#ppt_w"/>
                                          </p:val>
                                        </p:tav>
                                        <p:tav tm="100000">
                                          <p:val>
                                            <p:strVal val="#ppt_w"/>
                                          </p:val>
                                        </p:tav>
                                      </p:tavLst>
                                    </p:anim>
                                    <p:anim calcmode="lin" valueType="num">
                                      <p:cBhvr>
                                        <p:cTn id="34" dur="500" fill="hold"/>
                                        <p:tgtEl>
                                          <p:spTgt spid="326689"/>
                                        </p:tgtEl>
                                        <p:attrNameLst>
                                          <p:attrName>ppt_h</p:attrName>
                                        </p:attrNameLst>
                                      </p:cBhvr>
                                      <p:tavLst>
                                        <p:tav tm="0">
                                          <p:val>
                                            <p:fltVal val="0"/>
                                          </p:val>
                                        </p:tav>
                                        <p:tav tm="100000">
                                          <p:val>
                                            <p:strVal val="#ppt_h"/>
                                          </p:val>
                                        </p:tav>
                                      </p:tavLst>
                                    </p:anim>
                                  </p:childTnLst>
                                </p:cTn>
                              </p:par>
                            </p:childTnLst>
                          </p:cTn>
                        </p:par>
                        <p:par>
                          <p:cTn id="35" fill="hold" nodeType="afterGroup">
                            <p:stCondLst>
                              <p:cond delay="3000"/>
                            </p:stCondLst>
                            <p:childTnLst>
                              <p:par>
                                <p:cTn id="36" presetID="4" presetClass="entr" presetSubtype="16" fill="hold" nodeType="afterEffect">
                                  <p:stCondLst>
                                    <p:cond delay="0"/>
                                  </p:stCondLst>
                                  <p:childTnLst>
                                    <p:set>
                                      <p:cBhvr>
                                        <p:cTn id="37" dur="1" fill="hold">
                                          <p:stCondLst>
                                            <p:cond delay="0"/>
                                          </p:stCondLst>
                                        </p:cTn>
                                        <p:tgtEl>
                                          <p:spTgt spid="326658"/>
                                        </p:tgtEl>
                                        <p:attrNameLst>
                                          <p:attrName>style.visibility</p:attrName>
                                        </p:attrNameLst>
                                      </p:cBhvr>
                                      <p:to>
                                        <p:strVal val="visible"/>
                                      </p:to>
                                    </p:set>
                                    <p:animEffect transition="in" filter="box(in)">
                                      <p:cBhvr>
                                        <p:cTn id="38" dur="500"/>
                                        <p:tgtEl>
                                          <p:spTgt spid="326658"/>
                                        </p:tgtEl>
                                      </p:cBhvr>
                                    </p:animEffect>
                                  </p:childTnLst>
                                </p:cTn>
                              </p:par>
                            </p:childTnLst>
                          </p:cTn>
                        </p:par>
                        <p:par>
                          <p:cTn id="39" fill="hold" nodeType="afterGroup">
                            <p:stCondLst>
                              <p:cond delay="3500"/>
                            </p:stCondLst>
                            <p:childTnLst>
                              <p:par>
                                <p:cTn id="40" presetID="4" presetClass="entr" presetSubtype="16" fill="hold" nodeType="afterEffect">
                                  <p:stCondLst>
                                    <p:cond delay="0"/>
                                  </p:stCondLst>
                                  <p:childTnLst>
                                    <p:set>
                                      <p:cBhvr>
                                        <p:cTn id="41" dur="1" fill="hold">
                                          <p:stCondLst>
                                            <p:cond delay="0"/>
                                          </p:stCondLst>
                                        </p:cTn>
                                        <p:tgtEl>
                                          <p:spTgt spid="326688"/>
                                        </p:tgtEl>
                                        <p:attrNameLst>
                                          <p:attrName>style.visibility</p:attrName>
                                        </p:attrNameLst>
                                      </p:cBhvr>
                                      <p:to>
                                        <p:strVal val="visible"/>
                                      </p:to>
                                    </p:set>
                                    <p:animEffect transition="in" filter="box(in)">
                                      <p:cBhvr>
                                        <p:cTn id="42" dur="500"/>
                                        <p:tgtEl>
                                          <p:spTgt spid="326688"/>
                                        </p:tgtEl>
                                      </p:cBhvr>
                                    </p:animEffect>
                                  </p:childTnLst>
                                </p:cTn>
                              </p:par>
                            </p:childTnLst>
                          </p:cTn>
                        </p:par>
                        <p:par>
                          <p:cTn id="43" fill="hold" nodeType="afterGroup">
                            <p:stCondLst>
                              <p:cond delay="4000"/>
                            </p:stCondLst>
                            <p:childTnLst>
                              <p:par>
                                <p:cTn id="44" presetID="3" presetClass="entr" presetSubtype="5" fill="hold" nodeType="afterEffect">
                                  <p:stCondLst>
                                    <p:cond delay="0"/>
                                  </p:stCondLst>
                                  <p:childTnLst>
                                    <p:set>
                                      <p:cBhvr>
                                        <p:cTn id="45" dur="1" fill="hold">
                                          <p:stCondLst>
                                            <p:cond delay="0"/>
                                          </p:stCondLst>
                                        </p:cTn>
                                        <p:tgtEl>
                                          <p:spTgt spid="326737"/>
                                        </p:tgtEl>
                                        <p:attrNameLst>
                                          <p:attrName>style.visibility</p:attrName>
                                        </p:attrNameLst>
                                      </p:cBhvr>
                                      <p:to>
                                        <p:strVal val="visible"/>
                                      </p:to>
                                    </p:set>
                                    <p:animEffect transition="in" filter="blinds(vertical)">
                                      <p:cBhvr>
                                        <p:cTn id="46" dur="500"/>
                                        <p:tgtEl>
                                          <p:spTgt spid="32673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326687"/>
                                        </p:tgtEl>
                                        <p:attrNameLst>
                                          <p:attrName>style.visibility</p:attrName>
                                        </p:attrNameLst>
                                      </p:cBhvr>
                                      <p:to>
                                        <p:strVal val="visible"/>
                                      </p:to>
                                    </p:set>
                                    <p:anim calcmode="lin" valueType="num">
                                      <p:cBhvr additive="base">
                                        <p:cTn id="51" dur="500" fill="hold"/>
                                        <p:tgtEl>
                                          <p:spTgt spid="326687"/>
                                        </p:tgtEl>
                                        <p:attrNameLst>
                                          <p:attrName>ppt_x</p:attrName>
                                        </p:attrNameLst>
                                      </p:cBhvr>
                                      <p:tavLst>
                                        <p:tav tm="0">
                                          <p:val>
                                            <p:strVal val="#ppt_x"/>
                                          </p:val>
                                        </p:tav>
                                        <p:tav tm="100000">
                                          <p:val>
                                            <p:strVal val="#ppt_x"/>
                                          </p:val>
                                        </p:tav>
                                      </p:tavLst>
                                    </p:anim>
                                    <p:anim calcmode="lin" valueType="num">
                                      <p:cBhvr additive="base">
                                        <p:cTn id="52" dur="500" fill="hold"/>
                                        <p:tgtEl>
                                          <p:spTgt spid="326687"/>
                                        </p:tgtEl>
                                        <p:attrNameLst>
                                          <p:attrName>ppt_y</p:attrName>
                                        </p:attrNameLst>
                                      </p:cBhvr>
                                      <p:tavLst>
                                        <p:tav tm="0">
                                          <p:val>
                                            <p:strVal val="0-#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8" fill="hold" nodeType="clickEffect">
                                  <p:stCondLst>
                                    <p:cond delay="0"/>
                                  </p:stCondLst>
                                  <p:childTnLst>
                                    <p:set>
                                      <p:cBhvr>
                                        <p:cTn id="56" dur="1" fill="hold">
                                          <p:stCondLst>
                                            <p:cond delay="0"/>
                                          </p:stCondLst>
                                        </p:cTn>
                                        <p:tgtEl>
                                          <p:spTgt spid="326669"/>
                                        </p:tgtEl>
                                        <p:attrNameLst>
                                          <p:attrName>style.visibility</p:attrName>
                                        </p:attrNameLst>
                                      </p:cBhvr>
                                      <p:to>
                                        <p:strVal val="visible"/>
                                      </p:to>
                                    </p:set>
                                    <p:anim calcmode="lin" valueType="num">
                                      <p:cBhvr>
                                        <p:cTn id="57" dur="500" fill="hold"/>
                                        <p:tgtEl>
                                          <p:spTgt spid="326669"/>
                                        </p:tgtEl>
                                        <p:attrNameLst>
                                          <p:attrName>ppt_x</p:attrName>
                                        </p:attrNameLst>
                                      </p:cBhvr>
                                      <p:tavLst>
                                        <p:tav tm="0">
                                          <p:val>
                                            <p:strVal val="#ppt_x-#ppt_w/2"/>
                                          </p:val>
                                        </p:tav>
                                        <p:tav tm="100000">
                                          <p:val>
                                            <p:strVal val="#ppt_x"/>
                                          </p:val>
                                        </p:tav>
                                      </p:tavLst>
                                    </p:anim>
                                    <p:anim calcmode="lin" valueType="num">
                                      <p:cBhvr>
                                        <p:cTn id="58" dur="500" fill="hold"/>
                                        <p:tgtEl>
                                          <p:spTgt spid="326669"/>
                                        </p:tgtEl>
                                        <p:attrNameLst>
                                          <p:attrName>ppt_y</p:attrName>
                                        </p:attrNameLst>
                                      </p:cBhvr>
                                      <p:tavLst>
                                        <p:tav tm="0">
                                          <p:val>
                                            <p:strVal val="#ppt_y"/>
                                          </p:val>
                                        </p:tav>
                                        <p:tav tm="100000">
                                          <p:val>
                                            <p:strVal val="#ppt_y"/>
                                          </p:val>
                                        </p:tav>
                                      </p:tavLst>
                                    </p:anim>
                                    <p:anim calcmode="lin" valueType="num">
                                      <p:cBhvr>
                                        <p:cTn id="59" dur="500" fill="hold"/>
                                        <p:tgtEl>
                                          <p:spTgt spid="326669"/>
                                        </p:tgtEl>
                                        <p:attrNameLst>
                                          <p:attrName>ppt_w</p:attrName>
                                        </p:attrNameLst>
                                      </p:cBhvr>
                                      <p:tavLst>
                                        <p:tav tm="0">
                                          <p:val>
                                            <p:fltVal val="0"/>
                                          </p:val>
                                        </p:tav>
                                        <p:tav tm="100000">
                                          <p:val>
                                            <p:strVal val="#ppt_w"/>
                                          </p:val>
                                        </p:tav>
                                      </p:tavLst>
                                    </p:anim>
                                    <p:anim calcmode="lin" valueType="num">
                                      <p:cBhvr>
                                        <p:cTn id="60" dur="500" fill="hold"/>
                                        <p:tgtEl>
                                          <p:spTgt spid="326669"/>
                                        </p:tgtEl>
                                        <p:attrNameLst>
                                          <p:attrName>ppt_h</p:attrName>
                                        </p:attrNameLst>
                                      </p:cBhvr>
                                      <p:tavLst>
                                        <p:tav tm="0">
                                          <p:val>
                                            <p:strVal val="#ppt_h"/>
                                          </p:val>
                                        </p:tav>
                                        <p:tav tm="100000">
                                          <p:val>
                                            <p:strVal val="#ppt_h"/>
                                          </p:val>
                                        </p:tav>
                                      </p:tavLst>
                                    </p:anim>
                                  </p:childTnLst>
                                </p:cTn>
                              </p:par>
                            </p:childTnLst>
                          </p:cTn>
                        </p:par>
                        <p:par>
                          <p:cTn id="61" fill="hold" nodeType="afterGroup">
                            <p:stCondLst>
                              <p:cond delay="500"/>
                            </p:stCondLst>
                            <p:childTnLst>
                              <p:par>
                                <p:cTn id="62" presetID="4" presetClass="entr" presetSubtype="32" fill="hold" grpId="0" nodeType="afterEffect">
                                  <p:stCondLst>
                                    <p:cond delay="0"/>
                                  </p:stCondLst>
                                  <p:childTnLst>
                                    <p:set>
                                      <p:cBhvr>
                                        <p:cTn id="63" dur="1" fill="hold">
                                          <p:stCondLst>
                                            <p:cond delay="0"/>
                                          </p:stCondLst>
                                        </p:cTn>
                                        <p:tgtEl>
                                          <p:spTgt spid="326668"/>
                                        </p:tgtEl>
                                        <p:attrNameLst>
                                          <p:attrName>style.visibility</p:attrName>
                                        </p:attrNameLst>
                                      </p:cBhvr>
                                      <p:to>
                                        <p:strVal val="visible"/>
                                      </p:to>
                                    </p:set>
                                    <p:animEffect transition="in" filter="box(out)">
                                      <p:cBhvr>
                                        <p:cTn id="64" dur="500"/>
                                        <p:tgtEl>
                                          <p:spTgt spid="326668"/>
                                        </p:tgtEl>
                                      </p:cBhvr>
                                    </p:animEffect>
                                  </p:childTnLst>
                                </p:cTn>
                              </p:par>
                            </p:childTnLst>
                          </p:cTn>
                        </p:par>
                        <p:par>
                          <p:cTn id="65" fill="hold" nodeType="afterGroup">
                            <p:stCondLst>
                              <p:cond delay="1000"/>
                            </p:stCondLst>
                            <p:childTnLst>
                              <p:par>
                                <p:cTn id="66" presetID="4" presetClass="entr" presetSubtype="32" fill="hold" grpId="0" nodeType="afterEffect">
                                  <p:stCondLst>
                                    <p:cond delay="0"/>
                                  </p:stCondLst>
                                  <p:childTnLst>
                                    <p:set>
                                      <p:cBhvr>
                                        <p:cTn id="67" dur="1" fill="hold">
                                          <p:stCondLst>
                                            <p:cond delay="0"/>
                                          </p:stCondLst>
                                        </p:cTn>
                                        <p:tgtEl>
                                          <p:spTgt spid="326692"/>
                                        </p:tgtEl>
                                        <p:attrNameLst>
                                          <p:attrName>style.visibility</p:attrName>
                                        </p:attrNameLst>
                                      </p:cBhvr>
                                      <p:to>
                                        <p:strVal val="visible"/>
                                      </p:to>
                                    </p:set>
                                    <p:animEffect transition="in" filter="box(out)">
                                      <p:cBhvr>
                                        <p:cTn id="68" dur="500"/>
                                        <p:tgtEl>
                                          <p:spTgt spid="32669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8" fill="hold" nodeType="clickEffect">
                                  <p:stCondLst>
                                    <p:cond delay="0"/>
                                  </p:stCondLst>
                                  <p:childTnLst>
                                    <p:set>
                                      <p:cBhvr>
                                        <p:cTn id="72" dur="1" fill="hold">
                                          <p:stCondLst>
                                            <p:cond delay="0"/>
                                          </p:stCondLst>
                                        </p:cTn>
                                        <p:tgtEl>
                                          <p:spTgt spid="326693"/>
                                        </p:tgtEl>
                                        <p:attrNameLst>
                                          <p:attrName>style.visibility</p:attrName>
                                        </p:attrNameLst>
                                      </p:cBhvr>
                                      <p:to>
                                        <p:strVal val="visible"/>
                                      </p:to>
                                    </p:set>
                                    <p:anim calcmode="lin" valueType="num">
                                      <p:cBhvr>
                                        <p:cTn id="73" dur="500" fill="hold"/>
                                        <p:tgtEl>
                                          <p:spTgt spid="326693"/>
                                        </p:tgtEl>
                                        <p:attrNameLst>
                                          <p:attrName>ppt_x</p:attrName>
                                        </p:attrNameLst>
                                      </p:cBhvr>
                                      <p:tavLst>
                                        <p:tav tm="0">
                                          <p:val>
                                            <p:strVal val="#ppt_x-#ppt_w/2"/>
                                          </p:val>
                                        </p:tav>
                                        <p:tav tm="100000">
                                          <p:val>
                                            <p:strVal val="#ppt_x"/>
                                          </p:val>
                                        </p:tav>
                                      </p:tavLst>
                                    </p:anim>
                                    <p:anim calcmode="lin" valueType="num">
                                      <p:cBhvr>
                                        <p:cTn id="74" dur="500" fill="hold"/>
                                        <p:tgtEl>
                                          <p:spTgt spid="326693"/>
                                        </p:tgtEl>
                                        <p:attrNameLst>
                                          <p:attrName>ppt_y</p:attrName>
                                        </p:attrNameLst>
                                      </p:cBhvr>
                                      <p:tavLst>
                                        <p:tav tm="0">
                                          <p:val>
                                            <p:strVal val="#ppt_y"/>
                                          </p:val>
                                        </p:tav>
                                        <p:tav tm="100000">
                                          <p:val>
                                            <p:strVal val="#ppt_y"/>
                                          </p:val>
                                        </p:tav>
                                      </p:tavLst>
                                    </p:anim>
                                    <p:anim calcmode="lin" valueType="num">
                                      <p:cBhvr>
                                        <p:cTn id="75" dur="500" fill="hold"/>
                                        <p:tgtEl>
                                          <p:spTgt spid="326693"/>
                                        </p:tgtEl>
                                        <p:attrNameLst>
                                          <p:attrName>ppt_w</p:attrName>
                                        </p:attrNameLst>
                                      </p:cBhvr>
                                      <p:tavLst>
                                        <p:tav tm="0">
                                          <p:val>
                                            <p:fltVal val="0"/>
                                          </p:val>
                                        </p:tav>
                                        <p:tav tm="100000">
                                          <p:val>
                                            <p:strVal val="#ppt_w"/>
                                          </p:val>
                                        </p:tav>
                                      </p:tavLst>
                                    </p:anim>
                                    <p:anim calcmode="lin" valueType="num">
                                      <p:cBhvr>
                                        <p:cTn id="76" dur="500" fill="hold"/>
                                        <p:tgtEl>
                                          <p:spTgt spid="326693"/>
                                        </p:tgtEl>
                                        <p:attrNameLst>
                                          <p:attrName>ppt_h</p:attrName>
                                        </p:attrNameLst>
                                      </p:cBhvr>
                                      <p:tavLst>
                                        <p:tav tm="0">
                                          <p:val>
                                            <p:strVal val="#ppt_h"/>
                                          </p:val>
                                        </p:tav>
                                        <p:tav tm="100000">
                                          <p:val>
                                            <p:strVal val="#ppt_h"/>
                                          </p:val>
                                        </p:tav>
                                      </p:tavLst>
                                    </p:anim>
                                  </p:childTnLst>
                                </p:cTn>
                              </p:par>
                            </p:childTnLst>
                          </p:cTn>
                        </p:par>
                        <p:par>
                          <p:cTn id="77" fill="hold" nodeType="afterGroup">
                            <p:stCondLst>
                              <p:cond delay="500"/>
                            </p:stCondLst>
                            <p:childTnLst>
                              <p:par>
                                <p:cTn id="78" presetID="4" presetClass="entr" presetSubtype="32" fill="hold" grpId="0" nodeType="afterEffect">
                                  <p:stCondLst>
                                    <p:cond delay="0"/>
                                  </p:stCondLst>
                                  <p:childTnLst>
                                    <p:set>
                                      <p:cBhvr>
                                        <p:cTn id="79" dur="1" fill="hold">
                                          <p:stCondLst>
                                            <p:cond delay="0"/>
                                          </p:stCondLst>
                                        </p:cTn>
                                        <p:tgtEl>
                                          <p:spTgt spid="326678"/>
                                        </p:tgtEl>
                                        <p:attrNameLst>
                                          <p:attrName>style.visibility</p:attrName>
                                        </p:attrNameLst>
                                      </p:cBhvr>
                                      <p:to>
                                        <p:strVal val="visible"/>
                                      </p:to>
                                    </p:set>
                                    <p:animEffect transition="in" filter="box(out)">
                                      <p:cBhvr>
                                        <p:cTn id="80" dur="500"/>
                                        <p:tgtEl>
                                          <p:spTgt spid="326678"/>
                                        </p:tgtEl>
                                      </p:cBhvr>
                                    </p:animEffect>
                                  </p:childTnLst>
                                </p:cTn>
                              </p:par>
                            </p:childTnLst>
                          </p:cTn>
                        </p:par>
                        <p:par>
                          <p:cTn id="81" fill="hold" nodeType="afterGroup">
                            <p:stCondLst>
                              <p:cond delay="1000"/>
                            </p:stCondLst>
                            <p:childTnLst>
                              <p:par>
                                <p:cTn id="82" presetID="4" presetClass="entr" presetSubtype="32" fill="hold" grpId="0" nodeType="afterEffect">
                                  <p:stCondLst>
                                    <p:cond delay="0"/>
                                  </p:stCondLst>
                                  <p:childTnLst>
                                    <p:set>
                                      <p:cBhvr>
                                        <p:cTn id="83" dur="1" fill="hold">
                                          <p:stCondLst>
                                            <p:cond delay="0"/>
                                          </p:stCondLst>
                                        </p:cTn>
                                        <p:tgtEl>
                                          <p:spTgt spid="326659"/>
                                        </p:tgtEl>
                                        <p:attrNameLst>
                                          <p:attrName>style.visibility</p:attrName>
                                        </p:attrNameLst>
                                      </p:cBhvr>
                                      <p:to>
                                        <p:strVal val="visible"/>
                                      </p:to>
                                    </p:set>
                                    <p:animEffect transition="in" filter="box(out)">
                                      <p:cBhvr>
                                        <p:cTn id="84" dur="500"/>
                                        <p:tgtEl>
                                          <p:spTgt spid="3266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8" fill="hold" nodeType="clickEffect">
                                  <p:stCondLst>
                                    <p:cond delay="0"/>
                                  </p:stCondLst>
                                  <p:childTnLst>
                                    <p:set>
                                      <p:cBhvr>
                                        <p:cTn id="88" dur="1" fill="hold">
                                          <p:stCondLst>
                                            <p:cond delay="0"/>
                                          </p:stCondLst>
                                        </p:cTn>
                                        <p:tgtEl>
                                          <p:spTgt spid="326680"/>
                                        </p:tgtEl>
                                        <p:attrNameLst>
                                          <p:attrName>style.visibility</p:attrName>
                                        </p:attrNameLst>
                                      </p:cBhvr>
                                      <p:to>
                                        <p:strVal val="visible"/>
                                      </p:to>
                                    </p:set>
                                    <p:anim calcmode="lin" valueType="num">
                                      <p:cBhvr>
                                        <p:cTn id="89" dur="500" fill="hold"/>
                                        <p:tgtEl>
                                          <p:spTgt spid="326680"/>
                                        </p:tgtEl>
                                        <p:attrNameLst>
                                          <p:attrName>ppt_x</p:attrName>
                                        </p:attrNameLst>
                                      </p:cBhvr>
                                      <p:tavLst>
                                        <p:tav tm="0">
                                          <p:val>
                                            <p:strVal val="#ppt_x-#ppt_w/2"/>
                                          </p:val>
                                        </p:tav>
                                        <p:tav tm="100000">
                                          <p:val>
                                            <p:strVal val="#ppt_x"/>
                                          </p:val>
                                        </p:tav>
                                      </p:tavLst>
                                    </p:anim>
                                    <p:anim calcmode="lin" valueType="num">
                                      <p:cBhvr>
                                        <p:cTn id="90" dur="500" fill="hold"/>
                                        <p:tgtEl>
                                          <p:spTgt spid="326680"/>
                                        </p:tgtEl>
                                        <p:attrNameLst>
                                          <p:attrName>ppt_y</p:attrName>
                                        </p:attrNameLst>
                                      </p:cBhvr>
                                      <p:tavLst>
                                        <p:tav tm="0">
                                          <p:val>
                                            <p:strVal val="#ppt_y"/>
                                          </p:val>
                                        </p:tav>
                                        <p:tav tm="100000">
                                          <p:val>
                                            <p:strVal val="#ppt_y"/>
                                          </p:val>
                                        </p:tav>
                                      </p:tavLst>
                                    </p:anim>
                                    <p:anim calcmode="lin" valueType="num">
                                      <p:cBhvr>
                                        <p:cTn id="91" dur="500" fill="hold"/>
                                        <p:tgtEl>
                                          <p:spTgt spid="326680"/>
                                        </p:tgtEl>
                                        <p:attrNameLst>
                                          <p:attrName>ppt_w</p:attrName>
                                        </p:attrNameLst>
                                      </p:cBhvr>
                                      <p:tavLst>
                                        <p:tav tm="0">
                                          <p:val>
                                            <p:fltVal val="0"/>
                                          </p:val>
                                        </p:tav>
                                        <p:tav tm="100000">
                                          <p:val>
                                            <p:strVal val="#ppt_w"/>
                                          </p:val>
                                        </p:tav>
                                      </p:tavLst>
                                    </p:anim>
                                    <p:anim calcmode="lin" valueType="num">
                                      <p:cBhvr>
                                        <p:cTn id="92" dur="500" fill="hold"/>
                                        <p:tgtEl>
                                          <p:spTgt spid="326680"/>
                                        </p:tgtEl>
                                        <p:attrNameLst>
                                          <p:attrName>ppt_h</p:attrName>
                                        </p:attrNameLst>
                                      </p:cBhvr>
                                      <p:tavLst>
                                        <p:tav tm="0">
                                          <p:val>
                                            <p:strVal val="#ppt_h"/>
                                          </p:val>
                                        </p:tav>
                                        <p:tav tm="100000">
                                          <p:val>
                                            <p:strVal val="#ppt_h"/>
                                          </p:val>
                                        </p:tav>
                                      </p:tavLst>
                                    </p:anim>
                                  </p:childTnLst>
                                </p:cTn>
                              </p:par>
                            </p:childTnLst>
                          </p:cTn>
                        </p:par>
                        <p:par>
                          <p:cTn id="93" fill="hold" nodeType="afterGroup">
                            <p:stCondLst>
                              <p:cond delay="500"/>
                            </p:stCondLst>
                            <p:childTnLst>
                              <p:par>
                                <p:cTn id="94" presetID="4" presetClass="entr" presetSubtype="32" fill="hold" grpId="0" nodeType="afterEffect">
                                  <p:stCondLst>
                                    <p:cond delay="0"/>
                                  </p:stCondLst>
                                  <p:childTnLst>
                                    <p:set>
                                      <p:cBhvr>
                                        <p:cTn id="95" dur="1" fill="hold">
                                          <p:stCondLst>
                                            <p:cond delay="0"/>
                                          </p:stCondLst>
                                        </p:cTn>
                                        <p:tgtEl>
                                          <p:spTgt spid="326679"/>
                                        </p:tgtEl>
                                        <p:attrNameLst>
                                          <p:attrName>style.visibility</p:attrName>
                                        </p:attrNameLst>
                                      </p:cBhvr>
                                      <p:to>
                                        <p:strVal val="visible"/>
                                      </p:to>
                                    </p:set>
                                    <p:animEffect transition="in" filter="box(out)">
                                      <p:cBhvr>
                                        <p:cTn id="96" dur="500"/>
                                        <p:tgtEl>
                                          <p:spTgt spid="326679"/>
                                        </p:tgtEl>
                                      </p:cBhvr>
                                    </p:animEffect>
                                  </p:childTnLst>
                                </p:cTn>
                              </p:par>
                            </p:childTnLst>
                          </p:cTn>
                        </p:par>
                        <p:par>
                          <p:cTn id="97" fill="hold" nodeType="afterGroup">
                            <p:stCondLst>
                              <p:cond delay="1000"/>
                            </p:stCondLst>
                            <p:childTnLst>
                              <p:par>
                                <p:cTn id="98" presetID="4" presetClass="entr" presetSubtype="32" fill="hold" grpId="0" nodeType="afterEffect">
                                  <p:stCondLst>
                                    <p:cond delay="0"/>
                                  </p:stCondLst>
                                  <p:childTnLst>
                                    <p:set>
                                      <p:cBhvr>
                                        <p:cTn id="99" dur="1" fill="hold">
                                          <p:stCondLst>
                                            <p:cond delay="0"/>
                                          </p:stCondLst>
                                        </p:cTn>
                                        <p:tgtEl>
                                          <p:spTgt spid="326660"/>
                                        </p:tgtEl>
                                        <p:attrNameLst>
                                          <p:attrName>style.visibility</p:attrName>
                                        </p:attrNameLst>
                                      </p:cBhvr>
                                      <p:to>
                                        <p:strVal val="visible"/>
                                      </p:to>
                                    </p:set>
                                    <p:animEffect transition="in" filter="box(out)">
                                      <p:cBhvr>
                                        <p:cTn id="100" dur="500"/>
                                        <p:tgtEl>
                                          <p:spTgt spid="326660"/>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 presetClass="entr" presetSubtype="5" fill="hold" nodeType="clickEffect">
                                  <p:stCondLst>
                                    <p:cond delay="0"/>
                                  </p:stCondLst>
                                  <p:childTnLst>
                                    <p:set>
                                      <p:cBhvr>
                                        <p:cTn id="104" dur="1" fill="hold">
                                          <p:stCondLst>
                                            <p:cond delay="0"/>
                                          </p:stCondLst>
                                        </p:cTn>
                                        <p:tgtEl>
                                          <p:spTgt spid="326711"/>
                                        </p:tgtEl>
                                        <p:attrNameLst>
                                          <p:attrName>style.visibility</p:attrName>
                                        </p:attrNameLst>
                                      </p:cBhvr>
                                      <p:to>
                                        <p:strVal val="visible"/>
                                      </p:to>
                                    </p:set>
                                    <p:animEffect transition="in" filter="blinds(vertical)">
                                      <p:cBhvr>
                                        <p:cTn id="105" dur="500"/>
                                        <p:tgtEl>
                                          <p:spTgt spid="326711"/>
                                        </p:tgtEl>
                                      </p:cBhvr>
                                    </p:animEffect>
                                  </p:childTnLst>
                                </p:cTn>
                              </p:par>
                            </p:childTnLst>
                          </p:cTn>
                        </p:par>
                        <p:par>
                          <p:cTn id="106" fill="hold" nodeType="afterGroup">
                            <p:stCondLst>
                              <p:cond delay="500"/>
                            </p:stCondLst>
                            <p:childTnLst>
                              <p:par>
                                <p:cTn id="107" presetID="17" presetClass="entr" presetSubtype="1" fill="hold" grpId="0" nodeType="afterEffect">
                                  <p:stCondLst>
                                    <p:cond delay="0"/>
                                  </p:stCondLst>
                                  <p:childTnLst>
                                    <p:set>
                                      <p:cBhvr>
                                        <p:cTn id="108" dur="1" fill="hold">
                                          <p:stCondLst>
                                            <p:cond delay="0"/>
                                          </p:stCondLst>
                                        </p:cTn>
                                        <p:tgtEl>
                                          <p:spTgt spid="326710"/>
                                        </p:tgtEl>
                                        <p:attrNameLst>
                                          <p:attrName>style.visibility</p:attrName>
                                        </p:attrNameLst>
                                      </p:cBhvr>
                                      <p:to>
                                        <p:strVal val="visible"/>
                                      </p:to>
                                    </p:set>
                                    <p:anim calcmode="lin" valueType="num">
                                      <p:cBhvr>
                                        <p:cTn id="109" dur="500" fill="hold"/>
                                        <p:tgtEl>
                                          <p:spTgt spid="326710"/>
                                        </p:tgtEl>
                                        <p:attrNameLst>
                                          <p:attrName>ppt_x</p:attrName>
                                        </p:attrNameLst>
                                      </p:cBhvr>
                                      <p:tavLst>
                                        <p:tav tm="0">
                                          <p:val>
                                            <p:strVal val="#ppt_x"/>
                                          </p:val>
                                        </p:tav>
                                        <p:tav tm="100000">
                                          <p:val>
                                            <p:strVal val="#ppt_x"/>
                                          </p:val>
                                        </p:tav>
                                      </p:tavLst>
                                    </p:anim>
                                    <p:anim calcmode="lin" valueType="num">
                                      <p:cBhvr>
                                        <p:cTn id="110" dur="500" fill="hold"/>
                                        <p:tgtEl>
                                          <p:spTgt spid="326710"/>
                                        </p:tgtEl>
                                        <p:attrNameLst>
                                          <p:attrName>ppt_y</p:attrName>
                                        </p:attrNameLst>
                                      </p:cBhvr>
                                      <p:tavLst>
                                        <p:tav tm="0">
                                          <p:val>
                                            <p:strVal val="#ppt_y-#ppt_h/2"/>
                                          </p:val>
                                        </p:tav>
                                        <p:tav tm="100000">
                                          <p:val>
                                            <p:strVal val="#ppt_y"/>
                                          </p:val>
                                        </p:tav>
                                      </p:tavLst>
                                    </p:anim>
                                    <p:anim calcmode="lin" valueType="num">
                                      <p:cBhvr>
                                        <p:cTn id="111" dur="500" fill="hold"/>
                                        <p:tgtEl>
                                          <p:spTgt spid="326710"/>
                                        </p:tgtEl>
                                        <p:attrNameLst>
                                          <p:attrName>ppt_w</p:attrName>
                                        </p:attrNameLst>
                                      </p:cBhvr>
                                      <p:tavLst>
                                        <p:tav tm="0">
                                          <p:val>
                                            <p:strVal val="#ppt_w"/>
                                          </p:val>
                                        </p:tav>
                                        <p:tav tm="100000">
                                          <p:val>
                                            <p:strVal val="#ppt_w"/>
                                          </p:val>
                                        </p:tav>
                                      </p:tavLst>
                                    </p:anim>
                                    <p:anim calcmode="lin" valueType="num">
                                      <p:cBhvr>
                                        <p:cTn id="112" dur="500" fill="hold"/>
                                        <p:tgtEl>
                                          <p:spTgt spid="326710"/>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1" fill="hold" nodeType="clickEffect">
                                  <p:stCondLst>
                                    <p:cond delay="0"/>
                                  </p:stCondLst>
                                  <p:childTnLst>
                                    <p:set>
                                      <p:cBhvr>
                                        <p:cTn id="116" dur="1" fill="hold">
                                          <p:stCondLst>
                                            <p:cond delay="0"/>
                                          </p:stCondLst>
                                        </p:cTn>
                                        <p:tgtEl>
                                          <p:spTgt spid="326698"/>
                                        </p:tgtEl>
                                        <p:attrNameLst>
                                          <p:attrName>style.visibility</p:attrName>
                                        </p:attrNameLst>
                                      </p:cBhvr>
                                      <p:to>
                                        <p:strVal val="visible"/>
                                      </p:to>
                                    </p:set>
                                    <p:anim calcmode="lin" valueType="num">
                                      <p:cBhvr>
                                        <p:cTn id="117" dur="500" fill="hold"/>
                                        <p:tgtEl>
                                          <p:spTgt spid="326698"/>
                                        </p:tgtEl>
                                        <p:attrNameLst>
                                          <p:attrName>ppt_x</p:attrName>
                                        </p:attrNameLst>
                                      </p:cBhvr>
                                      <p:tavLst>
                                        <p:tav tm="0">
                                          <p:val>
                                            <p:strVal val="#ppt_x"/>
                                          </p:val>
                                        </p:tav>
                                        <p:tav tm="100000">
                                          <p:val>
                                            <p:strVal val="#ppt_x"/>
                                          </p:val>
                                        </p:tav>
                                      </p:tavLst>
                                    </p:anim>
                                    <p:anim calcmode="lin" valueType="num">
                                      <p:cBhvr>
                                        <p:cTn id="118" dur="500" fill="hold"/>
                                        <p:tgtEl>
                                          <p:spTgt spid="326698"/>
                                        </p:tgtEl>
                                        <p:attrNameLst>
                                          <p:attrName>ppt_y</p:attrName>
                                        </p:attrNameLst>
                                      </p:cBhvr>
                                      <p:tavLst>
                                        <p:tav tm="0">
                                          <p:val>
                                            <p:strVal val="#ppt_y-#ppt_h/2"/>
                                          </p:val>
                                        </p:tav>
                                        <p:tav tm="100000">
                                          <p:val>
                                            <p:strVal val="#ppt_y"/>
                                          </p:val>
                                        </p:tav>
                                      </p:tavLst>
                                    </p:anim>
                                    <p:anim calcmode="lin" valueType="num">
                                      <p:cBhvr>
                                        <p:cTn id="119" dur="500" fill="hold"/>
                                        <p:tgtEl>
                                          <p:spTgt spid="326698"/>
                                        </p:tgtEl>
                                        <p:attrNameLst>
                                          <p:attrName>ppt_w</p:attrName>
                                        </p:attrNameLst>
                                      </p:cBhvr>
                                      <p:tavLst>
                                        <p:tav tm="0">
                                          <p:val>
                                            <p:strVal val="#ppt_w"/>
                                          </p:val>
                                        </p:tav>
                                        <p:tav tm="100000">
                                          <p:val>
                                            <p:strVal val="#ppt_w"/>
                                          </p:val>
                                        </p:tav>
                                      </p:tavLst>
                                    </p:anim>
                                    <p:anim calcmode="lin" valueType="num">
                                      <p:cBhvr>
                                        <p:cTn id="120" dur="500" fill="hold"/>
                                        <p:tgtEl>
                                          <p:spTgt spid="326698"/>
                                        </p:tgtEl>
                                        <p:attrNameLst>
                                          <p:attrName>ppt_h</p:attrName>
                                        </p:attrNameLst>
                                      </p:cBhvr>
                                      <p:tavLst>
                                        <p:tav tm="0">
                                          <p:val>
                                            <p:fltVal val="0"/>
                                          </p:val>
                                        </p:tav>
                                        <p:tav tm="100000">
                                          <p:val>
                                            <p:strVal val="#ppt_h"/>
                                          </p:val>
                                        </p:tav>
                                      </p:tavLst>
                                    </p:anim>
                                  </p:childTnLst>
                                </p:cTn>
                              </p:par>
                            </p:childTnLst>
                          </p:cTn>
                        </p:par>
                        <p:par>
                          <p:cTn id="121" fill="hold" nodeType="afterGroup">
                            <p:stCondLst>
                              <p:cond delay="500"/>
                            </p:stCondLst>
                            <p:childTnLst>
                              <p:par>
                                <p:cTn id="122" presetID="17" presetClass="entr" presetSubtype="1" fill="hold" nodeType="afterEffect">
                                  <p:stCondLst>
                                    <p:cond delay="0"/>
                                  </p:stCondLst>
                                  <p:childTnLst>
                                    <p:set>
                                      <p:cBhvr>
                                        <p:cTn id="123" dur="1" fill="hold">
                                          <p:stCondLst>
                                            <p:cond delay="0"/>
                                          </p:stCondLst>
                                        </p:cTn>
                                        <p:tgtEl>
                                          <p:spTgt spid="326722"/>
                                        </p:tgtEl>
                                        <p:attrNameLst>
                                          <p:attrName>style.visibility</p:attrName>
                                        </p:attrNameLst>
                                      </p:cBhvr>
                                      <p:to>
                                        <p:strVal val="visible"/>
                                      </p:to>
                                    </p:set>
                                    <p:anim calcmode="lin" valueType="num">
                                      <p:cBhvr>
                                        <p:cTn id="124" dur="500" fill="hold"/>
                                        <p:tgtEl>
                                          <p:spTgt spid="326722"/>
                                        </p:tgtEl>
                                        <p:attrNameLst>
                                          <p:attrName>ppt_x</p:attrName>
                                        </p:attrNameLst>
                                      </p:cBhvr>
                                      <p:tavLst>
                                        <p:tav tm="0">
                                          <p:val>
                                            <p:strVal val="#ppt_x"/>
                                          </p:val>
                                        </p:tav>
                                        <p:tav tm="100000">
                                          <p:val>
                                            <p:strVal val="#ppt_x"/>
                                          </p:val>
                                        </p:tav>
                                      </p:tavLst>
                                    </p:anim>
                                    <p:anim calcmode="lin" valueType="num">
                                      <p:cBhvr>
                                        <p:cTn id="125" dur="500" fill="hold"/>
                                        <p:tgtEl>
                                          <p:spTgt spid="326722"/>
                                        </p:tgtEl>
                                        <p:attrNameLst>
                                          <p:attrName>ppt_y</p:attrName>
                                        </p:attrNameLst>
                                      </p:cBhvr>
                                      <p:tavLst>
                                        <p:tav tm="0">
                                          <p:val>
                                            <p:strVal val="#ppt_y-#ppt_h/2"/>
                                          </p:val>
                                        </p:tav>
                                        <p:tav tm="100000">
                                          <p:val>
                                            <p:strVal val="#ppt_y"/>
                                          </p:val>
                                        </p:tav>
                                      </p:tavLst>
                                    </p:anim>
                                    <p:anim calcmode="lin" valueType="num">
                                      <p:cBhvr>
                                        <p:cTn id="126" dur="500" fill="hold"/>
                                        <p:tgtEl>
                                          <p:spTgt spid="326722"/>
                                        </p:tgtEl>
                                        <p:attrNameLst>
                                          <p:attrName>ppt_w</p:attrName>
                                        </p:attrNameLst>
                                      </p:cBhvr>
                                      <p:tavLst>
                                        <p:tav tm="0">
                                          <p:val>
                                            <p:strVal val="#ppt_w"/>
                                          </p:val>
                                        </p:tav>
                                        <p:tav tm="100000">
                                          <p:val>
                                            <p:strVal val="#ppt_w"/>
                                          </p:val>
                                        </p:tav>
                                      </p:tavLst>
                                    </p:anim>
                                    <p:anim calcmode="lin" valueType="num">
                                      <p:cBhvr>
                                        <p:cTn id="127" dur="500" fill="hold"/>
                                        <p:tgtEl>
                                          <p:spTgt spid="326722"/>
                                        </p:tgtEl>
                                        <p:attrNameLst>
                                          <p:attrName>ppt_h</p:attrName>
                                        </p:attrNameLst>
                                      </p:cBhvr>
                                      <p:tavLst>
                                        <p:tav tm="0">
                                          <p:val>
                                            <p:fltVal val="0"/>
                                          </p:val>
                                        </p:tav>
                                        <p:tav tm="100000">
                                          <p:val>
                                            <p:strVal val="#ppt_h"/>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7" presetClass="entr" presetSubtype="1" fill="hold" nodeType="clickEffect">
                                  <p:stCondLst>
                                    <p:cond delay="0"/>
                                  </p:stCondLst>
                                  <p:childTnLst>
                                    <p:set>
                                      <p:cBhvr>
                                        <p:cTn id="131" dur="1" fill="hold">
                                          <p:stCondLst>
                                            <p:cond delay="0"/>
                                          </p:stCondLst>
                                        </p:cTn>
                                        <p:tgtEl>
                                          <p:spTgt spid="326703"/>
                                        </p:tgtEl>
                                        <p:attrNameLst>
                                          <p:attrName>style.visibility</p:attrName>
                                        </p:attrNameLst>
                                      </p:cBhvr>
                                      <p:to>
                                        <p:strVal val="visible"/>
                                      </p:to>
                                    </p:set>
                                    <p:anim calcmode="lin" valueType="num">
                                      <p:cBhvr>
                                        <p:cTn id="132" dur="500" fill="hold"/>
                                        <p:tgtEl>
                                          <p:spTgt spid="326703"/>
                                        </p:tgtEl>
                                        <p:attrNameLst>
                                          <p:attrName>ppt_x</p:attrName>
                                        </p:attrNameLst>
                                      </p:cBhvr>
                                      <p:tavLst>
                                        <p:tav tm="0">
                                          <p:val>
                                            <p:strVal val="#ppt_x"/>
                                          </p:val>
                                        </p:tav>
                                        <p:tav tm="100000">
                                          <p:val>
                                            <p:strVal val="#ppt_x"/>
                                          </p:val>
                                        </p:tav>
                                      </p:tavLst>
                                    </p:anim>
                                    <p:anim calcmode="lin" valueType="num">
                                      <p:cBhvr>
                                        <p:cTn id="133" dur="500" fill="hold"/>
                                        <p:tgtEl>
                                          <p:spTgt spid="326703"/>
                                        </p:tgtEl>
                                        <p:attrNameLst>
                                          <p:attrName>ppt_y</p:attrName>
                                        </p:attrNameLst>
                                      </p:cBhvr>
                                      <p:tavLst>
                                        <p:tav tm="0">
                                          <p:val>
                                            <p:strVal val="#ppt_y-#ppt_h/2"/>
                                          </p:val>
                                        </p:tav>
                                        <p:tav tm="100000">
                                          <p:val>
                                            <p:strVal val="#ppt_y"/>
                                          </p:val>
                                        </p:tav>
                                      </p:tavLst>
                                    </p:anim>
                                    <p:anim calcmode="lin" valueType="num">
                                      <p:cBhvr>
                                        <p:cTn id="134" dur="500" fill="hold"/>
                                        <p:tgtEl>
                                          <p:spTgt spid="326703"/>
                                        </p:tgtEl>
                                        <p:attrNameLst>
                                          <p:attrName>ppt_w</p:attrName>
                                        </p:attrNameLst>
                                      </p:cBhvr>
                                      <p:tavLst>
                                        <p:tav tm="0">
                                          <p:val>
                                            <p:strVal val="#ppt_w"/>
                                          </p:val>
                                        </p:tav>
                                        <p:tav tm="100000">
                                          <p:val>
                                            <p:strVal val="#ppt_w"/>
                                          </p:val>
                                        </p:tav>
                                      </p:tavLst>
                                    </p:anim>
                                    <p:anim calcmode="lin" valueType="num">
                                      <p:cBhvr>
                                        <p:cTn id="135" dur="500" fill="hold"/>
                                        <p:tgtEl>
                                          <p:spTgt spid="326703"/>
                                        </p:tgtEl>
                                        <p:attrNameLst>
                                          <p:attrName>ppt_h</p:attrName>
                                        </p:attrNameLst>
                                      </p:cBhvr>
                                      <p:tavLst>
                                        <p:tav tm="0">
                                          <p:val>
                                            <p:fltVal val="0"/>
                                          </p:val>
                                        </p:tav>
                                        <p:tav tm="100000">
                                          <p:val>
                                            <p:strVal val="#ppt_h"/>
                                          </p:val>
                                        </p:tav>
                                      </p:tavLst>
                                    </p:anim>
                                  </p:childTnLst>
                                </p:cTn>
                              </p:par>
                            </p:childTnLst>
                          </p:cTn>
                        </p:par>
                        <p:par>
                          <p:cTn id="136" fill="hold" nodeType="afterGroup">
                            <p:stCondLst>
                              <p:cond delay="500"/>
                            </p:stCondLst>
                            <p:childTnLst>
                              <p:par>
                                <p:cTn id="137" presetID="17" presetClass="entr" presetSubtype="1" fill="hold" nodeType="afterEffect">
                                  <p:stCondLst>
                                    <p:cond delay="0"/>
                                  </p:stCondLst>
                                  <p:childTnLst>
                                    <p:set>
                                      <p:cBhvr>
                                        <p:cTn id="138" dur="1" fill="hold">
                                          <p:stCondLst>
                                            <p:cond delay="0"/>
                                          </p:stCondLst>
                                        </p:cTn>
                                        <p:tgtEl>
                                          <p:spTgt spid="326727"/>
                                        </p:tgtEl>
                                        <p:attrNameLst>
                                          <p:attrName>style.visibility</p:attrName>
                                        </p:attrNameLst>
                                      </p:cBhvr>
                                      <p:to>
                                        <p:strVal val="visible"/>
                                      </p:to>
                                    </p:set>
                                    <p:anim calcmode="lin" valueType="num">
                                      <p:cBhvr>
                                        <p:cTn id="139" dur="500" fill="hold"/>
                                        <p:tgtEl>
                                          <p:spTgt spid="326727"/>
                                        </p:tgtEl>
                                        <p:attrNameLst>
                                          <p:attrName>ppt_x</p:attrName>
                                        </p:attrNameLst>
                                      </p:cBhvr>
                                      <p:tavLst>
                                        <p:tav tm="0">
                                          <p:val>
                                            <p:strVal val="#ppt_x"/>
                                          </p:val>
                                        </p:tav>
                                        <p:tav tm="100000">
                                          <p:val>
                                            <p:strVal val="#ppt_x"/>
                                          </p:val>
                                        </p:tav>
                                      </p:tavLst>
                                    </p:anim>
                                    <p:anim calcmode="lin" valueType="num">
                                      <p:cBhvr>
                                        <p:cTn id="140" dur="500" fill="hold"/>
                                        <p:tgtEl>
                                          <p:spTgt spid="326727"/>
                                        </p:tgtEl>
                                        <p:attrNameLst>
                                          <p:attrName>ppt_y</p:attrName>
                                        </p:attrNameLst>
                                      </p:cBhvr>
                                      <p:tavLst>
                                        <p:tav tm="0">
                                          <p:val>
                                            <p:strVal val="#ppt_y-#ppt_h/2"/>
                                          </p:val>
                                        </p:tav>
                                        <p:tav tm="100000">
                                          <p:val>
                                            <p:strVal val="#ppt_y"/>
                                          </p:val>
                                        </p:tav>
                                      </p:tavLst>
                                    </p:anim>
                                    <p:anim calcmode="lin" valueType="num">
                                      <p:cBhvr>
                                        <p:cTn id="141" dur="500" fill="hold"/>
                                        <p:tgtEl>
                                          <p:spTgt spid="326727"/>
                                        </p:tgtEl>
                                        <p:attrNameLst>
                                          <p:attrName>ppt_w</p:attrName>
                                        </p:attrNameLst>
                                      </p:cBhvr>
                                      <p:tavLst>
                                        <p:tav tm="0">
                                          <p:val>
                                            <p:strVal val="#ppt_w"/>
                                          </p:val>
                                        </p:tav>
                                        <p:tav tm="100000">
                                          <p:val>
                                            <p:strVal val="#ppt_w"/>
                                          </p:val>
                                        </p:tav>
                                      </p:tavLst>
                                    </p:anim>
                                    <p:anim calcmode="lin" valueType="num">
                                      <p:cBhvr>
                                        <p:cTn id="142" dur="500" fill="hold"/>
                                        <p:tgtEl>
                                          <p:spTgt spid="326727"/>
                                        </p:tgtEl>
                                        <p:attrNameLst>
                                          <p:attrName>ppt_h</p:attrName>
                                        </p:attrNameLst>
                                      </p:cBhvr>
                                      <p:tavLst>
                                        <p:tav tm="0">
                                          <p:val>
                                            <p:fltVal val="0"/>
                                          </p:val>
                                        </p:tav>
                                        <p:tav tm="100000">
                                          <p:val>
                                            <p:strVal val="#ppt_h"/>
                                          </p:val>
                                        </p:tav>
                                      </p:tavLst>
                                    </p:anim>
                                  </p:childTnLst>
                                </p:cTn>
                              </p:par>
                            </p:childTnLst>
                          </p:cTn>
                        </p:par>
                        <p:par>
                          <p:cTn id="143" fill="hold" nodeType="afterGroup">
                            <p:stCondLst>
                              <p:cond delay="1000"/>
                            </p:stCondLst>
                            <p:childTnLst>
                              <p:par>
                                <p:cTn id="144" presetID="3" presetClass="entr" presetSubtype="10" fill="hold" grpId="0" nodeType="afterEffect">
                                  <p:stCondLst>
                                    <p:cond delay="0"/>
                                  </p:stCondLst>
                                  <p:childTnLst>
                                    <p:set>
                                      <p:cBhvr>
                                        <p:cTn id="145" dur="1" fill="hold">
                                          <p:stCondLst>
                                            <p:cond delay="0"/>
                                          </p:stCondLst>
                                        </p:cTn>
                                        <p:tgtEl>
                                          <p:spTgt spid="326734"/>
                                        </p:tgtEl>
                                        <p:attrNameLst>
                                          <p:attrName>style.visibility</p:attrName>
                                        </p:attrNameLst>
                                      </p:cBhvr>
                                      <p:to>
                                        <p:strVal val="visible"/>
                                      </p:to>
                                    </p:set>
                                    <p:animEffect transition="in" filter="blinds(horizontal)">
                                      <p:cBhvr>
                                        <p:cTn id="146" dur="500"/>
                                        <p:tgtEl>
                                          <p:spTgt spid="326734"/>
                                        </p:tgtEl>
                                      </p:cBhvr>
                                    </p:animEffect>
                                  </p:childTnLst>
                                </p:cTn>
                              </p:par>
                            </p:childTnLst>
                          </p:cTn>
                        </p:par>
                        <p:par>
                          <p:cTn id="147" fill="hold" nodeType="afterGroup">
                            <p:stCondLst>
                              <p:cond delay="1500"/>
                            </p:stCondLst>
                            <p:childTnLst>
                              <p:par>
                                <p:cTn id="148" presetID="3" presetClass="entr" presetSubtype="10" fill="hold" grpId="0" nodeType="afterEffect">
                                  <p:stCondLst>
                                    <p:cond delay="0"/>
                                  </p:stCondLst>
                                  <p:childTnLst>
                                    <p:set>
                                      <p:cBhvr>
                                        <p:cTn id="149" dur="1" fill="hold">
                                          <p:stCondLst>
                                            <p:cond delay="0"/>
                                          </p:stCondLst>
                                        </p:cTn>
                                        <p:tgtEl>
                                          <p:spTgt spid="326735"/>
                                        </p:tgtEl>
                                        <p:attrNameLst>
                                          <p:attrName>style.visibility</p:attrName>
                                        </p:attrNameLst>
                                      </p:cBhvr>
                                      <p:to>
                                        <p:strVal val="visible"/>
                                      </p:to>
                                    </p:set>
                                    <p:animEffect transition="in" filter="blinds(horizontal)">
                                      <p:cBhvr>
                                        <p:cTn id="150" dur="500"/>
                                        <p:tgtEl>
                                          <p:spTgt spid="326735"/>
                                        </p:tgtEl>
                                      </p:cBhvr>
                                    </p:animEffect>
                                  </p:childTnLst>
                                </p:cTn>
                              </p:par>
                            </p:childTnLst>
                          </p:cTn>
                        </p:par>
                        <p:par>
                          <p:cTn id="151" fill="hold" nodeType="afterGroup">
                            <p:stCondLst>
                              <p:cond delay="2000"/>
                            </p:stCondLst>
                            <p:childTnLst>
                              <p:par>
                                <p:cTn id="152" presetID="3" presetClass="entr" presetSubtype="10" fill="hold" grpId="0" nodeType="afterEffect">
                                  <p:stCondLst>
                                    <p:cond delay="0"/>
                                  </p:stCondLst>
                                  <p:childTnLst>
                                    <p:set>
                                      <p:cBhvr>
                                        <p:cTn id="153" dur="1" fill="hold">
                                          <p:stCondLst>
                                            <p:cond delay="0"/>
                                          </p:stCondLst>
                                        </p:cTn>
                                        <p:tgtEl>
                                          <p:spTgt spid="326736"/>
                                        </p:tgtEl>
                                        <p:attrNameLst>
                                          <p:attrName>style.visibility</p:attrName>
                                        </p:attrNameLst>
                                      </p:cBhvr>
                                      <p:to>
                                        <p:strVal val="visible"/>
                                      </p:to>
                                    </p:set>
                                    <p:animEffect transition="in" filter="blinds(horizontal)">
                                      <p:cBhvr>
                                        <p:cTn id="154" dur="500"/>
                                        <p:tgtEl>
                                          <p:spTgt spid="326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734" grpId="0" autoUpdateAnimBg="0"/>
      <p:bldP spid="326659" grpId="0" animBg="1"/>
      <p:bldP spid="326660" grpId="0" animBg="1"/>
      <p:bldP spid="326665" grpId="0" autoUpdateAnimBg="0"/>
      <p:bldP spid="326666" grpId="0" autoUpdateAnimBg="0"/>
      <p:bldP spid="326667" grpId="0" autoUpdateAnimBg="0"/>
      <p:bldP spid="326668" grpId="0" animBg="1"/>
      <p:bldP spid="326678" grpId="0" animBg="1"/>
      <p:bldP spid="326679" grpId="0" animBg="1"/>
      <p:bldP spid="326686" grpId="0" autoUpdateAnimBg="0"/>
      <p:bldP spid="326687" grpId="0" autoUpdateAnimBg="0"/>
      <p:bldP spid="326692" grpId="0" animBg="1"/>
      <p:bldP spid="326710" grpId="0" autoUpdateAnimBg="0"/>
      <p:bldP spid="326735" grpId="0" autoUpdateAnimBg="0"/>
      <p:bldP spid="326736"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5"/>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328706" name="Group 2"/>
          <p:cNvGrpSpPr>
            <a:grpSpLocks/>
          </p:cNvGrpSpPr>
          <p:nvPr/>
        </p:nvGrpSpPr>
        <p:grpSpPr bwMode="auto">
          <a:xfrm>
            <a:off x="762000" y="5035550"/>
            <a:ext cx="1371600" cy="312738"/>
            <a:chOff x="0" y="3172"/>
            <a:chExt cx="864" cy="197"/>
          </a:xfrm>
        </p:grpSpPr>
        <p:graphicFrame>
          <p:nvGraphicFramePr>
            <p:cNvPr id="36877" name="Object 3"/>
            <p:cNvGraphicFramePr>
              <a:graphicFrameLocks noChangeAspect="1"/>
            </p:cNvGraphicFramePr>
            <p:nvPr/>
          </p:nvGraphicFramePr>
          <p:xfrm>
            <a:off x="96" y="3172"/>
            <a:ext cx="720" cy="197"/>
          </p:xfrm>
          <a:graphic>
            <a:graphicData uri="http://schemas.openxmlformats.org/presentationml/2006/ole">
              <mc:AlternateContent xmlns:mc="http://schemas.openxmlformats.org/markup-compatibility/2006">
                <mc:Choice xmlns:v="urn:schemas-microsoft-com:vml" Requires="v">
                  <p:oleObj spid="_x0000_s299013" name="剪辑" r:id="rId3" imgW="4878388" imgH="3495675" progId="MS_ClipArt_Gallery.2">
                    <p:embed/>
                  </p:oleObj>
                </mc:Choice>
                <mc:Fallback>
                  <p:oleObj name="剪辑" r:id="rId3" imgW="4878388" imgH="34956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3172"/>
                          <a:ext cx="720"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8" name="Rectangle 4"/>
            <p:cNvSpPr>
              <a:spLocks noChangeArrowheads="1"/>
            </p:cNvSpPr>
            <p:nvPr/>
          </p:nvSpPr>
          <p:spPr bwMode="auto">
            <a:xfrm>
              <a:off x="0" y="3264"/>
              <a:ext cx="864" cy="96"/>
            </a:xfrm>
            <a:prstGeom prst="rect">
              <a:avLst/>
            </a:prstGeom>
            <a:noFill/>
            <a:ln w="38100">
              <a:solidFill>
                <a:srgbClr val="00FF00"/>
              </a:solidFill>
              <a:miter lim="800000"/>
              <a:headEnd/>
              <a:tailEnd/>
            </a:ln>
            <a:effectLst/>
            <a:scene3d>
              <a:camera prst="legacyObliqueTopRight"/>
              <a:lightRig rig="legacyFlat1" dir="t"/>
            </a:scene3d>
            <a:sp3d extrusionH="201600" prstMaterial="legacyMetal">
              <a:bevelT w="13500" h="13500" prst="angle"/>
              <a:bevelB w="13500" h="13500" prst="angle"/>
              <a:extrusionClr>
                <a:srgbClr val="00FF00"/>
              </a:extrusionClr>
              <a:contourClr>
                <a:srgbClr val="00FF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6879" name="AutoShape 5"/>
            <p:cNvSpPr>
              <a:spLocks noChangeArrowheads="1"/>
            </p:cNvSpPr>
            <p:nvPr/>
          </p:nvSpPr>
          <p:spPr bwMode="auto">
            <a:xfrm>
              <a:off x="288" y="3216"/>
              <a:ext cx="336" cy="96"/>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28710" name="Line 6"/>
          <p:cNvSpPr>
            <a:spLocks noChangeShapeType="1"/>
          </p:cNvSpPr>
          <p:nvPr/>
        </p:nvSpPr>
        <p:spPr bwMode="auto">
          <a:xfrm>
            <a:off x="1143000" y="39624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1" name="Text Box 7"/>
          <p:cNvSpPr txBox="1">
            <a:spLocks noChangeArrowheads="1"/>
          </p:cNvSpPr>
          <p:nvPr/>
        </p:nvSpPr>
        <p:spPr bwMode="auto">
          <a:xfrm>
            <a:off x="762000" y="3748088"/>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S</a:t>
            </a:r>
            <a:endParaRPr lang="en-US" altLang="zh-CN" b="1">
              <a:solidFill>
                <a:schemeClr val="bg2"/>
              </a:solidFill>
              <a:latin typeface="Times New Roman" panose="02020603050405020304" pitchFamily="18" charset="0"/>
            </a:endParaRPr>
          </a:p>
        </p:txBody>
      </p:sp>
      <p:sp>
        <p:nvSpPr>
          <p:cNvPr id="328712" name="Line 8"/>
          <p:cNvSpPr>
            <a:spLocks noChangeShapeType="1"/>
          </p:cNvSpPr>
          <p:nvPr/>
        </p:nvSpPr>
        <p:spPr bwMode="auto">
          <a:xfrm>
            <a:off x="1143000" y="19812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3" name="Text Box 9"/>
          <p:cNvSpPr txBox="1">
            <a:spLocks noChangeArrowheads="1"/>
          </p:cNvSpPr>
          <p:nvPr/>
        </p:nvSpPr>
        <p:spPr bwMode="auto">
          <a:xfrm>
            <a:off x="762000" y="1752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P</a:t>
            </a:r>
            <a:endParaRPr lang="en-US" altLang="zh-CN" b="1">
              <a:solidFill>
                <a:schemeClr val="bg2"/>
              </a:solidFill>
              <a:latin typeface="Times New Roman" panose="02020603050405020304" pitchFamily="18" charset="0"/>
            </a:endParaRPr>
          </a:p>
        </p:txBody>
      </p:sp>
      <p:pic>
        <p:nvPicPr>
          <p:cNvPr id="328714" name="Picture 10" descr="HARVB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733800"/>
            <a:ext cx="228600" cy="2286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sp>
        <p:nvSpPr>
          <p:cNvPr id="328715" name="Text Box 11"/>
          <p:cNvSpPr txBox="1">
            <a:spLocks noChangeArrowheads="1"/>
          </p:cNvSpPr>
          <p:nvPr/>
        </p:nvSpPr>
        <p:spPr bwMode="auto">
          <a:xfrm>
            <a:off x="914400" y="304800"/>
            <a:ext cx="178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不考虑自旋</a:t>
            </a:r>
            <a:endParaRPr lang="zh-CN" altLang="en-US">
              <a:latin typeface="Times New Roman" panose="02020603050405020304" pitchFamily="18" charset="0"/>
              <a:ea typeface="楷体_GB2312" pitchFamily="49" charset="-122"/>
            </a:endParaRPr>
          </a:p>
        </p:txBody>
      </p:sp>
      <p:grpSp>
        <p:nvGrpSpPr>
          <p:cNvPr id="328716" name="Group 12"/>
          <p:cNvGrpSpPr>
            <a:grpSpLocks/>
          </p:cNvGrpSpPr>
          <p:nvPr/>
        </p:nvGrpSpPr>
        <p:grpSpPr bwMode="auto">
          <a:xfrm>
            <a:off x="1524000" y="3962400"/>
            <a:ext cx="304800" cy="1143000"/>
            <a:chOff x="528" y="2400"/>
            <a:chExt cx="152" cy="816"/>
          </a:xfrm>
        </p:grpSpPr>
        <p:sp>
          <p:nvSpPr>
            <p:cNvPr id="36875" name="Freeform 13"/>
            <p:cNvSpPr>
              <a:spLocks/>
            </p:cNvSpPr>
            <p:nvPr/>
          </p:nvSpPr>
          <p:spPr bwMode="auto">
            <a:xfrm>
              <a:off x="528" y="2448"/>
              <a:ext cx="152" cy="768"/>
            </a:xfrm>
            <a:custGeom>
              <a:avLst/>
              <a:gdLst>
                <a:gd name="T0" fmla="*/ 33 w 256"/>
                <a:gd name="T1" fmla="*/ 768 h 864"/>
                <a:gd name="T2" fmla="*/ 5 w 256"/>
                <a:gd name="T3" fmla="*/ 683 h 864"/>
                <a:gd name="T4" fmla="*/ 62 w 256"/>
                <a:gd name="T5" fmla="*/ 640 h 864"/>
                <a:gd name="T6" fmla="*/ 33 w 256"/>
                <a:gd name="T7" fmla="*/ 512 h 864"/>
                <a:gd name="T8" fmla="*/ 90 w 256"/>
                <a:gd name="T9" fmla="*/ 512 h 864"/>
                <a:gd name="T10" fmla="*/ 90 w 256"/>
                <a:gd name="T11" fmla="*/ 469 h 864"/>
                <a:gd name="T12" fmla="*/ 62 w 256"/>
                <a:gd name="T13" fmla="*/ 384 h 864"/>
                <a:gd name="T14" fmla="*/ 119 w 256"/>
                <a:gd name="T15" fmla="*/ 341 h 864"/>
                <a:gd name="T16" fmla="*/ 90 w 256"/>
                <a:gd name="T17" fmla="*/ 256 h 864"/>
                <a:gd name="T18" fmla="*/ 147 w 256"/>
                <a:gd name="T19" fmla="*/ 213 h 864"/>
                <a:gd name="T20" fmla="*/ 119 w 256"/>
                <a:gd name="T21" fmla="*/ 128 h 864"/>
                <a:gd name="T22" fmla="*/ 147 w 256"/>
                <a:gd name="T23" fmla="*/ 85 h 864"/>
                <a:gd name="T24" fmla="*/ 90 w 256"/>
                <a:gd name="T25" fmla="*/ 0 h 8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 h="864">
                  <a:moveTo>
                    <a:pt x="56" y="864"/>
                  </a:moveTo>
                  <a:cubicBezTo>
                    <a:pt x="28" y="828"/>
                    <a:pt x="0" y="792"/>
                    <a:pt x="8" y="768"/>
                  </a:cubicBezTo>
                  <a:cubicBezTo>
                    <a:pt x="16" y="744"/>
                    <a:pt x="96" y="752"/>
                    <a:pt x="104" y="720"/>
                  </a:cubicBezTo>
                  <a:cubicBezTo>
                    <a:pt x="112" y="688"/>
                    <a:pt x="48" y="600"/>
                    <a:pt x="56" y="576"/>
                  </a:cubicBezTo>
                  <a:cubicBezTo>
                    <a:pt x="64" y="552"/>
                    <a:pt x="136" y="584"/>
                    <a:pt x="152" y="576"/>
                  </a:cubicBezTo>
                  <a:cubicBezTo>
                    <a:pt x="168" y="568"/>
                    <a:pt x="160" y="552"/>
                    <a:pt x="152" y="528"/>
                  </a:cubicBezTo>
                  <a:cubicBezTo>
                    <a:pt x="144" y="504"/>
                    <a:pt x="96" y="456"/>
                    <a:pt x="104" y="432"/>
                  </a:cubicBezTo>
                  <a:cubicBezTo>
                    <a:pt x="112" y="408"/>
                    <a:pt x="192" y="408"/>
                    <a:pt x="200" y="384"/>
                  </a:cubicBezTo>
                  <a:cubicBezTo>
                    <a:pt x="208" y="360"/>
                    <a:pt x="144" y="312"/>
                    <a:pt x="152" y="288"/>
                  </a:cubicBezTo>
                  <a:cubicBezTo>
                    <a:pt x="160" y="264"/>
                    <a:pt x="240" y="264"/>
                    <a:pt x="248" y="240"/>
                  </a:cubicBezTo>
                  <a:cubicBezTo>
                    <a:pt x="256" y="216"/>
                    <a:pt x="200" y="168"/>
                    <a:pt x="200" y="144"/>
                  </a:cubicBezTo>
                  <a:cubicBezTo>
                    <a:pt x="200" y="120"/>
                    <a:pt x="256" y="120"/>
                    <a:pt x="248" y="96"/>
                  </a:cubicBezTo>
                  <a:cubicBezTo>
                    <a:pt x="240" y="72"/>
                    <a:pt x="168" y="16"/>
                    <a:pt x="152"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6" name="Line 14"/>
            <p:cNvSpPr>
              <a:spLocks noChangeShapeType="1"/>
            </p:cNvSpPr>
            <p:nvPr/>
          </p:nvSpPr>
          <p:spPr bwMode="auto">
            <a:xfrm flipV="1">
              <a:off x="624" y="2400"/>
              <a:ext cx="0" cy="48"/>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744675211"/>
      </p:ext>
    </p:extLst>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28715"/>
                                        </p:tgtEl>
                                        <p:attrNameLst>
                                          <p:attrName>style.visibility</p:attrName>
                                        </p:attrNameLst>
                                      </p:cBhvr>
                                      <p:to>
                                        <p:strVal val="visible"/>
                                      </p:to>
                                    </p:set>
                                    <p:anim calcmode="lin" valueType="num">
                                      <p:cBhvr additive="base">
                                        <p:cTn id="7" dur="500" fill="hold"/>
                                        <p:tgtEl>
                                          <p:spTgt spid="328715"/>
                                        </p:tgtEl>
                                        <p:attrNameLst>
                                          <p:attrName>ppt_x</p:attrName>
                                        </p:attrNameLst>
                                      </p:cBhvr>
                                      <p:tavLst>
                                        <p:tav tm="0">
                                          <p:val>
                                            <p:strVal val="#ppt_x"/>
                                          </p:val>
                                        </p:tav>
                                        <p:tav tm="100000">
                                          <p:val>
                                            <p:strVal val="#ppt_x"/>
                                          </p:val>
                                        </p:tav>
                                      </p:tavLst>
                                    </p:anim>
                                    <p:anim calcmode="lin" valueType="num">
                                      <p:cBhvr additive="base">
                                        <p:cTn id="8" dur="500" fill="hold"/>
                                        <p:tgtEl>
                                          <p:spTgt spid="328715"/>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7" presetClass="entr" presetSubtype="8" fill="hold" grpId="0" nodeType="afterEffect">
                                  <p:stCondLst>
                                    <p:cond delay="0"/>
                                  </p:stCondLst>
                                  <p:childTnLst>
                                    <p:set>
                                      <p:cBhvr>
                                        <p:cTn id="11" dur="1" fill="hold">
                                          <p:stCondLst>
                                            <p:cond delay="0"/>
                                          </p:stCondLst>
                                        </p:cTn>
                                        <p:tgtEl>
                                          <p:spTgt spid="328710"/>
                                        </p:tgtEl>
                                        <p:attrNameLst>
                                          <p:attrName>style.visibility</p:attrName>
                                        </p:attrNameLst>
                                      </p:cBhvr>
                                      <p:to>
                                        <p:strVal val="visible"/>
                                      </p:to>
                                    </p:set>
                                    <p:anim calcmode="lin" valueType="num">
                                      <p:cBhvr>
                                        <p:cTn id="12" dur="500" fill="hold"/>
                                        <p:tgtEl>
                                          <p:spTgt spid="328710"/>
                                        </p:tgtEl>
                                        <p:attrNameLst>
                                          <p:attrName>ppt_x</p:attrName>
                                        </p:attrNameLst>
                                      </p:cBhvr>
                                      <p:tavLst>
                                        <p:tav tm="0">
                                          <p:val>
                                            <p:strVal val="#ppt_x-#ppt_w/2"/>
                                          </p:val>
                                        </p:tav>
                                        <p:tav tm="100000">
                                          <p:val>
                                            <p:strVal val="#ppt_x"/>
                                          </p:val>
                                        </p:tav>
                                      </p:tavLst>
                                    </p:anim>
                                    <p:anim calcmode="lin" valueType="num">
                                      <p:cBhvr>
                                        <p:cTn id="13" dur="500" fill="hold"/>
                                        <p:tgtEl>
                                          <p:spTgt spid="328710"/>
                                        </p:tgtEl>
                                        <p:attrNameLst>
                                          <p:attrName>ppt_y</p:attrName>
                                        </p:attrNameLst>
                                      </p:cBhvr>
                                      <p:tavLst>
                                        <p:tav tm="0">
                                          <p:val>
                                            <p:strVal val="#ppt_y"/>
                                          </p:val>
                                        </p:tav>
                                        <p:tav tm="100000">
                                          <p:val>
                                            <p:strVal val="#ppt_y"/>
                                          </p:val>
                                        </p:tav>
                                      </p:tavLst>
                                    </p:anim>
                                    <p:anim calcmode="lin" valueType="num">
                                      <p:cBhvr>
                                        <p:cTn id="14" dur="500" fill="hold"/>
                                        <p:tgtEl>
                                          <p:spTgt spid="328710"/>
                                        </p:tgtEl>
                                        <p:attrNameLst>
                                          <p:attrName>ppt_w</p:attrName>
                                        </p:attrNameLst>
                                      </p:cBhvr>
                                      <p:tavLst>
                                        <p:tav tm="0">
                                          <p:val>
                                            <p:fltVal val="0"/>
                                          </p:val>
                                        </p:tav>
                                        <p:tav tm="100000">
                                          <p:val>
                                            <p:strVal val="#ppt_w"/>
                                          </p:val>
                                        </p:tav>
                                      </p:tavLst>
                                    </p:anim>
                                    <p:anim calcmode="lin" valueType="num">
                                      <p:cBhvr>
                                        <p:cTn id="15" dur="500" fill="hold"/>
                                        <p:tgtEl>
                                          <p:spTgt spid="328710"/>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1000"/>
                            </p:stCondLst>
                            <p:childTnLst>
                              <p:par>
                                <p:cTn id="17" presetID="4" presetClass="entr" presetSubtype="32" fill="hold" grpId="0" nodeType="afterEffect">
                                  <p:stCondLst>
                                    <p:cond delay="0"/>
                                  </p:stCondLst>
                                  <p:childTnLst>
                                    <p:set>
                                      <p:cBhvr>
                                        <p:cTn id="18" dur="1" fill="hold">
                                          <p:stCondLst>
                                            <p:cond delay="0"/>
                                          </p:stCondLst>
                                        </p:cTn>
                                        <p:tgtEl>
                                          <p:spTgt spid="328711"/>
                                        </p:tgtEl>
                                        <p:attrNameLst>
                                          <p:attrName>style.visibility</p:attrName>
                                        </p:attrNameLst>
                                      </p:cBhvr>
                                      <p:to>
                                        <p:strVal val="visible"/>
                                      </p:to>
                                    </p:set>
                                    <p:animEffect transition="in" filter="box(out)">
                                      <p:cBhvr>
                                        <p:cTn id="19" dur="500"/>
                                        <p:tgtEl>
                                          <p:spTgt spid="328711"/>
                                        </p:tgtEl>
                                      </p:cBhvr>
                                    </p:animEffect>
                                  </p:childTnLst>
                                </p:cTn>
                              </p:par>
                            </p:childTnLst>
                          </p:cTn>
                        </p:par>
                        <p:par>
                          <p:cTn id="20" fill="hold" nodeType="afterGroup">
                            <p:stCondLst>
                              <p:cond delay="1500"/>
                            </p:stCondLst>
                            <p:childTnLst>
                              <p:par>
                                <p:cTn id="21" presetID="17" presetClass="entr" presetSubtype="8" fill="hold" grpId="0" nodeType="afterEffect">
                                  <p:stCondLst>
                                    <p:cond delay="1000"/>
                                  </p:stCondLst>
                                  <p:childTnLst>
                                    <p:set>
                                      <p:cBhvr>
                                        <p:cTn id="22" dur="1" fill="hold">
                                          <p:stCondLst>
                                            <p:cond delay="0"/>
                                          </p:stCondLst>
                                        </p:cTn>
                                        <p:tgtEl>
                                          <p:spTgt spid="328712"/>
                                        </p:tgtEl>
                                        <p:attrNameLst>
                                          <p:attrName>style.visibility</p:attrName>
                                        </p:attrNameLst>
                                      </p:cBhvr>
                                      <p:to>
                                        <p:strVal val="visible"/>
                                      </p:to>
                                    </p:set>
                                    <p:anim calcmode="lin" valueType="num">
                                      <p:cBhvr>
                                        <p:cTn id="23" dur="500" fill="hold"/>
                                        <p:tgtEl>
                                          <p:spTgt spid="328712"/>
                                        </p:tgtEl>
                                        <p:attrNameLst>
                                          <p:attrName>ppt_x</p:attrName>
                                        </p:attrNameLst>
                                      </p:cBhvr>
                                      <p:tavLst>
                                        <p:tav tm="0">
                                          <p:val>
                                            <p:strVal val="#ppt_x-#ppt_w/2"/>
                                          </p:val>
                                        </p:tav>
                                        <p:tav tm="100000">
                                          <p:val>
                                            <p:strVal val="#ppt_x"/>
                                          </p:val>
                                        </p:tav>
                                      </p:tavLst>
                                    </p:anim>
                                    <p:anim calcmode="lin" valueType="num">
                                      <p:cBhvr>
                                        <p:cTn id="24" dur="500" fill="hold"/>
                                        <p:tgtEl>
                                          <p:spTgt spid="328712"/>
                                        </p:tgtEl>
                                        <p:attrNameLst>
                                          <p:attrName>ppt_y</p:attrName>
                                        </p:attrNameLst>
                                      </p:cBhvr>
                                      <p:tavLst>
                                        <p:tav tm="0">
                                          <p:val>
                                            <p:strVal val="#ppt_y"/>
                                          </p:val>
                                        </p:tav>
                                        <p:tav tm="100000">
                                          <p:val>
                                            <p:strVal val="#ppt_y"/>
                                          </p:val>
                                        </p:tav>
                                      </p:tavLst>
                                    </p:anim>
                                    <p:anim calcmode="lin" valueType="num">
                                      <p:cBhvr>
                                        <p:cTn id="25" dur="500" fill="hold"/>
                                        <p:tgtEl>
                                          <p:spTgt spid="328712"/>
                                        </p:tgtEl>
                                        <p:attrNameLst>
                                          <p:attrName>ppt_w</p:attrName>
                                        </p:attrNameLst>
                                      </p:cBhvr>
                                      <p:tavLst>
                                        <p:tav tm="0">
                                          <p:val>
                                            <p:fltVal val="0"/>
                                          </p:val>
                                        </p:tav>
                                        <p:tav tm="100000">
                                          <p:val>
                                            <p:strVal val="#ppt_w"/>
                                          </p:val>
                                        </p:tav>
                                      </p:tavLst>
                                    </p:anim>
                                    <p:anim calcmode="lin" valueType="num">
                                      <p:cBhvr>
                                        <p:cTn id="26" dur="500" fill="hold"/>
                                        <p:tgtEl>
                                          <p:spTgt spid="328712"/>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000"/>
                            </p:stCondLst>
                            <p:childTnLst>
                              <p:par>
                                <p:cTn id="28" presetID="4" presetClass="entr" presetSubtype="32" fill="hold" grpId="0" nodeType="afterEffect">
                                  <p:stCondLst>
                                    <p:cond delay="0"/>
                                  </p:stCondLst>
                                  <p:childTnLst>
                                    <p:set>
                                      <p:cBhvr>
                                        <p:cTn id="29" dur="1" fill="hold">
                                          <p:stCondLst>
                                            <p:cond delay="0"/>
                                          </p:stCondLst>
                                        </p:cTn>
                                        <p:tgtEl>
                                          <p:spTgt spid="328713"/>
                                        </p:tgtEl>
                                        <p:attrNameLst>
                                          <p:attrName>style.visibility</p:attrName>
                                        </p:attrNameLst>
                                      </p:cBhvr>
                                      <p:to>
                                        <p:strVal val="visible"/>
                                      </p:to>
                                    </p:set>
                                    <p:animEffect transition="in" filter="box(out)">
                                      <p:cBhvr>
                                        <p:cTn id="30" dur="500"/>
                                        <p:tgtEl>
                                          <p:spTgt spid="328713"/>
                                        </p:tgtEl>
                                      </p:cBhvr>
                                    </p:animEffect>
                                  </p:childTnLst>
                                </p:cTn>
                              </p:par>
                            </p:childTnLst>
                          </p:cTn>
                        </p:par>
                        <p:par>
                          <p:cTn id="31" fill="hold" nodeType="afterGroup">
                            <p:stCondLst>
                              <p:cond delay="3500"/>
                            </p:stCondLst>
                            <p:childTnLst>
                              <p:par>
                                <p:cTn id="32" presetID="4" presetClass="entr" presetSubtype="16" fill="hold" nodeType="afterEffect">
                                  <p:stCondLst>
                                    <p:cond delay="1000"/>
                                  </p:stCondLst>
                                  <p:childTnLst>
                                    <p:set>
                                      <p:cBhvr>
                                        <p:cTn id="33" dur="1" fill="hold">
                                          <p:stCondLst>
                                            <p:cond delay="0"/>
                                          </p:stCondLst>
                                        </p:cTn>
                                        <p:tgtEl>
                                          <p:spTgt spid="328714"/>
                                        </p:tgtEl>
                                        <p:attrNameLst>
                                          <p:attrName>style.visibility</p:attrName>
                                        </p:attrNameLst>
                                      </p:cBhvr>
                                      <p:to>
                                        <p:strVal val="visible"/>
                                      </p:to>
                                    </p:set>
                                    <p:animEffect transition="in" filter="box(in)">
                                      <p:cBhvr>
                                        <p:cTn id="34" dur="500"/>
                                        <p:tgtEl>
                                          <p:spTgt spid="32871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37" fill="hold" nodeType="clickEffect">
                                  <p:stCondLst>
                                    <p:cond delay="0"/>
                                  </p:stCondLst>
                                  <p:childTnLst>
                                    <p:set>
                                      <p:cBhvr>
                                        <p:cTn id="38" dur="1" fill="hold">
                                          <p:stCondLst>
                                            <p:cond delay="0"/>
                                          </p:stCondLst>
                                        </p:cTn>
                                        <p:tgtEl>
                                          <p:spTgt spid="328706"/>
                                        </p:tgtEl>
                                        <p:attrNameLst>
                                          <p:attrName>style.visibility</p:attrName>
                                        </p:attrNameLst>
                                      </p:cBhvr>
                                      <p:to>
                                        <p:strVal val="visible"/>
                                      </p:to>
                                    </p:set>
                                    <p:animEffect transition="in" filter="barn(outVertical)">
                                      <p:cBhvr>
                                        <p:cTn id="39" dur="500"/>
                                        <p:tgtEl>
                                          <p:spTgt spid="328706"/>
                                        </p:tgtEl>
                                      </p:cBhvr>
                                    </p:animEffect>
                                  </p:childTnLst>
                                </p:cTn>
                              </p:par>
                            </p:childTnLst>
                          </p:cTn>
                        </p:par>
                        <p:par>
                          <p:cTn id="40" fill="hold" nodeType="afterGroup">
                            <p:stCondLst>
                              <p:cond delay="500"/>
                            </p:stCondLst>
                            <p:childTnLst>
                              <p:par>
                                <p:cTn id="41" presetID="17" presetClass="entr" presetSubtype="4" fill="hold" nodeType="afterEffect">
                                  <p:stCondLst>
                                    <p:cond delay="0"/>
                                  </p:stCondLst>
                                  <p:childTnLst>
                                    <p:set>
                                      <p:cBhvr>
                                        <p:cTn id="42" dur="1" fill="hold">
                                          <p:stCondLst>
                                            <p:cond delay="0"/>
                                          </p:stCondLst>
                                        </p:cTn>
                                        <p:tgtEl>
                                          <p:spTgt spid="328716"/>
                                        </p:tgtEl>
                                        <p:attrNameLst>
                                          <p:attrName>style.visibility</p:attrName>
                                        </p:attrNameLst>
                                      </p:cBhvr>
                                      <p:to>
                                        <p:strVal val="visible"/>
                                      </p:to>
                                    </p:set>
                                    <p:anim calcmode="lin" valueType="num">
                                      <p:cBhvr>
                                        <p:cTn id="43" dur="500" fill="hold"/>
                                        <p:tgtEl>
                                          <p:spTgt spid="328716"/>
                                        </p:tgtEl>
                                        <p:attrNameLst>
                                          <p:attrName>ppt_x</p:attrName>
                                        </p:attrNameLst>
                                      </p:cBhvr>
                                      <p:tavLst>
                                        <p:tav tm="0">
                                          <p:val>
                                            <p:strVal val="#ppt_x"/>
                                          </p:val>
                                        </p:tav>
                                        <p:tav tm="100000">
                                          <p:val>
                                            <p:strVal val="#ppt_x"/>
                                          </p:val>
                                        </p:tav>
                                      </p:tavLst>
                                    </p:anim>
                                    <p:anim calcmode="lin" valueType="num">
                                      <p:cBhvr>
                                        <p:cTn id="44" dur="500" fill="hold"/>
                                        <p:tgtEl>
                                          <p:spTgt spid="328716"/>
                                        </p:tgtEl>
                                        <p:attrNameLst>
                                          <p:attrName>ppt_y</p:attrName>
                                        </p:attrNameLst>
                                      </p:cBhvr>
                                      <p:tavLst>
                                        <p:tav tm="0">
                                          <p:val>
                                            <p:strVal val="#ppt_y+#ppt_h/2"/>
                                          </p:val>
                                        </p:tav>
                                        <p:tav tm="100000">
                                          <p:val>
                                            <p:strVal val="#ppt_y"/>
                                          </p:val>
                                        </p:tav>
                                      </p:tavLst>
                                    </p:anim>
                                    <p:anim calcmode="lin" valueType="num">
                                      <p:cBhvr>
                                        <p:cTn id="45" dur="500" fill="hold"/>
                                        <p:tgtEl>
                                          <p:spTgt spid="328716"/>
                                        </p:tgtEl>
                                        <p:attrNameLst>
                                          <p:attrName>ppt_w</p:attrName>
                                        </p:attrNameLst>
                                      </p:cBhvr>
                                      <p:tavLst>
                                        <p:tav tm="0">
                                          <p:val>
                                            <p:strVal val="#ppt_w"/>
                                          </p:val>
                                        </p:tav>
                                        <p:tav tm="100000">
                                          <p:val>
                                            <p:strVal val="#ppt_w"/>
                                          </p:val>
                                        </p:tav>
                                      </p:tavLst>
                                    </p:anim>
                                    <p:anim calcmode="lin" valueType="num">
                                      <p:cBhvr>
                                        <p:cTn id="46" dur="500" fill="hold"/>
                                        <p:tgtEl>
                                          <p:spTgt spid="3287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0" grpId="0" animBg="1"/>
      <p:bldP spid="328711" grpId="0" autoUpdateAnimBg="0"/>
      <p:bldP spid="328712" grpId="0" animBg="1"/>
      <p:bldP spid="328713" grpId="0" autoUpdateAnimBg="0"/>
      <p:bldP spid="32871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5"/>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37891" name="Group 2"/>
          <p:cNvGrpSpPr>
            <a:grpSpLocks/>
          </p:cNvGrpSpPr>
          <p:nvPr/>
        </p:nvGrpSpPr>
        <p:grpSpPr bwMode="auto">
          <a:xfrm>
            <a:off x="762000" y="5035550"/>
            <a:ext cx="1371600" cy="312738"/>
            <a:chOff x="0" y="3172"/>
            <a:chExt cx="864" cy="197"/>
          </a:xfrm>
        </p:grpSpPr>
        <p:graphicFrame>
          <p:nvGraphicFramePr>
            <p:cNvPr id="37901" name="Object 3"/>
            <p:cNvGraphicFramePr>
              <a:graphicFrameLocks noChangeAspect="1"/>
            </p:cNvGraphicFramePr>
            <p:nvPr/>
          </p:nvGraphicFramePr>
          <p:xfrm>
            <a:off x="96" y="3172"/>
            <a:ext cx="720" cy="197"/>
          </p:xfrm>
          <a:graphic>
            <a:graphicData uri="http://schemas.openxmlformats.org/presentationml/2006/ole">
              <mc:AlternateContent xmlns:mc="http://schemas.openxmlformats.org/markup-compatibility/2006">
                <mc:Choice xmlns:v="urn:schemas-microsoft-com:vml" Requires="v">
                  <p:oleObj spid="_x0000_s300037" name="剪辑" r:id="rId3" imgW="4878388" imgH="3495675" progId="MS_ClipArt_Gallery.2">
                    <p:embed/>
                  </p:oleObj>
                </mc:Choice>
                <mc:Fallback>
                  <p:oleObj name="剪辑" r:id="rId3" imgW="4878388" imgH="3495675"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3172"/>
                          <a:ext cx="720"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2" name="Rectangle 4"/>
            <p:cNvSpPr>
              <a:spLocks noChangeArrowheads="1"/>
            </p:cNvSpPr>
            <p:nvPr/>
          </p:nvSpPr>
          <p:spPr bwMode="auto">
            <a:xfrm>
              <a:off x="0" y="3264"/>
              <a:ext cx="864" cy="96"/>
            </a:xfrm>
            <a:prstGeom prst="rect">
              <a:avLst/>
            </a:prstGeom>
            <a:noFill/>
            <a:ln w="38100">
              <a:solidFill>
                <a:srgbClr val="00FF00"/>
              </a:solidFill>
              <a:miter lim="800000"/>
              <a:headEnd/>
              <a:tailEnd/>
            </a:ln>
            <a:effectLst/>
            <a:scene3d>
              <a:camera prst="legacyObliqueTopRight"/>
              <a:lightRig rig="legacyFlat1" dir="t"/>
            </a:scene3d>
            <a:sp3d extrusionH="201600" prstMaterial="legacyMetal">
              <a:bevelT w="13500" h="13500" prst="angle"/>
              <a:bevelB w="13500" h="13500" prst="angle"/>
              <a:extrusionClr>
                <a:srgbClr val="00FF00"/>
              </a:extrusionClr>
              <a:contourClr>
                <a:srgbClr val="00FF00"/>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7903" name="AutoShape 5"/>
            <p:cNvSpPr>
              <a:spLocks noChangeArrowheads="1"/>
            </p:cNvSpPr>
            <p:nvPr/>
          </p:nvSpPr>
          <p:spPr bwMode="auto">
            <a:xfrm>
              <a:off x="288" y="3216"/>
              <a:ext cx="336" cy="96"/>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37892" name="Line 6"/>
          <p:cNvSpPr>
            <a:spLocks noChangeShapeType="1"/>
          </p:cNvSpPr>
          <p:nvPr/>
        </p:nvSpPr>
        <p:spPr bwMode="auto">
          <a:xfrm>
            <a:off x="1143000" y="39624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3" name="Text Box 7"/>
          <p:cNvSpPr txBox="1">
            <a:spLocks noChangeArrowheads="1"/>
          </p:cNvSpPr>
          <p:nvPr/>
        </p:nvSpPr>
        <p:spPr bwMode="auto">
          <a:xfrm>
            <a:off x="762000" y="3748088"/>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000" b="1">
                <a:latin typeface="Times New Roman" panose="02020603050405020304" pitchFamily="18" charset="0"/>
              </a:rPr>
              <a:t>3</a:t>
            </a:r>
            <a:r>
              <a:rPr lang="en-US" altLang="zh-CN" sz="2000" b="1">
                <a:latin typeface="Times New Roman" panose="02020603050405020304" pitchFamily="18" charset="0"/>
              </a:rPr>
              <a:t>S</a:t>
            </a:r>
            <a:endParaRPr lang="en-US" altLang="zh-CN" sz="2000" b="1">
              <a:solidFill>
                <a:schemeClr val="bg2"/>
              </a:solidFill>
              <a:latin typeface="Times New Roman" panose="02020603050405020304" pitchFamily="18" charset="0"/>
            </a:endParaRPr>
          </a:p>
        </p:txBody>
      </p:sp>
      <p:sp>
        <p:nvSpPr>
          <p:cNvPr id="37894" name="Line 8"/>
          <p:cNvSpPr>
            <a:spLocks noChangeShapeType="1"/>
          </p:cNvSpPr>
          <p:nvPr/>
        </p:nvSpPr>
        <p:spPr bwMode="auto">
          <a:xfrm>
            <a:off x="1143000" y="19812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5" name="Text Box 9"/>
          <p:cNvSpPr txBox="1">
            <a:spLocks noChangeArrowheads="1"/>
          </p:cNvSpPr>
          <p:nvPr/>
        </p:nvSpPr>
        <p:spPr bwMode="auto">
          <a:xfrm>
            <a:off x="762000" y="17526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000" b="1">
                <a:latin typeface="Times New Roman" panose="02020603050405020304" pitchFamily="18" charset="0"/>
              </a:rPr>
              <a:t>3</a:t>
            </a:r>
            <a:r>
              <a:rPr lang="en-US" altLang="zh-CN" sz="2000" b="1">
                <a:latin typeface="Times New Roman" panose="02020603050405020304" pitchFamily="18" charset="0"/>
              </a:rPr>
              <a:t>P</a:t>
            </a:r>
            <a:endParaRPr lang="en-US" altLang="zh-CN" sz="2000" b="1">
              <a:solidFill>
                <a:schemeClr val="bg2"/>
              </a:solidFill>
              <a:latin typeface="Times New Roman" panose="02020603050405020304" pitchFamily="18" charset="0"/>
            </a:endParaRPr>
          </a:p>
        </p:txBody>
      </p:sp>
      <p:sp>
        <p:nvSpPr>
          <p:cNvPr id="37896" name="Freeform 10"/>
          <p:cNvSpPr>
            <a:spLocks/>
          </p:cNvSpPr>
          <p:nvPr/>
        </p:nvSpPr>
        <p:spPr bwMode="auto">
          <a:xfrm>
            <a:off x="1435100" y="4038600"/>
            <a:ext cx="406400" cy="1066800"/>
          </a:xfrm>
          <a:custGeom>
            <a:avLst/>
            <a:gdLst>
              <a:gd name="T0" fmla="*/ 88900 w 256"/>
              <a:gd name="T1" fmla="*/ 1066800 h 864"/>
              <a:gd name="T2" fmla="*/ 12700 w 256"/>
              <a:gd name="T3" fmla="*/ 948267 h 864"/>
              <a:gd name="T4" fmla="*/ 165100 w 256"/>
              <a:gd name="T5" fmla="*/ 889000 h 864"/>
              <a:gd name="T6" fmla="*/ 88900 w 256"/>
              <a:gd name="T7" fmla="*/ 711200 h 864"/>
              <a:gd name="T8" fmla="*/ 241300 w 256"/>
              <a:gd name="T9" fmla="*/ 711200 h 864"/>
              <a:gd name="T10" fmla="*/ 241300 w 256"/>
              <a:gd name="T11" fmla="*/ 651933 h 864"/>
              <a:gd name="T12" fmla="*/ 165100 w 256"/>
              <a:gd name="T13" fmla="*/ 533400 h 864"/>
              <a:gd name="T14" fmla="*/ 317500 w 256"/>
              <a:gd name="T15" fmla="*/ 474133 h 864"/>
              <a:gd name="T16" fmla="*/ 241300 w 256"/>
              <a:gd name="T17" fmla="*/ 355600 h 864"/>
              <a:gd name="T18" fmla="*/ 393700 w 256"/>
              <a:gd name="T19" fmla="*/ 296333 h 864"/>
              <a:gd name="T20" fmla="*/ 317500 w 256"/>
              <a:gd name="T21" fmla="*/ 177800 h 864"/>
              <a:gd name="T22" fmla="*/ 393700 w 256"/>
              <a:gd name="T23" fmla="*/ 118533 h 864"/>
              <a:gd name="T24" fmla="*/ 241300 w 256"/>
              <a:gd name="T25" fmla="*/ 0 h 8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 h="864">
                <a:moveTo>
                  <a:pt x="56" y="864"/>
                </a:moveTo>
                <a:cubicBezTo>
                  <a:pt x="28" y="828"/>
                  <a:pt x="0" y="792"/>
                  <a:pt x="8" y="768"/>
                </a:cubicBezTo>
                <a:cubicBezTo>
                  <a:pt x="16" y="744"/>
                  <a:pt x="96" y="752"/>
                  <a:pt x="104" y="720"/>
                </a:cubicBezTo>
                <a:cubicBezTo>
                  <a:pt x="112" y="688"/>
                  <a:pt x="48" y="600"/>
                  <a:pt x="56" y="576"/>
                </a:cubicBezTo>
                <a:cubicBezTo>
                  <a:pt x="64" y="552"/>
                  <a:pt x="136" y="584"/>
                  <a:pt x="152" y="576"/>
                </a:cubicBezTo>
                <a:cubicBezTo>
                  <a:pt x="168" y="568"/>
                  <a:pt x="160" y="552"/>
                  <a:pt x="152" y="528"/>
                </a:cubicBezTo>
                <a:cubicBezTo>
                  <a:pt x="144" y="504"/>
                  <a:pt x="96" y="456"/>
                  <a:pt x="104" y="432"/>
                </a:cubicBezTo>
                <a:cubicBezTo>
                  <a:pt x="112" y="408"/>
                  <a:pt x="192" y="408"/>
                  <a:pt x="200" y="384"/>
                </a:cubicBezTo>
                <a:cubicBezTo>
                  <a:pt x="208" y="360"/>
                  <a:pt x="144" y="312"/>
                  <a:pt x="152" y="288"/>
                </a:cubicBezTo>
                <a:cubicBezTo>
                  <a:pt x="160" y="264"/>
                  <a:pt x="240" y="264"/>
                  <a:pt x="248" y="240"/>
                </a:cubicBezTo>
                <a:cubicBezTo>
                  <a:pt x="256" y="216"/>
                  <a:pt x="200" y="168"/>
                  <a:pt x="200" y="144"/>
                </a:cubicBezTo>
                <a:cubicBezTo>
                  <a:pt x="200" y="120"/>
                  <a:pt x="256" y="120"/>
                  <a:pt x="248" y="96"/>
                </a:cubicBezTo>
                <a:cubicBezTo>
                  <a:pt x="240" y="72"/>
                  <a:pt x="168" y="16"/>
                  <a:pt x="152"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7" name="Text Box 11"/>
          <p:cNvSpPr txBox="1">
            <a:spLocks noChangeArrowheads="1"/>
          </p:cNvSpPr>
          <p:nvPr/>
        </p:nvSpPr>
        <p:spPr bwMode="auto">
          <a:xfrm>
            <a:off x="914400" y="304800"/>
            <a:ext cx="178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不考虑自旋</a:t>
            </a:r>
          </a:p>
        </p:txBody>
      </p:sp>
      <p:grpSp>
        <p:nvGrpSpPr>
          <p:cNvPr id="329740" name="Group 12"/>
          <p:cNvGrpSpPr>
            <a:grpSpLocks/>
          </p:cNvGrpSpPr>
          <p:nvPr/>
        </p:nvGrpSpPr>
        <p:grpSpPr bwMode="auto">
          <a:xfrm>
            <a:off x="1676400" y="1828800"/>
            <a:ext cx="228600" cy="2133600"/>
            <a:chOff x="576" y="1152"/>
            <a:chExt cx="96" cy="1200"/>
          </a:xfrm>
        </p:grpSpPr>
        <p:pic>
          <p:nvPicPr>
            <p:cNvPr id="37899" name="Picture 13" descr="HARVB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1152"/>
              <a:ext cx="96" cy="96"/>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sp>
          <p:nvSpPr>
            <p:cNvPr id="37900" name="Line 14"/>
            <p:cNvSpPr>
              <a:spLocks noChangeShapeType="1"/>
            </p:cNvSpPr>
            <p:nvPr/>
          </p:nvSpPr>
          <p:spPr bwMode="auto">
            <a:xfrm flipV="1">
              <a:off x="624" y="1248"/>
              <a:ext cx="0" cy="1104"/>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6012867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4" fill="hold" nodeType="afterEffect">
                                  <p:stCondLst>
                                    <p:cond delay="0"/>
                                  </p:stCondLst>
                                  <p:childTnLst>
                                    <p:set>
                                      <p:cBhvr>
                                        <p:cTn id="6" dur="1" fill="hold">
                                          <p:stCondLst>
                                            <p:cond delay="0"/>
                                          </p:stCondLst>
                                        </p:cTn>
                                        <p:tgtEl>
                                          <p:spTgt spid="329740"/>
                                        </p:tgtEl>
                                        <p:attrNameLst>
                                          <p:attrName>style.visibility</p:attrName>
                                        </p:attrNameLst>
                                      </p:cBhvr>
                                      <p:to>
                                        <p:strVal val="visible"/>
                                      </p:to>
                                    </p:set>
                                    <p:anim calcmode="lin" valueType="num">
                                      <p:cBhvr>
                                        <p:cTn id="7" dur="500" fill="hold"/>
                                        <p:tgtEl>
                                          <p:spTgt spid="329740"/>
                                        </p:tgtEl>
                                        <p:attrNameLst>
                                          <p:attrName>ppt_x</p:attrName>
                                        </p:attrNameLst>
                                      </p:cBhvr>
                                      <p:tavLst>
                                        <p:tav tm="0">
                                          <p:val>
                                            <p:strVal val="#ppt_x"/>
                                          </p:val>
                                        </p:tav>
                                        <p:tav tm="100000">
                                          <p:val>
                                            <p:strVal val="#ppt_x"/>
                                          </p:val>
                                        </p:tav>
                                      </p:tavLst>
                                    </p:anim>
                                    <p:anim calcmode="lin" valueType="num">
                                      <p:cBhvr>
                                        <p:cTn id="8" dur="500" fill="hold"/>
                                        <p:tgtEl>
                                          <p:spTgt spid="329740"/>
                                        </p:tgtEl>
                                        <p:attrNameLst>
                                          <p:attrName>ppt_y</p:attrName>
                                        </p:attrNameLst>
                                      </p:cBhvr>
                                      <p:tavLst>
                                        <p:tav tm="0">
                                          <p:val>
                                            <p:strVal val="#ppt_y+#ppt_h/2"/>
                                          </p:val>
                                        </p:tav>
                                        <p:tav tm="100000">
                                          <p:val>
                                            <p:strVal val="#ppt_y"/>
                                          </p:val>
                                        </p:tav>
                                      </p:tavLst>
                                    </p:anim>
                                    <p:anim calcmode="lin" valueType="num">
                                      <p:cBhvr>
                                        <p:cTn id="9" dur="500" fill="hold"/>
                                        <p:tgtEl>
                                          <p:spTgt spid="329740"/>
                                        </p:tgtEl>
                                        <p:attrNameLst>
                                          <p:attrName>ppt_w</p:attrName>
                                        </p:attrNameLst>
                                      </p:cBhvr>
                                      <p:tavLst>
                                        <p:tav tm="0">
                                          <p:val>
                                            <p:strVal val="#ppt_w"/>
                                          </p:val>
                                        </p:tav>
                                        <p:tav tm="100000">
                                          <p:val>
                                            <p:strVal val="#ppt_w"/>
                                          </p:val>
                                        </p:tav>
                                      </p:tavLst>
                                    </p:anim>
                                    <p:anim calcmode="lin" valueType="num">
                                      <p:cBhvr>
                                        <p:cTn id="10" dur="500" fill="hold"/>
                                        <p:tgtEl>
                                          <p:spTgt spid="3297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5"/>
          <p:cNvSpPr>
            <a:spLocks noChangeArrowheads="1"/>
          </p:cNvSpPr>
          <p:nvPr/>
        </p:nvSpPr>
        <p:spPr bwMode="auto">
          <a:xfrm>
            <a:off x="0" y="0"/>
            <a:ext cx="9144000" cy="6858000"/>
          </a:xfrm>
          <a:prstGeom prst="rect">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8915" name="Line 2"/>
          <p:cNvSpPr>
            <a:spLocks noChangeShapeType="1"/>
          </p:cNvSpPr>
          <p:nvPr/>
        </p:nvSpPr>
        <p:spPr bwMode="auto">
          <a:xfrm>
            <a:off x="1143000" y="39624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6" name="Text Box 3"/>
          <p:cNvSpPr txBox="1">
            <a:spLocks noChangeArrowheads="1"/>
          </p:cNvSpPr>
          <p:nvPr/>
        </p:nvSpPr>
        <p:spPr bwMode="auto">
          <a:xfrm>
            <a:off x="762000" y="3794125"/>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S</a:t>
            </a:r>
            <a:endParaRPr lang="en-US" altLang="zh-CN" b="1">
              <a:solidFill>
                <a:schemeClr val="bg2"/>
              </a:solidFill>
              <a:latin typeface="Times New Roman" panose="02020603050405020304" pitchFamily="18" charset="0"/>
            </a:endParaRPr>
          </a:p>
        </p:txBody>
      </p:sp>
      <p:sp>
        <p:nvSpPr>
          <p:cNvPr id="38917" name="Line 4"/>
          <p:cNvSpPr>
            <a:spLocks noChangeShapeType="1"/>
          </p:cNvSpPr>
          <p:nvPr/>
        </p:nvSpPr>
        <p:spPr bwMode="auto">
          <a:xfrm>
            <a:off x="1143000" y="19812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18" name="Text Box 5"/>
          <p:cNvSpPr txBox="1">
            <a:spLocks noChangeArrowheads="1"/>
          </p:cNvSpPr>
          <p:nvPr/>
        </p:nvSpPr>
        <p:spPr bwMode="auto">
          <a:xfrm>
            <a:off x="762000" y="1752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rPr>
              <a:t>3</a:t>
            </a:r>
            <a:r>
              <a:rPr lang="en-US" altLang="zh-CN" b="1">
                <a:latin typeface="Times New Roman" panose="02020603050405020304" pitchFamily="18" charset="0"/>
              </a:rPr>
              <a:t>P</a:t>
            </a:r>
            <a:endParaRPr lang="en-US" altLang="zh-CN" b="1">
              <a:solidFill>
                <a:schemeClr val="bg2"/>
              </a:solidFill>
              <a:latin typeface="Times New Roman" panose="02020603050405020304" pitchFamily="18" charset="0"/>
            </a:endParaRPr>
          </a:p>
        </p:txBody>
      </p:sp>
      <p:sp>
        <p:nvSpPr>
          <p:cNvPr id="330758" name="Freeform 6"/>
          <p:cNvSpPr>
            <a:spLocks/>
          </p:cNvSpPr>
          <p:nvPr/>
        </p:nvSpPr>
        <p:spPr bwMode="auto">
          <a:xfrm rot="-6156304">
            <a:off x="825500" y="2514600"/>
            <a:ext cx="330200" cy="1066800"/>
          </a:xfrm>
          <a:custGeom>
            <a:avLst/>
            <a:gdLst>
              <a:gd name="T0" fmla="*/ 72231 w 256"/>
              <a:gd name="T1" fmla="*/ 1066800 h 864"/>
              <a:gd name="T2" fmla="*/ 10319 w 256"/>
              <a:gd name="T3" fmla="*/ 948267 h 864"/>
              <a:gd name="T4" fmla="*/ 134144 w 256"/>
              <a:gd name="T5" fmla="*/ 889000 h 864"/>
              <a:gd name="T6" fmla="*/ 72231 w 256"/>
              <a:gd name="T7" fmla="*/ 711200 h 864"/>
              <a:gd name="T8" fmla="*/ 196056 w 256"/>
              <a:gd name="T9" fmla="*/ 711200 h 864"/>
              <a:gd name="T10" fmla="*/ 196056 w 256"/>
              <a:gd name="T11" fmla="*/ 651933 h 864"/>
              <a:gd name="T12" fmla="*/ 134144 w 256"/>
              <a:gd name="T13" fmla="*/ 533400 h 864"/>
              <a:gd name="T14" fmla="*/ 257969 w 256"/>
              <a:gd name="T15" fmla="*/ 474133 h 864"/>
              <a:gd name="T16" fmla="*/ 196056 w 256"/>
              <a:gd name="T17" fmla="*/ 355600 h 864"/>
              <a:gd name="T18" fmla="*/ 319881 w 256"/>
              <a:gd name="T19" fmla="*/ 296333 h 864"/>
              <a:gd name="T20" fmla="*/ 257969 w 256"/>
              <a:gd name="T21" fmla="*/ 177800 h 864"/>
              <a:gd name="T22" fmla="*/ 319881 w 256"/>
              <a:gd name="T23" fmla="*/ 118533 h 864"/>
              <a:gd name="T24" fmla="*/ 196056 w 256"/>
              <a:gd name="T25" fmla="*/ 0 h 8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 h="864">
                <a:moveTo>
                  <a:pt x="56" y="864"/>
                </a:moveTo>
                <a:cubicBezTo>
                  <a:pt x="28" y="828"/>
                  <a:pt x="0" y="792"/>
                  <a:pt x="8" y="768"/>
                </a:cubicBezTo>
                <a:cubicBezTo>
                  <a:pt x="16" y="744"/>
                  <a:pt x="96" y="752"/>
                  <a:pt x="104" y="720"/>
                </a:cubicBezTo>
                <a:cubicBezTo>
                  <a:pt x="112" y="688"/>
                  <a:pt x="48" y="600"/>
                  <a:pt x="56" y="576"/>
                </a:cubicBezTo>
                <a:cubicBezTo>
                  <a:pt x="64" y="552"/>
                  <a:pt x="136" y="584"/>
                  <a:pt x="152" y="576"/>
                </a:cubicBezTo>
                <a:cubicBezTo>
                  <a:pt x="168" y="568"/>
                  <a:pt x="160" y="552"/>
                  <a:pt x="152" y="528"/>
                </a:cubicBezTo>
                <a:cubicBezTo>
                  <a:pt x="144" y="504"/>
                  <a:pt x="96" y="456"/>
                  <a:pt x="104" y="432"/>
                </a:cubicBezTo>
                <a:cubicBezTo>
                  <a:pt x="112" y="408"/>
                  <a:pt x="192" y="408"/>
                  <a:pt x="200" y="384"/>
                </a:cubicBezTo>
                <a:cubicBezTo>
                  <a:pt x="208" y="360"/>
                  <a:pt x="144" y="312"/>
                  <a:pt x="152" y="288"/>
                </a:cubicBezTo>
                <a:cubicBezTo>
                  <a:pt x="160" y="264"/>
                  <a:pt x="240" y="264"/>
                  <a:pt x="248" y="240"/>
                </a:cubicBezTo>
                <a:cubicBezTo>
                  <a:pt x="256" y="216"/>
                  <a:pt x="200" y="168"/>
                  <a:pt x="200" y="144"/>
                </a:cubicBezTo>
                <a:cubicBezTo>
                  <a:pt x="200" y="120"/>
                  <a:pt x="256" y="120"/>
                  <a:pt x="248" y="96"/>
                </a:cubicBezTo>
                <a:cubicBezTo>
                  <a:pt x="240" y="72"/>
                  <a:pt x="168" y="16"/>
                  <a:pt x="152" y="0"/>
                </a:cubicBezTo>
              </a:path>
            </a:pathLst>
          </a:custGeom>
          <a:noFill/>
          <a:ln w="19050" cmpd="sng">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0" name="Text Box 7"/>
          <p:cNvSpPr txBox="1">
            <a:spLocks noChangeArrowheads="1"/>
          </p:cNvSpPr>
          <p:nvPr/>
        </p:nvSpPr>
        <p:spPr bwMode="auto">
          <a:xfrm>
            <a:off x="914400" y="304800"/>
            <a:ext cx="1785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不考虑自旋</a:t>
            </a:r>
            <a:endParaRPr lang="zh-CN" altLang="en-US">
              <a:latin typeface="Times New Roman" panose="02020603050405020304" pitchFamily="18" charset="0"/>
              <a:ea typeface="楷体_GB2312" pitchFamily="49" charset="-122"/>
            </a:endParaRPr>
          </a:p>
        </p:txBody>
      </p:sp>
      <p:grpSp>
        <p:nvGrpSpPr>
          <p:cNvPr id="330760" name="Group 8"/>
          <p:cNvGrpSpPr>
            <a:grpSpLocks/>
          </p:cNvGrpSpPr>
          <p:nvPr/>
        </p:nvGrpSpPr>
        <p:grpSpPr bwMode="auto">
          <a:xfrm>
            <a:off x="1524000" y="1981200"/>
            <a:ext cx="152400" cy="1981200"/>
            <a:chOff x="480" y="1248"/>
            <a:chExt cx="96" cy="1104"/>
          </a:xfrm>
        </p:grpSpPr>
        <p:pic>
          <p:nvPicPr>
            <p:cNvPr id="39016" name="Picture 9"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 y="2256"/>
              <a:ext cx="96" cy="96"/>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tx2"/>
                  </a:solidFill>
                  <a:miter lim="800000"/>
                  <a:headEnd/>
                  <a:tailEnd/>
                </a14:hiddenLine>
              </a:ext>
            </a:extLst>
          </p:spPr>
        </p:pic>
        <p:sp>
          <p:nvSpPr>
            <p:cNvPr id="39017" name="Line 10"/>
            <p:cNvSpPr>
              <a:spLocks noChangeShapeType="1"/>
            </p:cNvSpPr>
            <p:nvPr/>
          </p:nvSpPr>
          <p:spPr bwMode="auto">
            <a:xfrm>
              <a:off x="528" y="1248"/>
              <a:ext cx="0" cy="1008"/>
            </a:xfrm>
            <a:prstGeom prst="line">
              <a:avLst/>
            </a:prstGeom>
            <a:noFill/>
            <a:ln w="381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0763" name="Line 11"/>
          <p:cNvSpPr>
            <a:spLocks noChangeShapeType="1"/>
          </p:cNvSpPr>
          <p:nvPr/>
        </p:nvSpPr>
        <p:spPr bwMode="auto">
          <a:xfrm>
            <a:off x="1600200" y="5791200"/>
            <a:ext cx="0" cy="53340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64" name="Text Box 12"/>
          <p:cNvSpPr txBox="1">
            <a:spLocks noChangeArrowheads="1"/>
          </p:cNvSpPr>
          <p:nvPr/>
        </p:nvSpPr>
        <p:spPr bwMode="auto">
          <a:xfrm>
            <a:off x="25146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solidFill>
                  <a:schemeClr val="hlink"/>
                </a:solidFill>
                <a:latin typeface="Times New Roman" panose="02020603050405020304" pitchFamily="18" charset="0"/>
                <a:ea typeface="楷体_GB2312" pitchFamily="49" charset="-122"/>
              </a:rPr>
              <a:t>考虑自旋</a:t>
            </a:r>
            <a:endParaRPr lang="zh-CN" altLang="en-US">
              <a:solidFill>
                <a:schemeClr val="hlink"/>
              </a:solidFill>
              <a:latin typeface="Times New Roman" panose="02020603050405020304" pitchFamily="18" charset="0"/>
              <a:ea typeface="楷体_GB2312" pitchFamily="49" charset="-122"/>
            </a:endParaRPr>
          </a:p>
        </p:txBody>
      </p:sp>
      <p:grpSp>
        <p:nvGrpSpPr>
          <p:cNvPr id="330765" name="Group 13"/>
          <p:cNvGrpSpPr>
            <a:grpSpLocks/>
          </p:cNvGrpSpPr>
          <p:nvPr/>
        </p:nvGrpSpPr>
        <p:grpSpPr bwMode="auto">
          <a:xfrm>
            <a:off x="2057400" y="3794125"/>
            <a:ext cx="1447800" cy="396875"/>
            <a:chOff x="816" y="2256"/>
            <a:chExt cx="912" cy="250"/>
          </a:xfrm>
        </p:grpSpPr>
        <p:sp>
          <p:nvSpPr>
            <p:cNvPr id="39014" name="Line 14"/>
            <p:cNvSpPr>
              <a:spLocks noChangeShapeType="1"/>
            </p:cNvSpPr>
            <p:nvPr/>
          </p:nvSpPr>
          <p:spPr bwMode="auto">
            <a:xfrm>
              <a:off x="1152" y="2352"/>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5" name="Text Box 15"/>
            <p:cNvSpPr txBox="1">
              <a:spLocks noChangeArrowheads="1"/>
            </p:cNvSpPr>
            <p:nvPr/>
          </p:nvSpPr>
          <p:spPr bwMode="auto">
            <a:xfrm>
              <a:off x="816" y="2256"/>
              <a:ext cx="5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baseline="30000">
                  <a:latin typeface="Times New Roman" panose="02020603050405020304" pitchFamily="18" charset="0"/>
                </a:rPr>
                <a:t>2</a:t>
              </a:r>
              <a:r>
                <a:rPr kumimoji="0" lang="en-US" altLang="zh-CN" sz="2000" b="1">
                  <a:latin typeface="Times New Roman" panose="02020603050405020304" pitchFamily="18" charset="0"/>
                </a:rPr>
                <a:t>S</a:t>
              </a:r>
              <a:r>
                <a:rPr kumimoji="0" lang="en-US" altLang="zh-CN" sz="2000" b="1" baseline="-25000">
                  <a:latin typeface="Times New Roman" panose="02020603050405020304" pitchFamily="18" charset="0"/>
                </a:rPr>
                <a:t>1</a:t>
              </a:r>
              <a:r>
                <a:rPr kumimoji="0" lang="en-US" altLang="zh-CN" b="1" baseline="-25000">
                  <a:latin typeface="Times New Roman" panose="02020603050405020304" pitchFamily="18" charset="0"/>
                </a:rPr>
                <a:t>/2</a:t>
              </a:r>
              <a:endParaRPr kumimoji="0" lang="en-US" altLang="zh-CN">
                <a:latin typeface="Times New Roman" panose="02020603050405020304" pitchFamily="18" charset="0"/>
              </a:endParaRPr>
            </a:p>
          </p:txBody>
        </p:sp>
      </p:grpSp>
      <p:grpSp>
        <p:nvGrpSpPr>
          <p:cNvPr id="330768" name="Group 16"/>
          <p:cNvGrpSpPr>
            <a:grpSpLocks/>
          </p:cNvGrpSpPr>
          <p:nvPr/>
        </p:nvGrpSpPr>
        <p:grpSpPr bwMode="auto">
          <a:xfrm>
            <a:off x="1981200" y="1981200"/>
            <a:ext cx="1447800" cy="473075"/>
            <a:chOff x="768" y="1248"/>
            <a:chExt cx="912" cy="298"/>
          </a:xfrm>
        </p:grpSpPr>
        <p:sp>
          <p:nvSpPr>
            <p:cNvPr id="39011" name="Line 17"/>
            <p:cNvSpPr>
              <a:spLocks noChangeShapeType="1"/>
            </p:cNvSpPr>
            <p:nvPr/>
          </p:nvSpPr>
          <p:spPr bwMode="auto">
            <a:xfrm>
              <a:off x="1104" y="144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2" name="Line 18"/>
            <p:cNvSpPr>
              <a:spLocks noChangeShapeType="1"/>
            </p:cNvSpPr>
            <p:nvPr/>
          </p:nvSpPr>
          <p:spPr bwMode="auto">
            <a:xfrm>
              <a:off x="816" y="1248"/>
              <a:ext cx="288" cy="19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3" name="Text Box 19"/>
            <p:cNvSpPr txBox="1">
              <a:spLocks noChangeArrowheads="1"/>
            </p:cNvSpPr>
            <p:nvPr/>
          </p:nvSpPr>
          <p:spPr bwMode="auto">
            <a:xfrm>
              <a:off x="768" y="1296"/>
              <a:ext cx="5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baseline="30000">
                  <a:latin typeface="Times New Roman" panose="02020603050405020304" pitchFamily="18" charset="0"/>
                </a:rPr>
                <a:t>2</a:t>
              </a:r>
              <a:r>
                <a:rPr kumimoji="0" lang="en-US" altLang="zh-CN" sz="2000" b="1">
                  <a:latin typeface="Times New Roman" panose="02020603050405020304" pitchFamily="18" charset="0"/>
                </a:rPr>
                <a:t>P</a:t>
              </a:r>
              <a:r>
                <a:rPr kumimoji="0" lang="en-US" altLang="zh-CN" sz="2000" b="1" baseline="-25000">
                  <a:latin typeface="Times New Roman" panose="02020603050405020304" pitchFamily="18" charset="0"/>
                </a:rPr>
                <a:t>1/2</a:t>
              </a:r>
              <a:endParaRPr kumimoji="0" lang="en-US" altLang="zh-CN" sz="2000">
                <a:latin typeface="Times New Roman" panose="02020603050405020304" pitchFamily="18" charset="0"/>
              </a:endParaRPr>
            </a:p>
          </p:txBody>
        </p:sp>
      </p:grpSp>
      <p:grpSp>
        <p:nvGrpSpPr>
          <p:cNvPr id="330772" name="Group 20"/>
          <p:cNvGrpSpPr>
            <a:grpSpLocks/>
          </p:cNvGrpSpPr>
          <p:nvPr/>
        </p:nvGrpSpPr>
        <p:grpSpPr bwMode="auto">
          <a:xfrm>
            <a:off x="1981200" y="1143000"/>
            <a:ext cx="1447800" cy="838200"/>
            <a:chOff x="768" y="720"/>
            <a:chExt cx="912" cy="528"/>
          </a:xfrm>
        </p:grpSpPr>
        <p:sp>
          <p:nvSpPr>
            <p:cNvPr id="39008" name="Line 21"/>
            <p:cNvSpPr>
              <a:spLocks noChangeShapeType="1"/>
            </p:cNvSpPr>
            <p:nvPr/>
          </p:nvSpPr>
          <p:spPr bwMode="auto">
            <a:xfrm>
              <a:off x="1104" y="96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09" name="Line 22"/>
            <p:cNvSpPr>
              <a:spLocks noChangeShapeType="1"/>
            </p:cNvSpPr>
            <p:nvPr/>
          </p:nvSpPr>
          <p:spPr bwMode="auto">
            <a:xfrm flipV="1">
              <a:off x="816" y="960"/>
              <a:ext cx="288" cy="28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10" name="Text Box 23"/>
            <p:cNvSpPr txBox="1">
              <a:spLocks noChangeArrowheads="1"/>
            </p:cNvSpPr>
            <p:nvPr/>
          </p:nvSpPr>
          <p:spPr bwMode="auto">
            <a:xfrm>
              <a:off x="768" y="720"/>
              <a:ext cx="624"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baseline="30000">
                  <a:latin typeface="Times New Roman" panose="02020603050405020304" pitchFamily="18" charset="0"/>
                </a:rPr>
                <a:t>2</a:t>
              </a:r>
              <a:r>
                <a:rPr kumimoji="0" lang="en-US" altLang="zh-CN" sz="2000" b="1">
                  <a:latin typeface="Times New Roman" panose="02020603050405020304" pitchFamily="18" charset="0"/>
                </a:rPr>
                <a:t>P</a:t>
              </a:r>
              <a:r>
                <a:rPr kumimoji="0" lang="en-US" altLang="zh-CN" sz="2000" b="1" baseline="-25000">
                  <a:latin typeface="Times New Roman" panose="02020603050405020304" pitchFamily="18" charset="0"/>
                </a:rPr>
                <a:t>3/2</a:t>
              </a:r>
              <a:endParaRPr kumimoji="0" lang="en-US" altLang="zh-CN" sz="2000">
                <a:latin typeface="Times New Roman" panose="02020603050405020304" pitchFamily="18" charset="0"/>
              </a:endParaRPr>
            </a:p>
          </p:txBody>
        </p:sp>
      </p:grpSp>
      <p:sp>
        <p:nvSpPr>
          <p:cNvPr id="330776" name="Line 24"/>
          <p:cNvSpPr>
            <a:spLocks noChangeShapeType="1"/>
          </p:cNvSpPr>
          <p:nvPr/>
        </p:nvSpPr>
        <p:spPr bwMode="auto">
          <a:xfrm>
            <a:off x="2819400" y="2286000"/>
            <a:ext cx="0" cy="152400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7" name="Line 25"/>
          <p:cNvSpPr>
            <a:spLocks noChangeShapeType="1"/>
          </p:cNvSpPr>
          <p:nvPr/>
        </p:nvSpPr>
        <p:spPr bwMode="auto">
          <a:xfrm>
            <a:off x="2971800" y="1524000"/>
            <a:ext cx="0" cy="228600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8" name="Line 26"/>
          <p:cNvSpPr>
            <a:spLocks noChangeShapeType="1"/>
          </p:cNvSpPr>
          <p:nvPr/>
        </p:nvSpPr>
        <p:spPr bwMode="auto">
          <a:xfrm>
            <a:off x="2743200" y="5791200"/>
            <a:ext cx="0" cy="533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0779" name="Line 27"/>
          <p:cNvSpPr>
            <a:spLocks noChangeShapeType="1"/>
          </p:cNvSpPr>
          <p:nvPr/>
        </p:nvSpPr>
        <p:spPr bwMode="auto">
          <a:xfrm>
            <a:off x="2971800" y="5791200"/>
            <a:ext cx="0" cy="533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0780" name="Picture 28"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8100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781" name="Picture 29"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8100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grpSp>
        <p:nvGrpSpPr>
          <p:cNvPr id="330782" name="Group 30"/>
          <p:cNvGrpSpPr>
            <a:grpSpLocks/>
          </p:cNvGrpSpPr>
          <p:nvPr/>
        </p:nvGrpSpPr>
        <p:grpSpPr bwMode="auto">
          <a:xfrm>
            <a:off x="3429000" y="1143000"/>
            <a:ext cx="2971800" cy="685800"/>
            <a:chOff x="1680" y="720"/>
            <a:chExt cx="2064" cy="432"/>
          </a:xfrm>
        </p:grpSpPr>
        <p:sp>
          <p:nvSpPr>
            <p:cNvPr id="39000" name="Line 31"/>
            <p:cNvSpPr>
              <a:spLocks noChangeShapeType="1"/>
            </p:cNvSpPr>
            <p:nvPr/>
          </p:nvSpPr>
          <p:spPr bwMode="auto">
            <a:xfrm>
              <a:off x="1872" y="720"/>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01" name="Line 32"/>
            <p:cNvSpPr>
              <a:spLocks noChangeShapeType="1"/>
            </p:cNvSpPr>
            <p:nvPr/>
          </p:nvSpPr>
          <p:spPr bwMode="auto">
            <a:xfrm>
              <a:off x="1872" y="864"/>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02" name="Line 33"/>
            <p:cNvSpPr>
              <a:spLocks noChangeShapeType="1"/>
            </p:cNvSpPr>
            <p:nvPr/>
          </p:nvSpPr>
          <p:spPr bwMode="auto">
            <a:xfrm>
              <a:off x="1872" y="1008"/>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03" name="Line 34"/>
            <p:cNvSpPr>
              <a:spLocks noChangeShapeType="1"/>
            </p:cNvSpPr>
            <p:nvPr/>
          </p:nvSpPr>
          <p:spPr bwMode="auto">
            <a:xfrm>
              <a:off x="1872" y="1152"/>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04" name="Line 35"/>
            <p:cNvSpPr>
              <a:spLocks noChangeShapeType="1"/>
            </p:cNvSpPr>
            <p:nvPr/>
          </p:nvSpPr>
          <p:spPr bwMode="auto">
            <a:xfrm flipV="1">
              <a:off x="1680" y="720"/>
              <a:ext cx="192" cy="24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05" name="Line 36"/>
            <p:cNvSpPr>
              <a:spLocks noChangeShapeType="1"/>
            </p:cNvSpPr>
            <p:nvPr/>
          </p:nvSpPr>
          <p:spPr bwMode="auto">
            <a:xfrm flipV="1">
              <a:off x="1680" y="864"/>
              <a:ext cx="192" cy="96"/>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06" name="Line 37"/>
            <p:cNvSpPr>
              <a:spLocks noChangeShapeType="1"/>
            </p:cNvSpPr>
            <p:nvPr/>
          </p:nvSpPr>
          <p:spPr bwMode="auto">
            <a:xfrm>
              <a:off x="1680" y="960"/>
              <a:ext cx="192" cy="4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007" name="Line 38"/>
            <p:cNvSpPr>
              <a:spLocks noChangeShapeType="1"/>
            </p:cNvSpPr>
            <p:nvPr/>
          </p:nvSpPr>
          <p:spPr bwMode="auto">
            <a:xfrm>
              <a:off x="1680" y="960"/>
              <a:ext cx="192" cy="19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791" name="Group 39"/>
          <p:cNvGrpSpPr>
            <a:grpSpLocks/>
          </p:cNvGrpSpPr>
          <p:nvPr/>
        </p:nvGrpSpPr>
        <p:grpSpPr bwMode="auto">
          <a:xfrm>
            <a:off x="3429000" y="2133600"/>
            <a:ext cx="2971800" cy="228600"/>
            <a:chOff x="1680" y="1344"/>
            <a:chExt cx="2064" cy="144"/>
          </a:xfrm>
        </p:grpSpPr>
        <p:sp>
          <p:nvSpPr>
            <p:cNvPr id="38996" name="Line 40"/>
            <p:cNvSpPr>
              <a:spLocks noChangeShapeType="1"/>
            </p:cNvSpPr>
            <p:nvPr/>
          </p:nvSpPr>
          <p:spPr bwMode="auto">
            <a:xfrm>
              <a:off x="1872" y="1344"/>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97" name="Line 41"/>
            <p:cNvSpPr>
              <a:spLocks noChangeShapeType="1"/>
            </p:cNvSpPr>
            <p:nvPr/>
          </p:nvSpPr>
          <p:spPr bwMode="auto">
            <a:xfrm>
              <a:off x="1872" y="1488"/>
              <a:ext cx="18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98" name="Line 42"/>
            <p:cNvSpPr>
              <a:spLocks noChangeShapeType="1"/>
            </p:cNvSpPr>
            <p:nvPr/>
          </p:nvSpPr>
          <p:spPr bwMode="auto">
            <a:xfrm flipV="1">
              <a:off x="1680" y="1344"/>
              <a:ext cx="192" cy="96"/>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99" name="Line 43"/>
            <p:cNvSpPr>
              <a:spLocks noChangeShapeType="1"/>
            </p:cNvSpPr>
            <p:nvPr/>
          </p:nvSpPr>
          <p:spPr bwMode="auto">
            <a:xfrm>
              <a:off x="1680" y="1440"/>
              <a:ext cx="192" cy="48"/>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796" name="Group 44"/>
          <p:cNvGrpSpPr>
            <a:grpSpLocks/>
          </p:cNvGrpSpPr>
          <p:nvPr/>
        </p:nvGrpSpPr>
        <p:grpSpPr bwMode="auto">
          <a:xfrm>
            <a:off x="3429000" y="3733800"/>
            <a:ext cx="2971800" cy="381000"/>
            <a:chOff x="1680" y="2352"/>
            <a:chExt cx="2016" cy="240"/>
          </a:xfrm>
        </p:grpSpPr>
        <p:sp>
          <p:nvSpPr>
            <p:cNvPr id="38992" name="Line 45"/>
            <p:cNvSpPr>
              <a:spLocks noChangeShapeType="1"/>
            </p:cNvSpPr>
            <p:nvPr/>
          </p:nvSpPr>
          <p:spPr bwMode="auto">
            <a:xfrm>
              <a:off x="1920" y="2352"/>
              <a:ext cx="17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93" name="Line 46"/>
            <p:cNvSpPr>
              <a:spLocks noChangeShapeType="1"/>
            </p:cNvSpPr>
            <p:nvPr/>
          </p:nvSpPr>
          <p:spPr bwMode="auto">
            <a:xfrm>
              <a:off x="1920" y="2592"/>
              <a:ext cx="17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94" name="Line 47"/>
            <p:cNvSpPr>
              <a:spLocks noChangeShapeType="1"/>
            </p:cNvSpPr>
            <p:nvPr/>
          </p:nvSpPr>
          <p:spPr bwMode="auto">
            <a:xfrm flipV="1">
              <a:off x="1680" y="2352"/>
              <a:ext cx="240" cy="144"/>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95" name="Line 48"/>
            <p:cNvSpPr>
              <a:spLocks noChangeShapeType="1"/>
            </p:cNvSpPr>
            <p:nvPr/>
          </p:nvSpPr>
          <p:spPr bwMode="auto">
            <a:xfrm>
              <a:off x="1728" y="2496"/>
              <a:ext cx="192" cy="96"/>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01" name="Group 49"/>
          <p:cNvGrpSpPr>
            <a:grpSpLocks/>
          </p:cNvGrpSpPr>
          <p:nvPr/>
        </p:nvGrpSpPr>
        <p:grpSpPr bwMode="auto">
          <a:xfrm>
            <a:off x="6400800" y="1905000"/>
            <a:ext cx="1446213" cy="625475"/>
            <a:chOff x="3744" y="1200"/>
            <a:chExt cx="911" cy="394"/>
          </a:xfrm>
        </p:grpSpPr>
        <p:sp>
          <p:nvSpPr>
            <p:cNvPr id="38990" name="Text Box 50"/>
            <p:cNvSpPr txBox="1">
              <a:spLocks noChangeArrowheads="1"/>
            </p:cNvSpPr>
            <p:nvPr/>
          </p:nvSpPr>
          <p:spPr bwMode="auto">
            <a:xfrm>
              <a:off x="3792" y="1200"/>
              <a:ext cx="8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1/3</a:t>
              </a:r>
            </a:p>
          </p:txBody>
        </p:sp>
        <p:sp>
          <p:nvSpPr>
            <p:cNvPr id="38991" name="Text Box 51"/>
            <p:cNvSpPr txBox="1">
              <a:spLocks noChangeArrowheads="1"/>
            </p:cNvSpPr>
            <p:nvPr/>
          </p:nvSpPr>
          <p:spPr bwMode="auto">
            <a:xfrm>
              <a:off x="3744" y="1344"/>
              <a:ext cx="865"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-1/3</a:t>
              </a:r>
            </a:p>
          </p:txBody>
        </p:sp>
      </p:grpSp>
      <p:grpSp>
        <p:nvGrpSpPr>
          <p:cNvPr id="330804" name="Group 52"/>
          <p:cNvGrpSpPr>
            <a:grpSpLocks/>
          </p:cNvGrpSpPr>
          <p:nvPr/>
        </p:nvGrpSpPr>
        <p:grpSpPr bwMode="auto">
          <a:xfrm>
            <a:off x="6402388" y="3429000"/>
            <a:ext cx="1446212" cy="923925"/>
            <a:chOff x="3744" y="2160"/>
            <a:chExt cx="911" cy="582"/>
          </a:xfrm>
        </p:grpSpPr>
        <p:sp>
          <p:nvSpPr>
            <p:cNvPr id="38988" name="Text Box 53"/>
            <p:cNvSpPr txBox="1">
              <a:spLocks noChangeArrowheads="1"/>
            </p:cNvSpPr>
            <p:nvPr/>
          </p:nvSpPr>
          <p:spPr bwMode="auto">
            <a:xfrm>
              <a:off x="3792" y="2160"/>
              <a:ext cx="8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a:t>
              </a:r>
            </a:p>
          </p:txBody>
        </p:sp>
        <p:sp>
          <p:nvSpPr>
            <p:cNvPr id="38989" name="Text Box 54"/>
            <p:cNvSpPr txBox="1">
              <a:spLocks noChangeArrowheads="1"/>
            </p:cNvSpPr>
            <p:nvPr/>
          </p:nvSpPr>
          <p:spPr bwMode="auto">
            <a:xfrm>
              <a:off x="3744" y="2492"/>
              <a:ext cx="81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-1</a:t>
              </a:r>
            </a:p>
          </p:txBody>
        </p:sp>
      </p:grpSp>
      <p:grpSp>
        <p:nvGrpSpPr>
          <p:cNvPr id="330807" name="Group 55"/>
          <p:cNvGrpSpPr>
            <a:grpSpLocks/>
          </p:cNvGrpSpPr>
          <p:nvPr/>
        </p:nvGrpSpPr>
        <p:grpSpPr bwMode="auto">
          <a:xfrm>
            <a:off x="6324600" y="533400"/>
            <a:ext cx="1524000" cy="1447800"/>
            <a:chOff x="3696" y="336"/>
            <a:chExt cx="960" cy="912"/>
          </a:xfrm>
        </p:grpSpPr>
        <p:sp>
          <p:nvSpPr>
            <p:cNvPr id="38982" name="Text Box 56"/>
            <p:cNvSpPr txBox="1">
              <a:spLocks noChangeArrowheads="1"/>
            </p:cNvSpPr>
            <p:nvPr/>
          </p:nvSpPr>
          <p:spPr bwMode="auto">
            <a:xfrm>
              <a:off x="4080" y="336"/>
              <a:ext cx="576"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sz="2000" b="1">
                  <a:latin typeface="Times New Roman" panose="02020603050405020304" pitchFamily="18" charset="0"/>
                </a:rPr>
                <a:t>Mg</a:t>
              </a:r>
              <a:endParaRPr kumimoji="0" lang="en-US" altLang="zh-CN" sz="2000">
                <a:latin typeface="Times New Roman" panose="02020603050405020304" pitchFamily="18" charset="0"/>
              </a:endParaRPr>
            </a:p>
          </p:txBody>
        </p:sp>
        <p:sp>
          <p:nvSpPr>
            <p:cNvPr id="38983" name="Text Box 57"/>
            <p:cNvSpPr txBox="1">
              <a:spLocks noChangeArrowheads="1"/>
            </p:cNvSpPr>
            <p:nvPr/>
          </p:nvSpPr>
          <p:spPr bwMode="auto">
            <a:xfrm>
              <a:off x="3696" y="864"/>
              <a:ext cx="96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-2/3</a:t>
              </a:r>
            </a:p>
          </p:txBody>
        </p:sp>
        <p:sp>
          <p:nvSpPr>
            <p:cNvPr id="38984" name="Text Box 58"/>
            <p:cNvSpPr txBox="1">
              <a:spLocks noChangeArrowheads="1"/>
            </p:cNvSpPr>
            <p:nvPr/>
          </p:nvSpPr>
          <p:spPr bwMode="auto">
            <a:xfrm>
              <a:off x="3792" y="336"/>
              <a:ext cx="38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en-US" altLang="zh-CN" sz="2000" b="1">
                  <a:latin typeface="Times New Roman" panose="02020603050405020304" pitchFamily="18" charset="0"/>
                </a:rPr>
                <a:t>M</a:t>
              </a:r>
            </a:p>
          </p:txBody>
        </p:sp>
        <p:sp>
          <p:nvSpPr>
            <p:cNvPr id="38985" name="Text Box 59"/>
            <p:cNvSpPr txBox="1">
              <a:spLocks noChangeArrowheads="1"/>
            </p:cNvSpPr>
            <p:nvPr/>
          </p:nvSpPr>
          <p:spPr bwMode="auto">
            <a:xfrm>
              <a:off x="3792" y="565"/>
              <a:ext cx="719"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3/2  6/3</a:t>
              </a:r>
            </a:p>
          </p:txBody>
        </p:sp>
        <p:sp>
          <p:nvSpPr>
            <p:cNvPr id="38986" name="Text Box 60"/>
            <p:cNvSpPr txBox="1">
              <a:spLocks noChangeArrowheads="1"/>
            </p:cNvSpPr>
            <p:nvPr/>
          </p:nvSpPr>
          <p:spPr bwMode="auto">
            <a:xfrm>
              <a:off x="3792" y="731"/>
              <a:ext cx="863"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1/2  2/3</a:t>
              </a:r>
            </a:p>
          </p:txBody>
        </p:sp>
        <p:sp>
          <p:nvSpPr>
            <p:cNvPr id="38987" name="Text Box 61"/>
            <p:cNvSpPr txBox="1">
              <a:spLocks noChangeArrowheads="1"/>
            </p:cNvSpPr>
            <p:nvPr/>
          </p:nvSpPr>
          <p:spPr bwMode="auto">
            <a:xfrm>
              <a:off x="3696" y="998"/>
              <a:ext cx="719"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a:latin typeface="Times New Roman" panose="02020603050405020304" pitchFamily="18" charset="0"/>
                </a:rPr>
                <a:t>-3/2  -6/3</a:t>
              </a:r>
            </a:p>
          </p:txBody>
        </p:sp>
      </p:grpSp>
      <p:grpSp>
        <p:nvGrpSpPr>
          <p:cNvPr id="330814" name="Group 62"/>
          <p:cNvGrpSpPr>
            <a:grpSpLocks/>
          </p:cNvGrpSpPr>
          <p:nvPr/>
        </p:nvGrpSpPr>
        <p:grpSpPr bwMode="auto">
          <a:xfrm>
            <a:off x="5181600" y="1371600"/>
            <a:ext cx="152400" cy="2590800"/>
            <a:chOff x="2688" y="864"/>
            <a:chExt cx="96" cy="1728"/>
          </a:xfrm>
        </p:grpSpPr>
        <p:sp>
          <p:nvSpPr>
            <p:cNvPr id="38980" name="Line 63"/>
            <p:cNvSpPr>
              <a:spLocks noChangeShapeType="1"/>
            </p:cNvSpPr>
            <p:nvPr/>
          </p:nvSpPr>
          <p:spPr bwMode="auto">
            <a:xfrm>
              <a:off x="2688" y="864"/>
              <a:ext cx="0" cy="148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81" name="Line 64"/>
            <p:cNvSpPr>
              <a:spLocks noChangeShapeType="1"/>
            </p:cNvSpPr>
            <p:nvPr/>
          </p:nvSpPr>
          <p:spPr bwMode="auto">
            <a:xfrm>
              <a:off x="2784" y="1008"/>
              <a:ext cx="0" cy="158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17" name="Group 65"/>
          <p:cNvGrpSpPr>
            <a:grpSpLocks/>
          </p:cNvGrpSpPr>
          <p:nvPr/>
        </p:nvGrpSpPr>
        <p:grpSpPr bwMode="auto">
          <a:xfrm>
            <a:off x="4800600" y="1143000"/>
            <a:ext cx="914400" cy="2819400"/>
            <a:chOff x="2448" y="720"/>
            <a:chExt cx="576" cy="1872"/>
          </a:xfrm>
        </p:grpSpPr>
        <p:sp>
          <p:nvSpPr>
            <p:cNvPr id="38976" name="Line 66"/>
            <p:cNvSpPr>
              <a:spLocks noChangeShapeType="1"/>
            </p:cNvSpPr>
            <p:nvPr/>
          </p:nvSpPr>
          <p:spPr bwMode="auto">
            <a:xfrm>
              <a:off x="2928" y="720"/>
              <a:ext cx="0" cy="1632"/>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7" name="Line 67"/>
            <p:cNvSpPr>
              <a:spLocks noChangeShapeType="1"/>
            </p:cNvSpPr>
            <p:nvPr/>
          </p:nvSpPr>
          <p:spPr bwMode="auto">
            <a:xfrm>
              <a:off x="2448" y="1008"/>
              <a:ext cx="0" cy="134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8" name="Line 68"/>
            <p:cNvSpPr>
              <a:spLocks noChangeShapeType="1"/>
            </p:cNvSpPr>
            <p:nvPr/>
          </p:nvSpPr>
          <p:spPr bwMode="auto">
            <a:xfrm>
              <a:off x="2544" y="1152"/>
              <a:ext cx="0" cy="144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9" name="Line 69"/>
            <p:cNvSpPr>
              <a:spLocks noChangeShapeType="1"/>
            </p:cNvSpPr>
            <p:nvPr/>
          </p:nvSpPr>
          <p:spPr bwMode="auto">
            <a:xfrm>
              <a:off x="3024" y="864"/>
              <a:ext cx="0" cy="172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22" name="Group 70"/>
          <p:cNvGrpSpPr>
            <a:grpSpLocks/>
          </p:cNvGrpSpPr>
          <p:nvPr/>
        </p:nvGrpSpPr>
        <p:grpSpPr bwMode="auto">
          <a:xfrm>
            <a:off x="4114800" y="2133600"/>
            <a:ext cx="152400" cy="1905000"/>
            <a:chOff x="2112" y="1344"/>
            <a:chExt cx="96" cy="1248"/>
          </a:xfrm>
        </p:grpSpPr>
        <p:sp>
          <p:nvSpPr>
            <p:cNvPr id="38974" name="Line 71"/>
            <p:cNvSpPr>
              <a:spLocks noChangeShapeType="1"/>
            </p:cNvSpPr>
            <p:nvPr/>
          </p:nvSpPr>
          <p:spPr bwMode="auto">
            <a:xfrm>
              <a:off x="2208" y="1488"/>
              <a:ext cx="0" cy="110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5" name="Line 72"/>
            <p:cNvSpPr>
              <a:spLocks noChangeShapeType="1"/>
            </p:cNvSpPr>
            <p:nvPr/>
          </p:nvSpPr>
          <p:spPr bwMode="auto">
            <a:xfrm>
              <a:off x="2112" y="1344"/>
              <a:ext cx="0" cy="100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25" name="Group 73"/>
          <p:cNvGrpSpPr>
            <a:grpSpLocks/>
          </p:cNvGrpSpPr>
          <p:nvPr/>
        </p:nvGrpSpPr>
        <p:grpSpPr bwMode="auto">
          <a:xfrm>
            <a:off x="3962400" y="2133600"/>
            <a:ext cx="457200" cy="1828800"/>
            <a:chOff x="2016" y="1344"/>
            <a:chExt cx="288" cy="1248"/>
          </a:xfrm>
        </p:grpSpPr>
        <p:sp>
          <p:nvSpPr>
            <p:cNvPr id="38972" name="Line 74"/>
            <p:cNvSpPr>
              <a:spLocks noChangeShapeType="1"/>
            </p:cNvSpPr>
            <p:nvPr/>
          </p:nvSpPr>
          <p:spPr bwMode="auto">
            <a:xfrm>
              <a:off x="2304" y="1344"/>
              <a:ext cx="0" cy="124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3" name="Line 75"/>
            <p:cNvSpPr>
              <a:spLocks noChangeShapeType="1"/>
            </p:cNvSpPr>
            <p:nvPr/>
          </p:nvSpPr>
          <p:spPr bwMode="auto">
            <a:xfrm>
              <a:off x="2016" y="1488"/>
              <a:ext cx="0" cy="864"/>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30828" name="Picture 76"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29" name="Picture 77"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0" name="Picture 78"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1" name="Picture 79"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2" name="Picture 80"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3" name="Picture 81"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4" name="Picture 82"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5" name="Picture 83"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581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6" name="Picture 84"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pic>
        <p:nvPicPr>
          <p:cNvPr id="330837" name="Picture 85" descr="HARV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962400"/>
            <a:ext cx="152400" cy="15240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28575">
                <a:solidFill>
                  <a:schemeClr val="bg2"/>
                </a:solidFill>
                <a:miter lim="800000"/>
                <a:headEnd/>
                <a:tailEnd/>
              </a14:hiddenLine>
            </a:ext>
          </a:extLst>
        </p:spPr>
      </p:pic>
      <p:grpSp>
        <p:nvGrpSpPr>
          <p:cNvPr id="330838" name="Group 86"/>
          <p:cNvGrpSpPr>
            <a:grpSpLocks/>
          </p:cNvGrpSpPr>
          <p:nvPr/>
        </p:nvGrpSpPr>
        <p:grpSpPr bwMode="auto">
          <a:xfrm>
            <a:off x="3886200" y="5791200"/>
            <a:ext cx="457200" cy="533400"/>
            <a:chOff x="1968" y="3648"/>
            <a:chExt cx="288" cy="336"/>
          </a:xfrm>
        </p:grpSpPr>
        <p:sp>
          <p:nvSpPr>
            <p:cNvPr id="38968" name="Line 87"/>
            <p:cNvSpPr>
              <a:spLocks noChangeShapeType="1"/>
            </p:cNvSpPr>
            <p:nvPr/>
          </p:nvSpPr>
          <p:spPr bwMode="auto">
            <a:xfrm>
              <a:off x="2064"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9" name="Line 88"/>
            <p:cNvSpPr>
              <a:spLocks noChangeShapeType="1"/>
            </p:cNvSpPr>
            <p:nvPr/>
          </p:nvSpPr>
          <p:spPr bwMode="auto">
            <a:xfrm>
              <a:off x="216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0" name="Line 89"/>
            <p:cNvSpPr>
              <a:spLocks noChangeShapeType="1"/>
            </p:cNvSpPr>
            <p:nvPr/>
          </p:nvSpPr>
          <p:spPr bwMode="auto">
            <a:xfrm>
              <a:off x="1968"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1" name="Line 90"/>
            <p:cNvSpPr>
              <a:spLocks noChangeShapeType="1"/>
            </p:cNvSpPr>
            <p:nvPr/>
          </p:nvSpPr>
          <p:spPr bwMode="auto">
            <a:xfrm>
              <a:off x="2256"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30843" name="Group 91"/>
          <p:cNvGrpSpPr>
            <a:grpSpLocks/>
          </p:cNvGrpSpPr>
          <p:nvPr/>
        </p:nvGrpSpPr>
        <p:grpSpPr bwMode="auto">
          <a:xfrm>
            <a:off x="4800600" y="5791200"/>
            <a:ext cx="914400" cy="533400"/>
            <a:chOff x="2544" y="3648"/>
            <a:chExt cx="576" cy="336"/>
          </a:xfrm>
        </p:grpSpPr>
        <p:sp>
          <p:nvSpPr>
            <p:cNvPr id="38962" name="Line 92"/>
            <p:cNvSpPr>
              <a:spLocks noChangeShapeType="1"/>
            </p:cNvSpPr>
            <p:nvPr/>
          </p:nvSpPr>
          <p:spPr bwMode="auto">
            <a:xfrm>
              <a:off x="2736"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3" name="Line 93"/>
            <p:cNvSpPr>
              <a:spLocks noChangeShapeType="1"/>
            </p:cNvSpPr>
            <p:nvPr/>
          </p:nvSpPr>
          <p:spPr bwMode="auto">
            <a:xfrm>
              <a:off x="288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4" name="Line 94"/>
            <p:cNvSpPr>
              <a:spLocks noChangeShapeType="1"/>
            </p:cNvSpPr>
            <p:nvPr/>
          </p:nvSpPr>
          <p:spPr bwMode="auto">
            <a:xfrm>
              <a:off x="3024"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5" name="Line 95"/>
            <p:cNvSpPr>
              <a:spLocks noChangeShapeType="1"/>
            </p:cNvSpPr>
            <p:nvPr/>
          </p:nvSpPr>
          <p:spPr bwMode="auto">
            <a:xfrm>
              <a:off x="312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6" name="Line 96"/>
            <p:cNvSpPr>
              <a:spLocks noChangeShapeType="1"/>
            </p:cNvSpPr>
            <p:nvPr/>
          </p:nvSpPr>
          <p:spPr bwMode="auto">
            <a:xfrm>
              <a:off x="2640"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67" name="Line 97"/>
            <p:cNvSpPr>
              <a:spLocks noChangeShapeType="1"/>
            </p:cNvSpPr>
            <p:nvPr/>
          </p:nvSpPr>
          <p:spPr bwMode="auto">
            <a:xfrm>
              <a:off x="2544" y="3648"/>
              <a:ext cx="0" cy="33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0850" name="Text Box 98"/>
          <p:cNvSpPr txBox="1">
            <a:spLocks noChangeArrowheads="1"/>
          </p:cNvSpPr>
          <p:nvPr/>
        </p:nvSpPr>
        <p:spPr bwMode="auto">
          <a:xfrm>
            <a:off x="4343400" y="3048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在磁场中</a:t>
            </a:r>
            <a:endParaRPr lang="zh-CN" altLang="en-US">
              <a:latin typeface="Times New Roman" panose="02020603050405020304" pitchFamily="18" charset="0"/>
              <a:ea typeface="楷体_GB2312" pitchFamily="49" charset="-122"/>
            </a:endParaRPr>
          </a:p>
        </p:txBody>
      </p:sp>
      <p:sp>
        <p:nvSpPr>
          <p:cNvPr id="330851" name="Text Box 99"/>
          <p:cNvSpPr txBox="1">
            <a:spLocks noChangeArrowheads="1"/>
          </p:cNvSpPr>
          <p:nvPr/>
        </p:nvSpPr>
        <p:spPr bwMode="auto">
          <a:xfrm>
            <a:off x="3352800" y="5181600"/>
            <a:ext cx="4495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sym typeface="Symbol" panose="05050102010706020507" pitchFamily="18" charset="2"/>
              </a:rPr>
              <a:t>             </a:t>
            </a:r>
            <a:r>
              <a:rPr kumimoji="0" lang="zh-CN" altLang="en-US" b="1">
                <a:latin typeface="Times New Roman" panose="02020603050405020304" pitchFamily="18" charset="0"/>
                <a:sym typeface="Symbol" panose="05050102010706020507" pitchFamily="18" charset="2"/>
              </a:rPr>
              <a:t>           </a:t>
            </a:r>
          </a:p>
        </p:txBody>
      </p:sp>
      <p:sp>
        <p:nvSpPr>
          <p:cNvPr id="330852" name="Text Box 100"/>
          <p:cNvSpPr txBox="1">
            <a:spLocks noChangeArrowheads="1"/>
          </p:cNvSpPr>
          <p:nvPr/>
        </p:nvSpPr>
        <p:spPr bwMode="auto">
          <a:xfrm>
            <a:off x="2209800" y="6248400"/>
            <a:ext cx="1219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5896</a:t>
            </a:r>
            <a:endParaRPr kumimoji="0" lang="zh-CN" altLang="en-US" b="1">
              <a:latin typeface="Times New Roman" panose="02020603050405020304" pitchFamily="18" charset="0"/>
            </a:endParaRPr>
          </a:p>
        </p:txBody>
      </p:sp>
      <p:sp>
        <p:nvSpPr>
          <p:cNvPr id="330853" name="Text Box 101"/>
          <p:cNvSpPr txBox="1">
            <a:spLocks noChangeArrowheads="1"/>
          </p:cNvSpPr>
          <p:nvPr/>
        </p:nvSpPr>
        <p:spPr bwMode="auto">
          <a:xfrm>
            <a:off x="2819400" y="6248400"/>
            <a:ext cx="1447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5890</a:t>
            </a:r>
            <a:endParaRPr kumimoji="0" lang="zh-CN" altLang="en-US" b="1">
              <a:latin typeface="Times New Roman" panose="02020603050405020304" pitchFamily="18" charset="0"/>
            </a:endParaRPr>
          </a:p>
        </p:txBody>
      </p:sp>
      <p:sp>
        <p:nvSpPr>
          <p:cNvPr id="330854" name="Text Box 102"/>
          <p:cNvSpPr txBox="1">
            <a:spLocks noChangeArrowheads="1"/>
          </p:cNvSpPr>
          <p:nvPr/>
        </p:nvSpPr>
        <p:spPr bwMode="auto">
          <a:xfrm>
            <a:off x="3733800" y="6248400"/>
            <a:ext cx="1219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5896</a:t>
            </a:r>
            <a:endParaRPr kumimoji="0" lang="zh-CN" altLang="en-US" b="1">
              <a:latin typeface="Times New Roman" panose="02020603050405020304" pitchFamily="18" charset="0"/>
            </a:endParaRPr>
          </a:p>
        </p:txBody>
      </p:sp>
      <p:sp>
        <p:nvSpPr>
          <p:cNvPr id="330855" name="Text Box 103"/>
          <p:cNvSpPr txBox="1">
            <a:spLocks noChangeArrowheads="1"/>
          </p:cNvSpPr>
          <p:nvPr/>
        </p:nvSpPr>
        <p:spPr bwMode="auto">
          <a:xfrm>
            <a:off x="4876800" y="6248400"/>
            <a:ext cx="1447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kumimoji="0" lang="zh-CN" altLang="en-US" sz="2000" b="1">
                <a:latin typeface="Times New Roman" panose="02020603050405020304" pitchFamily="18" charset="0"/>
              </a:rPr>
              <a:t>5890</a:t>
            </a:r>
            <a:endParaRPr kumimoji="0" lang="zh-CN" altLang="en-US" b="1">
              <a:latin typeface="Times New Roman" panose="02020603050405020304" pitchFamily="18" charset="0"/>
            </a:endParaRPr>
          </a:p>
        </p:txBody>
      </p:sp>
      <p:sp>
        <p:nvSpPr>
          <p:cNvPr id="330856" name="Text Box 104"/>
          <p:cNvSpPr txBox="1">
            <a:spLocks noChangeArrowheads="1"/>
          </p:cNvSpPr>
          <p:nvPr/>
        </p:nvSpPr>
        <p:spPr bwMode="auto">
          <a:xfrm>
            <a:off x="1295400" y="62484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2000" b="1">
                <a:latin typeface="Times New Roman" panose="02020603050405020304" pitchFamily="18" charset="0"/>
              </a:rPr>
              <a:t>5893</a:t>
            </a:r>
            <a:endParaRPr lang="zh-CN" altLang="en-US" sz="1800">
              <a:latin typeface="Times New Roman" panose="02020603050405020304" pitchFamily="18" charset="0"/>
            </a:endParaRPr>
          </a:p>
        </p:txBody>
      </p:sp>
    </p:spTree>
    <p:extLst>
      <p:ext uri="{BB962C8B-B14F-4D97-AF65-F5344CB8AC3E}">
        <p14:creationId xmlns:p14="http://schemas.microsoft.com/office/powerpoint/2010/main" val="23346623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330760"/>
                                        </p:tgtEl>
                                        <p:attrNameLst>
                                          <p:attrName>style.visibility</p:attrName>
                                        </p:attrNameLst>
                                      </p:cBhvr>
                                      <p:to>
                                        <p:strVal val="visible"/>
                                      </p:to>
                                    </p:set>
                                    <p:anim calcmode="lin" valueType="num">
                                      <p:cBhvr>
                                        <p:cTn id="7" dur="500" fill="hold"/>
                                        <p:tgtEl>
                                          <p:spTgt spid="330760"/>
                                        </p:tgtEl>
                                        <p:attrNameLst>
                                          <p:attrName>ppt_x</p:attrName>
                                        </p:attrNameLst>
                                      </p:cBhvr>
                                      <p:tavLst>
                                        <p:tav tm="0">
                                          <p:val>
                                            <p:strVal val="#ppt_x"/>
                                          </p:val>
                                        </p:tav>
                                        <p:tav tm="100000">
                                          <p:val>
                                            <p:strVal val="#ppt_x"/>
                                          </p:val>
                                        </p:tav>
                                      </p:tavLst>
                                    </p:anim>
                                    <p:anim calcmode="lin" valueType="num">
                                      <p:cBhvr>
                                        <p:cTn id="8" dur="500" fill="hold"/>
                                        <p:tgtEl>
                                          <p:spTgt spid="330760"/>
                                        </p:tgtEl>
                                        <p:attrNameLst>
                                          <p:attrName>ppt_y</p:attrName>
                                        </p:attrNameLst>
                                      </p:cBhvr>
                                      <p:tavLst>
                                        <p:tav tm="0">
                                          <p:val>
                                            <p:strVal val="#ppt_y-#ppt_h/2"/>
                                          </p:val>
                                        </p:tav>
                                        <p:tav tm="100000">
                                          <p:val>
                                            <p:strVal val="#ppt_y"/>
                                          </p:val>
                                        </p:tav>
                                      </p:tavLst>
                                    </p:anim>
                                    <p:anim calcmode="lin" valueType="num">
                                      <p:cBhvr>
                                        <p:cTn id="9" dur="500" fill="hold"/>
                                        <p:tgtEl>
                                          <p:spTgt spid="330760"/>
                                        </p:tgtEl>
                                        <p:attrNameLst>
                                          <p:attrName>ppt_w</p:attrName>
                                        </p:attrNameLst>
                                      </p:cBhvr>
                                      <p:tavLst>
                                        <p:tav tm="0">
                                          <p:val>
                                            <p:strVal val="#ppt_w"/>
                                          </p:val>
                                        </p:tav>
                                        <p:tav tm="100000">
                                          <p:val>
                                            <p:strVal val="#ppt_w"/>
                                          </p:val>
                                        </p:tav>
                                      </p:tavLst>
                                    </p:anim>
                                    <p:anim calcmode="lin" valueType="num">
                                      <p:cBhvr>
                                        <p:cTn id="10" dur="500" fill="hold"/>
                                        <p:tgtEl>
                                          <p:spTgt spid="330760"/>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330758"/>
                                        </p:tgtEl>
                                        <p:attrNameLst>
                                          <p:attrName>style.visibility</p:attrName>
                                        </p:attrNameLst>
                                      </p:cBhvr>
                                      <p:to>
                                        <p:strVal val="visible"/>
                                      </p:to>
                                    </p:set>
                                    <p:anim calcmode="lin" valueType="num">
                                      <p:cBhvr>
                                        <p:cTn id="14" dur="500" fill="hold"/>
                                        <p:tgtEl>
                                          <p:spTgt spid="330758"/>
                                        </p:tgtEl>
                                        <p:attrNameLst>
                                          <p:attrName>ppt_x</p:attrName>
                                        </p:attrNameLst>
                                      </p:cBhvr>
                                      <p:tavLst>
                                        <p:tav tm="0">
                                          <p:val>
                                            <p:strVal val="#ppt_x+#ppt_w/2"/>
                                          </p:val>
                                        </p:tav>
                                        <p:tav tm="100000">
                                          <p:val>
                                            <p:strVal val="#ppt_x"/>
                                          </p:val>
                                        </p:tav>
                                      </p:tavLst>
                                    </p:anim>
                                    <p:anim calcmode="lin" valueType="num">
                                      <p:cBhvr>
                                        <p:cTn id="15" dur="500" fill="hold"/>
                                        <p:tgtEl>
                                          <p:spTgt spid="330758"/>
                                        </p:tgtEl>
                                        <p:attrNameLst>
                                          <p:attrName>ppt_y</p:attrName>
                                        </p:attrNameLst>
                                      </p:cBhvr>
                                      <p:tavLst>
                                        <p:tav tm="0">
                                          <p:val>
                                            <p:strVal val="#ppt_y"/>
                                          </p:val>
                                        </p:tav>
                                        <p:tav tm="100000">
                                          <p:val>
                                            <p:strVal val="#ppt_y"/>
                                          </p:val>
                                        </p:tav>
                                      </p:tavLst>
                                    </p:anim>
                                    <p:anim calcmode="lin" valueType="num">
                                      <p:cBhvr>
                                        <p:cTn id="16" dur="500" fill="hold"/>
                                        <p:tgtEl>
                                          <p:spTgt spid="330758"/>
                                        </p:tgtEl>
                                        <p:attrNameLst>
                                          <p:attrName>ppt_w</p:attrName>
                                        </p:attrNameLst>
                                      </p:cBhvr>
                                      <p:tavLst>
                                        <p:tav tm="0">
                                          <p:val>
                                            <p:fltVal val="0"/>
                                          </p:val>
                                        </p:tav>
                                        <p:tav tm="100000">
                                          <p:val>
                                            <p:strVal val="#ppt_w"/>
                                          </p:val>
                                        </p:tav>
                                      </p:tavLst>
                                    </p:anim>
                                    <p:anim calcmode="lin" valueType="num">
                                      <p:cBhvr>
                                        <p:cTn id="17" dur="500" fill="hold"/>
                                        <p:tgtEl>
                                          <p:spTgt spid="330758"/>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1000"/>
                            </p:stCondLst>
                            <p:childTnLst>
                              <p:par>
                                <p:cTn id="19" presetID="4" presetClass="entr" presetSubtype="32" fill="hold" grpId="0" nodeType="afterEffect">
                                  <p:stCondLst>
                                    <p:cond delay="1000"/>
                                  </p:stCondLst>
                                  <p:childTnLst>
                                    <p:set>
                                      <p:cBhvr>
                                        <p:cTn id="20" dur="1" fill="hold">
                                          <p:stCondLst>
                                            <p:cond delay="0"/>
                                          </p:stCondLst>
                                        </p:cTn>
                                        <p:tgtEl>
                                          <p:spTgt spid="330763"/>
                                        </p:tgtEl>
                                        <p:attrNameLst>
                                          <p:attrName>style.visibility</p:attrName>
                                        </p:attrNameLst>
                                      </p:cBhvr>
                                      <p:to>
                                        <p:strVal val="visible"/>
                                      </p:to>
                                    </p:set>
                                    <p:animEffect transition="in" filter="box(out)">
                                      <p:cBhvr>
                                        <p:cTn id="21" dur="500"/>
                                        <p:tgtEl>
                                          <p:spTgt spid="330763"/>
                                        </p:tgtEl>
                                      </p:cBhvr>
                                    </p:animEffect>
                                  </p:childTnLst>
                                </p:cTn>
                              </p:par>
                            </p:childTnLst>
                          </p:cTn>
                        </p:par>
                        <p:par>
                          <p:cTn id="22" fill="hold" nodeType="afterGroup">
                            <p:stCondLst>
                              <p:cond delay="2500"/>
                            </p:stCondLst>
                            <p:childTnLst>
                              <p:par>
                                <p:cTn id="23" presetID="4" presetClass="entr" presetSubtype="32" fill="hold" grpId="0" nodeType="afterEffect">
                                  <p:stCondLst>
                                    <p:cond delay="0"/>
                                  </p:stCondLst>
                                  <p:childTnLst>
                                    <p:set>
                                      <p:cBhvr>
                                        <p:cTn id="24" dur="1" fill="hold">
                                          <p:stCondLst>
                                            <p:cond delay="0"/>
                                          </p:stCondLst>
                                        </p:cTn>
                                        <p:tgtEl>
                                          <p:spTgt spid="330856"/>
                                        </p:tgtEl>
                                        <p:attrNameLst>
                                          <p:attrName>style.visibility</p:attrName>
                                        </p:attrNameLst>
                                      </p:cBhvr>
                                      <p:to>
                                        <p:strVal val="visible"/>
                                      </p:to>
                                    </p:set>
                                    <p:animEffect transition="in" filter="box(out)">
                                      <p:cBhvr>
                                        <p:cTn id="25" dur="500"/>
                                        <p:tgtEl>
                                          <p:spTgt spid="33085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330764"/>
                                        </p:tgtEl>
                                        <p:attrNameLst>
                                          <p:attrName>style.visibility</p:attrName>
                                        </p:attrNameLst>
                                      </p:cBhvr>
                                      <p:to>
                                        <p:strVal val="visible"/>
                                      </p:to>
                                    </p:set>
                                    <p:anim calcmode="lin" valueType="num">
                                      <p:cBhvr additive="base">
                                        <p:cTn id="30" dur="500" fill="hold"/>
                                        <p:tgtEl>
                                          <p:spTgt spid="330764"/>
                                        </p:tgtEl>
                                        <p:attrNameLst>
                                          <p:attrName>ppt_x</p:attrName>
                                        </p:attrNameLst>
                                      </p:cBhvr>
                                      <p:tavLst>
                                        <p:tav tm="0">
                                          <p:val>
                                            <p:strVal val="#ppt_x"/>
                                          </p:val>
                                        </p:tav>
                                        <p:tav tm="100000">
                                          <p:val>
                                            <p:strVal val="#ppt_x"/>
                                          </p:val>
                                        </p:tav>
                                      </p:tavLst>
                                    </p:anim>
                                    <p:anim calcmode="lin" valueType="num">
                                      <p:cBhvr additive="base">
                                        <p:cTn id="31" dur="500" fill="hold"/>
                                        <p:tgtEl>
                                          <p:spTgt spid="330764"/>
                                        </p:tgtEl>
                                        <p:attrNameLst>
                                          <p:attrName>ppt_y</p:attrName>
                                        </p:attrNameLst>
                                      </p:cBhvr>
                                      <p:tavLst>
                                        <p:tav tm="0">
                                          <p:val>
                                            <p:strVal val="0-#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nodeType="clickEffect">
                                  <p:stCondLst>
                                    <p:cond delay="0"/>
                                  </p:stCondLst>
                                  <p:childTnLst>
                                    <p:set>
                                      <p:cBhvr>
                                        <p:cTn id="35" dur="1" fill="hold">
                                          <p:stCondLst>
                                            <p:cond delay="0"/>
                                          </p:stCondLst>
                                        </p:cTn>
                                        <p:tgtEl>
                                          <p:spTgt spid="330765"/>
                                        </p:tgtEl>
                                        <p:attrNameLst>
                                          <p:attrName>style.visibility</p:attrName>
                                        </p:attrNameLst>
                                      </p:cBhvr>
                                      <p:to>
                                        <p:strVal val="visible"/>
                                      </p:to>
                                    </p:set>
                                    <p:anim calcmode="lin" valueType="num">
                                      <p:cBhvr>
                                        <p:cTn id="36" dur="500" fill="hold"/>
                                        <p:tgtEl>
                                          <p:spTgt spid="330765"/>
                                        </p:tgtEl>
                                        <p:attrNameLst>
                                          <p:attrName>ppt_x</p:attrName>
                                        </p:attrNameLst>
                                      </p:cBhvr>
                                      <p:tavLst>
                                        <p:tav tm="0">
                                          <p:val>
                                            <p:strVal val="#ppt_x-#ppt_w/2"/>
                                          </p:val>
                                        </p:tav>
                                        <p:tav tm="100000">
                                          <p:val>
                                            <p:strVal val="#ppt_x"/>
                                          </p:val>
                                        </p:tav>
                                      </p:tavLst>
                                    </p:anim>
                                    <p:anim calcmode="lin" valueType="num">
                                      <p:cBhvr>
                                        <p:cTn id="37" dur="500" fill="hold"/>
                                        <p:tgtEl>
                                          <p:spTgt spid="330765"/>
                                        </p:tgtEl>
                                        <p:attrNameLst>
                                          <p:attrName>ppt_y</p:attrName>
                                        </p:attrNameLst>
                                      </p:cBhvr>
                                      <p:tavLst>
                                        <p:tav tm="0">
                                          <p:val>
                                            <p:strVal val="#ppt_y"/>
                                          </p:val>
                                        </p:tav>
                                        <p:tav tm="100000">
                                          <p:val>
                                            <p:strVal val="#ppt_y"/>
                                          </p:val>
                                        </p:tav>
                                      </p:tavLst>
                                    </p:anim>
                                    <p:anim calcmode="lin" valueType="num">
                                      <p:cBhvr>
                                        <p:cTn id="38" dur="500" fill="hold"/>
                                        <p:tgtEl>
                                          <p:spTgt spid="330765"/>
                                        </p:tgtEl>
                                        <p:attrNameLst>
                                          <p:attrName>ppt_w</p:attrName>
                                        </p:attrNameLst>
                                      </p:cBhvr>
                                      <p:tavLst>
                                        <p:tav tm="0">
                                          <p:val>
                                            <p:fltVal val="0"/>
                                          </p:val>
                                        </p:tav>
                                        <p:tav tm="100000">
                                          <p:val>
                                            <p:strVal val="#ppt_w"/>
                                          </p:val>
                                        </p:tav>
                                      </p:tavLst>
                                    </p:anim>
                                    <p:anim calcmode="lin" valueType="num">
                                      <p:cBhvr>
                                        <p:cTn id="39" dur="500" fill="hold"/>
                                        <p:tgtEl>
                                          <p:spTgt spid="330765"/>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8" fill="hold" nodeType="clickEffect">
                                  <p:stCondLst>
                                    <p:cond delay="0"/>
                                  </p:stCondLst>
                                  <p:childTnLst>
                                    <p:set>
                                      <p:cBhvr>
                                        <p:cTn id="43" dur="1" fill="hold">
                                          <p:stCondLst>
                                            <p:cond delay="0"/>
                                          </p:stCondLst>
                                        </p:cTn>
                                        <p:tgtEl>
                                          <p:spTgt spid="330768"/>
                                        </p:tgtEl>
                                        <p:attrNameLst>
                                          <p:attrName>style.visibility</p:attrName>
                                        </p:attrNameLst>
                                      </p:cBhvr>
                                      <p:to>
                                        <p:strVal val="visible"/>
                                      </p:to>
                                    </p:set>
                                    <p:anim calcmode="lin" valueType="num">
                                      <p:cBhvr>
                                        <p:cTn id="44" dur="500" fill="hold"/>
                                        <p:tgtEl>
                                          <p:spTgt spid="330768"/>
                                        </p:tgtEl>
                                        <p:attrNameLst>
                                          <p:attrName>ppt_x</p:attrName>
                                        </p:attrNameLst>
                                      </p:cBhvr>
                                      <p:tavLst>
                                        <p:tav tm="0">
                                          <p:val>
                                            <p:strVal val="#ppt_x-#ppt_w/2"/>
                                          </p:val>
                                        </p:tav>
                                        <p:tav tm="100000">
                                          <p:val>
                                            <p:strVal val="#ppt_x"/>
                                          </p:val>
                                        </p:tav>
                                      </p:tavLst>
                                    </p:anim>
                                    <p:anim calcmode="lin" valueType="num">
                                      <p:cBhvr>
                                        <p:cTn id="45" dur="500" fill="hold"/>
                                        <p:tgtEl>
                                          <p:spTgt spid="330768"/>
                                        </p:tgtEl>
                                        <p:attrNameLst>
                                          <p:attrName>ppt_y</p:attrName>
                                        </p:attrNameLst>
                                      </p:cBhvr>
                                      <p:tavLst>
                                        <p:tav tm="0">
                                          <p:val>
                                            <p:strVal val="#ppt_y"/>
                                          </p:val>
                                        </p:tav>
                                        <p:tav tm="100000">
                                          <p:val>
                                            <p:strVal val="#ppt_y"/>
                                          </p:val>
                                        </p:tav>
                                      </p:tavLst>
                                    </p:anim>
                                    <p:anim calcmode="lin" valueType="num">
                                      <p:cBhvr>
                                        <p:cTn id="46" dur="500" fill="hold"/>
                                        <p:tgtEl>
                                          <p:spTgt spid="330768"/>
                                        </p:tgtEl>
                                        <p:attrNameLst>
                                          <p:attrName>ppt_w</p:attrName>
                                        </p:attrNameLst>
                                      </p:cBhvr>
                                      <p:tavLst>
                                        <p:tav tm="0">
                                          <p:val>
                                            <p:fltVal val="0"/>
                                          </p:val>
                                        </p:tav>
                                        <p:tav tm="100000">
                                          <p:val>
                                            <p:strVal val="#ppt_w"/>
                                          </p:val>
                                        </p:tav>
                                      </p:tavLst>
                                    </p:anim>
                                    <p:anim calcmode="lin" valueType="num">
                                      <p:cBhvr>
                                        <p:cTn id="47" dur="500" fill="hold"/>
                                        <p:tgtEl>
                                          <p:spTgt spid="330768"/>
                                        </p:tgtEl>
                                        <p:attrNameLst>
                                          <p:attrName>ppt_h</p:attrName>
                                        </p:attrNameLst>
                                      </p:cBhvr>
                                      <p:tavLst>
                                        <p:tav tm="0">
                                          <p:val>
                                            <p:strVal val="#ppt_h"/>
                                          </p:val>
                                        </p:tav>
                                        <p:tav tm="100000">
                                          <p:val>
                                            <p:strVal val="#ppt_h"/>
                                          </p:val>
                                        </p:tav>
                                      </p:tavLst>
                                    </p:anim>
                                  </p:childTnLst>
                                </p:cTn>
                              </p:par>
                            </p:childTnLst>
                          </p:cTn>
                        </p:par>
                        <p:par>
                          <p:cTn id="48" fill="hold" nodeType="afterGroup">
                            <p:stCondLst>
                              <p:cond delay="500"/>
                            </p:stCondLst>
                            <p:childTnLst>
                              <p:par>
                                <p:cTn id="49" presetID="17" presetClass="entr" presetSubtype="8" fill="hold" nodeType="afterEffect">
                                  <p:stCondLst>
                                    <p:cond delay="0"/>
                                  </p:stCondLst>
                                  <p:childTnLst>
                                    <p:set>
                                      <p:cBhvr>
                                        <p:cTn id="50" dur="1" fill="hold">
                                          <p:stCondLst>
                                            <p:cond delay="0"/>
                                          </p:stCondLst>
                                        </p:cTn>
                                        <p:tgtEl>
                                          <p:spTgt spid="330772"/>
                                        </p:tgtEl>
                                        <p:attrNameLst>
                                          <p:attrName>style.visibility</p:attrName>
                                        </p:attrNameLst>
                                      </p:cBhvr>
                                      <p:to>
                                        <p:strVal val="visible"/>
                                      </p:to>
                                    </p:set>
                                    <p:anim calcmode="lin" valueType="num">
                                      <p:cBhvr>
                                        <p:cTn id="51" dur="500" fill="hold"/>
                                        <p:tgtEl>
                                          <p:spTgt spid="330772"/>
                                        </p:tgtEl>
                                        <p:attrNameLst>
                                          <p:attrName>ppt_x</p:attrName>
                                        </p:attrNameLst>
                                      </p:cBhvr>
                                      <p:tavLst>
                                        <p:tav tm="0">
                                          <p:val>
                                            <p:strVal val="#ppt_x-#ppt_w/2"/>
                                          </p:val>
                                        </p:tav>
                                        <p:tav tm="100000">
                                          <p:val>
                                            <p:strVal val="#ppt_x"/>
                                          </p:val>
                                        </p:tav>
                                      </p:tavLst>
                                    </p:anim>
                                    <p:anim calcmode="lin" valueType="num">
                                      <p:cBhvr>
                                        <p:cTn id="52" dur="500" fill="hold"/>
                                        <p:tgtEl>
                                          <p:spTgt spid="330772"/>
                                        </p:tgtEl>
                                        <p:attrNameLst>
                                          <p:attrName>ppt_y</p:attrName>
                                        </p:attrNameLst>
                                      </p:cBhvr>
                                      <p:tavLst>
                                        <p:tav tm="0">
                                          <p:val>
                                            <p:strVal val="#ppt_y"/>
                                          </p:val>
                                        </p:tav>
                                        <p:tav tm="100000">
                                          <p:val>
                                            <p:strVal val="#ppt_y"/>
                                          </p:val>
                                        </p:tav>
                                      </p:tavLst>
                                    </p:anim>
                                    <p:anim calcmode="lin" valueType="num">
                                      <p:cBhvr>
                                        <p:cTn id="53" dur="500" fill="hold"/>
                                        <p:tgtEl>
                                          <p:spTgt spid="330772"/>
                                        </p:tgtEl>
                                        <p:attrNameLst>
                                          <p:attrName>ppt_w</p:attrName>
                                        </p:attrNameLst>
                                      </p:cBhvr>
                                      <p:tavLst>
                                        <p:tav tm="0">
                                          <p:val>
                                            <p:fltVal val="0"/>
                                          </p:val>
                                        </p:tav>
                                        <p:tav tm="100000">
                                          <p:val>
                                            <p:strVal val="#ppt_w"/>
                                          </p:val>
                                        </p:tav>
                                      </p:tavLst>
                                    </p:anim>
                                    <p:anim calcmode="lin" valueType="num">
                                      <p:cBhvr>
                                        <p:cTn id="54" dur="500" fill="hold"/>
                                        <p:tgtEl>
                                          <p:spTgt spid="330772"/>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grpId="0" nodeType="clickEffect">
                                  <p:stCondLst>
                                    <p:cond delay="0"/>
                                  </p:stCondLst>
                                  <p:childTnLst>
                                    <p:set>
                                      <p:cBhvr>
                                        <p:cTn id="58" dur="1" fill="hold">
                                          <p:stCondLst>
                                            <p:cond delay="0"/>
                                          </p:stCondLst>
                                        </p:cTn>
                                        <p:tgtEl>
                                          <p:spTgt spid="330776"/>
                                        </p:tgtEl>
                                        <p:attrNameLst>
                                          <p:attrName>style.visibility</p:attrName>
                                        </p:attrNameLst>
                                      </p:cBhvr>
                                      <p:to>
                                        <p:strVal val="visible"/>
                                      </p:to>
                                    </p:set>
                                    <p:anim calcmode="lin" valueType="num">
                                      <p:cBhvr>
                                        <p:cTn id="59" dur="500" fill="hold"/>
                                        <p:tgtEl>
                                          <p:spTgt spid="330776"/>
                                        </p:tgtEl>
                                        <p:attrNameLst>
                                          <p:attrName>ppt_x</p:attrName>
                                        </p:attrNameLst>
                                      </p:cBhvr>
                                      <p:tavLst>
                                        <p:tav tm="0">
                                          <p:val>
                                            <p:strVal val="#ppt_x"/>
                                          </p:val>
                                        </p:tav>
                                        <p:tav tm="100000">
                                          <p:val>
                                            <p:strVal val="#ppt_x"/>
                                          </p:val>
                                        </p:tav>
                                      </p:tavLst>
                                    </p:anim>
                                    <p:anim calcmode="lin" valueType="num">
                                      <p:cBhvr>
                                        <p:cTn id="60" dur="500" fill="hold"/>
                                        <p:tgtEl>
                                          <p:spTgt spid="330776"/>
                                        </p:tgtEl>
                                        <p:attrNameLst>
                                          <p:attrName>ppt_y</p:attrName>
                                        </p:attrNameLst>
                                      </p:cBhvr>
                                      <p:tavLst>
                                        <p:tav tm="0">
                                          <p:val>
                                            <p:strVal val="#ppt_y-#ppt_h/2"/>
                                          </p:val>
                                        </p:tav>
                                        <p:tav tm="100000">
                                          <p:val>
                                            <p:strVal val="#ppt_y"/>
                                          </p:val>
                                        </p:tav>
                                      </p:tavLst>
                                    </p:anim>
                                    <p:anim calcmode="lin" valueType="num">
                                      <p:cBhvr>
                                        <p:cTn id="61" dur="500" fill="hold"/>
                                        <p:tgtEl>
                                          <p:spTgt spid="330776"/>
                                        </p:tgtEl>
                                        <p:attrNameLst>
                                          <p:attrName>ppt_w</p:attrName>
                                        </p:attrNameLst>
                                      </p:cBhvr>
                                      <p:tavLst>
                                        <p:tav tm="0">
                                          <p:val>
                                            <p:strVal val="#ppt_w"/>
                                          </p:val>
                                        </p:tav>
                                        <p:tav tm="100000">
                                          <p:val>
                                            <p:strVal val="#ppt_w"/>
                                          </p:val>
                                        </p:tav>
                                      </p:tavLst>
                                    </p:anim>
                                    <p:anim calcmode="lin" valueType="num">
                                      <p:cBhvr>
                                        <p:cTn id="62" dur="500" fill="hold"/>
                                        <p:tgtEl>
                                          <p:spTgt spid="330776"/>
                                        </p:tgtEl>
                                        <p:attrNameLst>
                                          <p:attrName>ppt_h</p:attrName>
                                        </p:attrNameLst>
                                      </p:cBhvr>
                                      <p:tavLst>
                                        <p:tav tm="0">
                                          <p:val>
                                            <p:fltVal val="0"/>
                                          </p:val>
                                        </p:tav>
                                        <p:tav tm="100000">
                                          <p:val>
                                            <p:strVal val="#ppt_h"/>
                                          </p:val>
                                        </p:tav>
                                      </p:tavLst>
                                    </p:anim>
                                  </p:childTnLst>
                                </p:cTn>
                              </p:par>
                            </p:childTnLst>
                          </p:cTn>
                        </p:par>
                        <p:par>
                          <p:cTn id="63" fill="hold" nodeType="afterGroup">
                            <p:stCondLst>
                              <p:cond delay="500"/>
                            </p:stCondLst>
                            <p:childTnLst>
                              <p:par>
                                <p:cTn id="64" presetID="4" presetClass="entr" presetSubtype="16" fill="hold" nodeType="afterEffect">
                                  <p:stCondLst>
                                    <p:cond delay="0"/>
                                  </p:stCondLst>
                                  <p:childTnLst>
                                    <p:set>
                                      <p:cBhvr>
                                        <p:cTn id="65" dur="1" fill="hold">
                                          <p:stCondLst>
                                            <p:cond delay="0"/>
                                          </p:stCondLst>
                                        </p:cTn>
                                        <p:tgtEl>
                                          <p:spTgt spid="330780"/>
                                        </p:tgtEl>
                                        <p:attrNameLst>
                                          <p:attrName>style.visibility</p:attrName>
                                        </p:attrNameLst>
                                      </p:cBhvr>
                                      <p:to>
                                        <p:strVal val="visible"/>
                                      </p:to>
                                    </p:set>
                                    <p:animEffect transition="in" filter="box(in)">
                                      <p:cBhvr>
                                        <p:cTn id="66" dur="500"/>
                                        <p:tgtEl>
                                          <p:spTgt spid="330780"/>
                                        </p:tgtEl>
                                      </p:cBhvr>
                                    </p:animEffect>
                                  </p:childTnLst>
                                </p:cTn>
                              </p:par>
                            </p:childTnLst>
                          </p:cTn>
                        </p:par>
                        <p:par>
                          <p:cTn id="67" fill="hold" nodeType="afterGroup">
                            <p:stCondLst>
                              <p:cond delay="1000"/>
                            </p:stCondLst>
                            <p:childTnLst>
                              <p:par>
                                <p:cTn id="68" presetID="4" presetClass="entr" presetSubtype="32" fill="hold" grpId="0" nodeType="afterEffect">
                                  <p:stCondLst>
                                    <p:cond delay="1000"/>
                                  </p:stCondLst>
                                  <p:childTnLst>
                                    <p:set>
                                      <p:cBhvr>
                                        <p:cTn id="69" dur="1" fill="hold">
                                          <p:stCondLst>
                                            <p:cond delay="0"/>
                                          </p:stCondLst>
                                        </p:cTn>
                                        <p:tgtEl>
                                          <p:spTgt spid="330778"/>
                                        </p:tgtEl>
                                        <p:attrNameLst>
                                          <p:attrName>style.visibility</p:attrName>
                                        </p:attrNameLst>
                                      </p:cBhvr>
                                      <p:to>
                                        <p:strVal val="visible"/>
                                      </p:to>
                                    </p:set>
                                    <p:animEffect transition="in" filter="box(out)">
                                      <p:cBhvr>
                                        <p:cTn id="70" dur="500"/>
                                        <p:tgtEl>
                                          <p:spTgt spid="330778"/>
                                        </p:tgtEl>
                                      </p:cBhvr>
                                    </p:animEffect>
                                  </p:childTnLst>
                                </p:cTn>
                              </p:par>
                            </p:childTnLst>
                          </p:cTn>
                        </p:par>
                        <p:par>
                          <p:cTn id="71" fill="hold" nodeType="afterGroup">
                            <p:stCondLst>
                              <p:cond delay="2500"/>
                            </p:stCondLst>
                            <p:childTnLst>
                              <p:par>
                                <p:cTn id="72" presetID="3" presetClass="entr" presetSubtype="10" fill="hold" grpId="0" nodeType="afterEffect">
                                  <p:stCondLst>
                                    <p:cond delay="0"/>
                                  </p:stCondLst>
                                  <p:childTnLst>
                                    <p:set>
                                      <p:cBhvr>
                                        <p:cTn id="73" dur="1" fill="hold">
                                          <p:stCondLst>
                                            <p:cond delay="0"/>
                                          </p:stCondLst>
                                        </p:cTn>
                                        <p:tgtEl>
                                          <p:spTgt spid="330852"/>
                                        </p:tgtEl>
                                        <p:attrNameLst>
                                          <p:attrName>style.visibility</p:attrName>
                                        </p:attrNameLst>
                                      </p:cBhvr>
                                      <p:to>
                                        <p:strVal val="visible"/>
                                      </p:to>
                                    </p:set>
                                    <p:animEffect transition="in" filter="blinds(horizontal)">
                                      <p:cBhvr>
                                        <p:cTn id="74" dur="500"/>
                                        <p:tgtEl>
                                          <p:spTgt spid="330852"/>
                                        </p:tgtEl>
                                      </p:cBhvr>
                                    </p:animEffect>
                                  </p:childTnLst>
                                </p:cTn>
                              </p:par>
                            </p:childTnLst>
                          </p:cTn>
                        </p:par>
                        <p:par>
                          <p:cTn id="75" fill="hold" nodeType="afterGroup">
                            <p:stCondLst>
                              <p:cond delay="3000"/>
                            </p:stCondLst>
                            <p:childTnLst>
                              <p:par>
                                <p:cTn id="76" presetID="17" presetClass="entr" presetSubtype="1" fill="hold" grpId="0" nodeType="afterEffect">
                                  <p:stCondLst>
                                    <p:cond delay="0"/>
                                  </p:stCondLst>
                                  <p:childTnLst>
                                    <p:set>
                                      <p:cBhvr>
                                        <p:cTn id="77" dur="1" fill="hold">
                                          <p:stCondLst>
                                            <p:cond delay="0"/>
                                          </p:stCondLst>
                                        </p:cTn>
                                        <p:tgtEl>
                                          <p:spTgt spid="330777"/>
                                        </p:tgtEl>
                                        <p:attrNameLst>
                                          <p:attrName>style.visibility</p:attrName>
                                        </p:attrNameLst>
                                      </p:cBhvr>
                                      <p:to>
                                        <p:strVal val="visible"/>
                                      </p:to>
                                    </p:set>
                                    <p:anim calcmode="lin" valueType="num">
                                      <p:cBhvr>
                                        <p:cTn id="78" dur="500" fill="hold"/>
                                        <p:tgtEl>
                                          <p:spTgt spid="330777"/>
                                        </p:tgtEl>
                                        <p:attrNameLst>
                                          <p:attrName>ppt_x</p:attrName>
                                        </p:attrNameLst>
                                      </p:cBhvr>
                                      <p:tavLst>
                                        <p:tav tm="0">
                                          <p:val>
                                            <p:strVal val="#ppt_x"/>
                                          </p:val>
                                        </p:tav>
                                        <p:tav tm="100000">
                                          <p:val>
                                            <p:strVal val="#ppt_x"/>
                                          </p:val>
                                        </p:tav>
                                      </p:tavLst>
                                    </p:anim>
                                    <p:anim calcmode="lin" valueType="num">
                                      <p:cBhvr>
                                        <p:cTn id="79" dur="500" fill="hold"/>
                                        <p:tgtEl>
                                          <p:spTgt spid="330777"/>
                                        </p:tgtEl>
                                        <p:attrNameLst>
                                          <p:attrName>ppt_y</p:attrName>
                                        </p:attrNameLst>
                                      </p:cBhvr>
                                      <p:tavLst>
                                        <p:tav tm="0">
                                          <p:val>
                                            <p:strVal val="#ppt_y-#ppt_h/2"/>
                                          </p:val>
                                        </p:tav>
                                        <p:tav tm="100000">
                                          <p:val>
                                            <p:strVal val="#ppt_y"/>
                                          </p:val>
                                        </p:tav>
                                      </p:tavLst>
                                    </p:anim>
                                    <p:anim calcmode="lin" valueType="num">
                                      <p:cBhvr>
                                        <p:cTn id="80" dur="500" fill="hold"/>
                                        <p:tgtEl>
                                          <p:spTgt spid="330777"/>
                                        </p:tgtEl>
                                        <p:attrNameLst>
                                          <p:attrName>ppt_w</p:attrName>
                                        </p:attrNameLst>
                                      </p:cBhvr>
                                      <p:tavLst>
                                        <p:tav tm="0">
                                          <p:val>
                                            <p:strVal val="#ppt_w"/>
                                          </p:val>
                                        </p:tav>
                                        <p:tav tm="100000">
                                          <p:val>
                                            <p:strVal val="#ppt_w"/>
                                          </p:val>
                                        </p:tav>
                                      </p:tavLst>
                                    </p:anim>
                                    <p:anim calcmode="lin" valueType="num">
                                      <p:cBhvr>
                                        <p:cTn id="81" dur="500" fill="hold"/>
                                        <p:tgtEl>
                                          <p:spTgt spid="330777"/>
                                        </p:tgtEl>
                                        <p:attrNameLst>
                                          <p:attrName>ppt_h</p:attrName>
                                        </p:attrNameLst>
                                      </p:cBhvr>
                                      <p:tavLst>
                                        <p:tav tm="0">
                                          <p:val>
                                            <p:fltVal val="0"/>
                                          </p:val>
                                        </p:tav>
                                        <p:tav tm="100000">
                                          <p:val>
                                            <p:strVal val="#ppt_h"/>
                                          </p:val>
                                        </p:tav>
                                      </p:tavLst>
                                    </p:anim>
                                  </p:childTnLst>
                                </p:cTn>
                              </p:par>
                            </p:childTnLst>
                          </p:cTn>
                        </p:par>
                        <p:par>
                          <p:cTn id="82" fill="hold" nodeType="afterGroup">
                            <p:stCondLst>
                              <p:cond delay="3500"/>
                            </p:stCondLst>
                            <p:childTnLst>
                              <p:par>
                                <p:cTn id="83" presetID="4" presetClass="entr" presetSubtype="16" fill="hold" nodeType="afterEffect">
                                  <p:stCondLst>
                                    <p:cond delay="0"/>
                                  </p:stCondLst>
                                  <p:childTnLst>
                                    <p:set>
                                      <p:cBhvr>
                                        <p:cTn id="84" dur="1" fill="hold">
                                          <p:stCondLst>
                                            <p:cond delay="0"/>
                                          </p:stCondLst>
                                        </p:cTn>
                                        <p:tgtEl>
                                          <p:spTgt spid="330781"/>
                                        </p:tgtEl>
                                        <p:attrNameLst>
                                          <p:attrName>style.visibility</p:attrName>
                                        </p:attrNameLst>
                                      </p:cBhvr>
                                      <p:to>
                                        <p:strVal val="visible"/>
                                      </p:to>
                                    </p:set>
                                    <p:animEffect transition="in" filter="box(in)">
                                      <p:cBhvr>
                                        <p:cTn id="85" dur="500"/>
                                        <p:tgtEl>
                                          <p:spTgt spid="330781"/>
                                        </p:tgtEl>
                                      </p:cBhvr>
                                    </p:animEffect>
                                  </p:childTnLst>
                                </p:cTn>
                              </p:par>
                            </p:childTnLst>
                          </p:cTn>
                        </p:par>
                        <p:par>
                          <p:cTn id="86" fill="hold" nodeType="afterGroup">
                            <p:stCondLst>
                              <p:cond delay="4000"/>
                            </p:stCondLst>
                            <p:childTnLst>
                              <p:par>
                                <p:cTn id="87" presetID="4" presetClass="entr" presetSubtype="32" fill="hold" grpId="0" nodeType="afterEffect">
                                  <p:stCondLst>
                                    <p:cond delay="0"/>
                                  </p:stCondLst>
                                  <p:childTnLst>
                                    <p:set>
                                      <p:cBhvr>
                                        <p:cTn id="88" dur="1" fill="hold">
                                          <p:stCondLst>
                                            <p:cond delay="0"/>
                                          </p:stCondLst>
                                        </p:cTn>
                                        <p:tgtEl>
                                          <p:spTgt spid="330779"/>
                                        </p:tgtEl>
                                        <p:attrNameLst>
                                          <p:attrName>style.visibility</p:attrName>
                                        </p:attrNameLst>
                                      </p:cBhvr>
                                      <p:to>
                                        <p:strVal val="visible"/>
                                      </p:to>
                                    </p:set>
                                    <p:animEffect transition="in" filter="box(out)">
                                      <p:cBhvr>
                                        <p:cTn id="89" dur="500"/>
                                        <p:tgtEl>
                                          <p:spTgt spid="330779"/>
                                        </p:tgtEl>
                                      </p:cBhvr>
                                    </p:animEffect>
                                  </p:childTnLst>
                                </p:cTn>
                              </p:par>
                            </p:childTnLst>
                          </p:cTn>
                        </p:par>
                        <p:par>
                          <p:cTn id="90" fill="hold" nodeType="afterGroup">
                            <p:stCondLst>
                              <p:cond delay="4500"/>
                            </p:stCondLst>
                            <p:childTnLst>
                              <p:par>
                                <p:cTn id="91" presetID="3" presetClass="entr" presetSubtype="10" fill="hold" grpId="0" nodeType="afterEffect">
                                  <p:stCondLst>
                                    <p:cond delay="0"/>
                                  </p:stCondLst>
                                  <p:childTnLst>
                                    <p:set>
                                      <p:cBhvr>
                                        <p:cTn id="92" dur="1" fill="hold">
                                          <p:stCondLst>
                                            <p:cond delay="0"/>
                                          </p:stCondLst>
                                        </p:cTn>
                                        <p:tgtEl>
                                          <p:spTgt spid="330853"/>
                                        </p:tgtEl>
                                        <p:attrNameLst>
                                          <p:attrName>style.visibility</p:attrName>
                                        </p:attrNameLst>
                                      </p:cBhvr>
                                      <p:to>
                                        <p:strVal val="visible"/>
                                      </p:to>
                                    </p:set>
                                    <p:animEffect transition="in" filter="blinds(horizontal)">
                                      <p:cBhvr>
                                        <p:cTn id="93" dur="500"/>
                                        <p:tgtEl>
                                          <p:spTgt spid="33085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1" fill="hold" grpId="0" nodeType="clickEffect">
                                  <p:stCondLst>
                                    <p:cond delay="0"/>
                                  </p:stCondLst>
                                  <p:childTnLst>
                                    <p:set>
                                      <p:cBhvr>
                                        <p:cTn id="97" dur="1" fill="hold">
                                          <p:stCondLst>
                                            <p:cond delay="0"/>
                                          </p:stCondLst>
                                        </p:cTn>
                                        <p:tgtEl>
                                          <p:spTgt spid="330850"/>
                                        </p:tgtEl>
                                        <p:attrNameLst>
                                          <p:attrName>style.visibility</p:attrName>
                                        </p:attrNameLst>
                                      </p:cBhvr>
                                      <p:to>
                                        <p:strVal val="visible"/>
                                      </p:to>
                                    </p:set>
                                    <p:anim calcmode="lin" valueType="num">
                                      <p:cBhvr additive="base">
                                        <p:cTn id="98" dur="500" fill="hold"/>
                                        <p:tgtEl>
                                          <p:spTgt spid="330850"/>
                                        </p:tgtEl>
                                        <p:attrNameLst>
                                          <p:attrName>ppt_x</p:attrName>
                                        </p:attrNameLst>
                                      </p:cBhvr>
                                      <p:tavLst>
                                        <p:tav tm="0">
                                          <p:val>
                                            <p:strVal val="#ppt_x"/>
                                          </p:val>
                                        </p:tav>
                                        <p:tav tm="100000">
                                          <p:val>
                                            <p:strVal val="#ppt_x"/>
                                          </p:val>
                                        </p:tav>
                                      </p:tavLst>
                                    </p:anim>
                                    <p:anim calcmode="lin" valueType="num">
                                      <p:cBhvr additive="base">
                                        <p:cTn id="99" dur="500" fill="hold"/>
                                        <p:tgtEl>
                                          <p:spTgt spid="330850"/>
                                        </p:tgtEl>
                                        <p:attrNameLst>
                                          <p:attrName>ppt_y</p:attrName>
                                        </p:attrNameLst>
                                      </p:cBhvr>
                                      <p:tavLst>
                                        <p:tav tm="0">
                                          <p:val>
                                            <p:strVal val="0-#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7" presetClass="entr" presetSubtype="8" fill="hold" nodeType="clickEffect">
                                  <p:stCondLst>
                                    <p:cond delay="0"/>
                                  </p:stCondLst>
                                  <p:childTnLst>
                                    <p:set>
                                      <p:cBhvr>
                                        <p:cTn id="103" dur="1" fill="hold">
                                          <p:stCondLst>
                                            <p:cond delay="0"/>
                                          </p:stCondLst>
                                        </p:cTn>
                                        <p:tgtEl>
                                          <p:spTgt spid="330782"/>
                                        </p:tgtEl>
                                        <p:attrNameLst>
                                          <p:attrName>style.visibility</p:attrName>
                                        </p:attrNameLst>
                                      </p:cBhvr>
                                      <p:to>
                                        <p:strVal val="visible"/>
                                      </p:to>
                                    </p:set>
                                    <p:anim calcmode="lin" valueType="num">
                                      <p:cBhvr>
                                        <p:cTn id="104" dur="500" fill="hold"/>
                                        <p:tgtEl>
                                          <p:spTgt spid="330782"/>
                                        </p:tgtEl>
                                        <p:attrNameLst>
                                          <p:attrName>ppt_x</p:attrName>
                                        </p:attrNameLst>
                                      </p:cBhvr>
                                      <p:tavLst>
                                        <p:tav tm="0">
                                          <p:val>
                                            <p:strVal val="#ppt_x-#ppt_w/2"/>
                                          </p:val>
                                        </p:tav>
                                        <p:tav tm="100000">
                                          <p:val>
                                            <p:strVal val="#ppt_x"/>
                                          </p:val>
                                        </p:tav>
                                      </p:tavLst>
                                    </p:anim>
                                    <p:anim calcmode="lin" valueType="num">
                                      <p:cBhvr>
                                        <p:cTn id="105" dur="500" fill="hold"/>
                                        <p:tgtEl>
                                          <p:spTgt spid="330782"/>
                                        </p:tgtEl>
                                        <p:attrNameLst>
                                          <p:attrName>ppt_y</p:attrName>
                                        </p:attrNameLst>
                                      </p:cBhvr>
                                      <p:tavLst>
                                        <p:tav tm="0">
                                          <p:val>
                                            <p:strVal val="#ppt_y"/>
                                          </p:val>
                                        </p:tav>
                                        <p:tav tm="100000">
                                          <p:val>
                                            <p:strVal val="#ppt_y"/>
                                          </p:val>
                                        </p:tav>
                                      </p:tavLst>
                                    </p:anim>
                                    <p:anim calcmode="lin" valueType="num">
                                      <p:cBhvr>
                                        <p:cTn id="106" dur="500" fill="hold"/>
                                        <p:tgtEl>
                                          <p:spTgt spid="330782"/>
                                        </p:tgtEl>
                                        <p:attrNameLst>
                                          <p:attrName>ppt_w</p:attrName>
                                        </p:attrNameLst>
                                      </p:cBhvr>
                                      <p:tavLst>
                                        <p:tav tm="0">
                                          <p:val>
                                            <p:fltVal val="0"/>
                                          </p:val>
                                        </p:tav>
                                        <p:tav tm="100000">
                                          <p:val>
                                            <p:strVal val="#ppt_w"/>
                                          </p:val>
                                        </p:tav>
                                      </p:tavLst>
                                    </p:anim>
                                    <p:anim calcmode="lin" valueType="num">
                                      <p:cBhvr>
                                        <p:cTn id="107" dur="500" fill="hold"/>
                                        <p:tgtEl>
                                          <p:spTgt spid="330782"/>
                                        </p:tgtEl>
                                        <p:attrNameLst>
                                          <p:attrName>ppt_h</p:attrName>
                                        </p:attrNameLst>
                                      </p:cBhvr>
                                      <p:tavLst>
                                        <p:tav tm="0">
                                          <p:val>
                                            <p:strVal val="#ppt_h"/>
                                          </p:val>
                                        </p:tav>
                                        <p:tav tm="100000">
                                          <p:val>
                                            <p:strVal val="#ppt_h"/>
                                          </p:val>
                                        </p:tav>
                                      </p:tavLst>
                                    </p:anim>
                                  </p:childTnLst>
                                </p:cTn>
                              </p:par>
                            </p:childTnLst>
                          </p:cTn>
                        </p:par>
                        <p:par>
                          <p:cTn id="108" fill="hold" nodeType="afterGroup">
                            <p:stCondLst>
                              <p:cond delay="500"/>
                            </p:stCondLst>
                            <p:childTnLst>
                              <p:par>
                                <p:cTn id="109" presetID="17" presetClass="entr" presetSubtype="1" fill="hold" nodeType="afterEffect">
                                  <p:stCondLst>
                                    <p:cond delay="0"/>
                                  </p:stCondLst>
                                  <p:childTnLst>
                                    <p:set>
                                      <p:cBhvr>
                                        <p:cTn id="110" dur="1" fill="hold">
                                          <p:stCondLst>
                                            <p:cond delay="0"/>
                                          </p:stCondLst>
                                        </p:cTn>
                                        <p:tgtEl>
                                          <p:spTgt spid="330807"/>
                                        </p:tgtEl>
                                        <p:attrNameLst>
                                          <p:attrName>style.visibility</p:attrName>
                                        </p:attrNameLst>
                                      </p:cBhvr>
                                      <p:to>
                                        <p:strVal val="visible"/>
                                      </p:to>
                                    </p:set>
                                    <p:anim calcmode="lin" valueType="num">
                                      <p:cBhvr>
                                        <p:cTn id="111" dur="500" fill="hold"/>
                                        <p:tgtEl>
                                          <p:spTgt spid="330807"/>
                                        </p:tgtEl>
                                        <p:attrNameLst>
                                          <p:attrName>ppt_x</p:attrName>
                                        </p:attrNameLst>
                                      </p:cBhvr>
                                      <p:tavLst>
                                        <p:tav tm="0">
                                          <p:val>
                                            <p:strVal val="#ppt_x"/>
                                          </p:val>
                                        </p:tav>
                                        <p:tav tm="100000">
                                          <p:val>
                                            <p:strVal val="#ppt_x"/>
                                          </p:val>
                                        </p:tav>
                                      </p:tavLst>
                                    </p:anim>
                                    <p:anim calcmode="lin" valueType="num">
                                      <p:cBhvr>
                                        <p:cTn id="112" dur="500" fill="hold"/>
                                        <p:tgtEl>
                                          <p:spTgt spid="330807"/>
                                        </p:tgtEl>
                                        <p:attrNameLst>
                                          <p:attrName>ppt_y</p:attrName>
                                        </p:attrNameLst>
                                      </p:cBhvr>
                                      <p:tavLst>
                                        <p:tav tm="0">
                                          <p:val>
                                            <p:strVal val="#ppt_y-#ppt_h/2"/>
                                          </p:val>
                                        </p:tav>
                                        <p:tav tm="100000">
                                          <p:val>
                                            <p:strVal val="#ppt_y"/>
                                          </p:val>
                                        </p:tav>
                                      </p:tavLst>
                                    </p:anim>
                                    <p:anim calcmode="lin" valueType="num">
                                      <p:cBhvr>
                                        <p:cTn id="113" dur="500" fill="hold"/>
                                        <p:tgtEl>
                                          <p:spTgt spid="330807"/>
                                        </p:tgtEl>
                                        <p:attrNameLst>
                                          <p:attrName>ppt_w</p:attrName>
                                        </p:attrNameLst>
                                      </p:cBhvr>
                                      <p:tavLst>
                                        <p:tav tm="0">
                                          <p:val>
                                            <p:strVal val="#ppt_w"/>
                                          </p:val>
                                        </p:tav>
                                        <p:tav tm="100000">
                                          <p:val>
                                            <p:strVal val="#ppt_w"/>
                                          </p:val>
                                        </p:tav>
                                      </p:tavLst>
                                    </p:anim>
                                    <p:anim calcmode="lin" valueType="num">
                                      <p:cBhvr>
                                        <p:cTn id="114" dur="500" fill="hold"/>
                                        <p:tgtEl>
                                          <p:spTgt spid="330807"/>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7" presetClass="entr" presetSubtype="8" fill="hold" nodeType="clickEffect">
                                  <p:stCondLst>
                                    <p:cond delay="0"/>
                                  </p:stCondLst>
                                  <p:childTnLst>
                                    <p:set>
                                      <p:cBhvr>
                                        <p:cTn id="118" dur="1" fill="hold">
                                          <p:stCondLst>
                                            <p:cond delay="0"/>
                                          </p:stCondLst>
                                        </p:cTn>
                                        <p:tgtEl>
                                          <p:spTgt spid="330791"/>
                                        </p:tgtEl>
                                        <p:attrNameLst>
                                          <p:attrName>style.visibility</p:attrName>
                                        </p:attrNameLst>
                                      </p:cBhvr>
                                      <p:to>
                                        <p:strVal val="visible"/>
                                      </p:to>
                                    </p:set>
                                    <p:anim calcmode="lin" valueType="num">
                                      <p:cBhvr>
                                        <p:cTn id="119" dur="500" fill="hold"/>
                                        <p:tgtEl>
                                          <p:spTgt spid="330791"/>
                                        </p:tgtEl>
                                        <p:attrNameLst>
                                          <p:attrName>ppt_x</p:attrName>
                                        </p:attrNameLst>
                                      </p:cBhvr>
                                      <p:tavLst>
                                        <p:tav tm="0">
                                          <p:val>
                                            <p:strVal val="#ppt_x-#ppt_w/2"/>
                                          </p:val>
                                        </p:tav>
                                        <p:tav tm="100000">
                                          <p:val>
                                            <p:strVal val="#ppt_x"/>
                                          </p:val>
                                        </p:tav>
                                      </p:tavLst>
                                    </p:anim>
                                    <p:anim calcmode="lin" valueType="num">
                                      <p:cBhvr>
                                        <p:cTn id="120" dur="500" fill="hold"/>
                                        <p:tgtEl>
                                          <p:spTgt spid="330791"/>
                                        </p:tgtEl>
                                        <p:attrNameLst>
                                          <p:attrName>ppt_y</p:attrName>
                                        </p:attrNameLst>
                                      </p:cBhvr>
                                      <p:tavLst>
                                        <p:tav tm="0">
                                          <p:val>
                                            <p:strVal val="#ppt_y"/>
                                          </p:val>
                                        </p:tav>
                                        <p:tav tm="100000">
                                          <p:val>
                                            <p:strVal val="#ppt_y"/>
                                          </p:val>
                                        </p:tav>
                                      </p:tavLst>
                                    </p:anim>
                                    <p:anim calcmode="lin" valueType="num">
                                      <p:cBhvr>
                                        <p:cTn id="121" dur="500" fill="hold"/>
                                        <p:tgtEl>
                                          <p:spTgt spid="330791"/>
                                        </p:tgtEl>
                                        <p:attrNameLst>
                                          <p:attrName>ppt_w</p:attrName>
                                        </p:attrNameLst>
                                      </p:cBhvr>
                                      <p:tavLst>
                                        <p:tav tm="0">
                                          <p:val>
                                            <p:fltVal val="0"/>
                                          </p:val>
                                        </p:tav>
                                        <p:tav tm="100000">
                                          <p:val>
                                            <p:strVal val="#ppt_w"/>
                                          </p:val>
                                        </p:tav>
                                      </p:tavLst>
                                    </p:anim>
                                    <p:anim calcmode="lin" valueType="num">
                                      <p:cBhvr>
                                        <p:cTn id="122" dur="500" fill="hold"/>
                                        <p:tgtEl>
                                          <p:spTgt spid="330791"/>
                                        </p:tgtEl>
                                        <p:attrNameLst>
                                          <p:attrName>ppt_h</p:attrName>
                                        </p:attrNameLst>
                                      </p:cBhvr>
                                      <p:tavLst>
                                        <p:tav tm="0">
                                          <p:val>
                                            <p:strVal val="#ppt_h"/>
                                          </p:val>
                                        </p:tav>
                                        <p:tav tm="100000">
                                          <p:val>
                                            <p:strVal val="#ppt_h"/>
                                          </p:val>
                                        </p:tav>
                                      </p:tavLst>
                                    </p:anim>
                                  </p:childTnLst>
                                </p:cTn>
                              </p:par>
                            </p:childTnLst>
                          </p:cTn>
                        </p:par>
                        <p:par>
                          <p:cTn id="123" fill="hold" nodeType="afterGroup">
                            <p:stCondLst>
                              <p:cond delay="500"/>
                            </p:stCondLst>
                            <p:childTnLst>
                              <p:par>
                                <p:cTn id="124" presetID="17" presetClass="entr" presetSubtype="1" fill="hold" nodeType="afterEffect">
                                  <p:stCondLst>
                                    <p:cond delay="0"/>
                                  </p:stCondLst>
                                  <p:childTnLst>
                                    <p:set>
                                      <p:cBhvr>
                                        <p:cTn id="125" dur="1" fill="hold">
                                          <p:stCondLst>
                                            <p:cond delay="0"/>
                                          </p:stCondLst>
                                        </p:cTn>
                                        <p:tgtEl>
                                          <p:spTgt spid="330801"/>
                                        </p:tgtEl>
                                        <p:attrNameLst>
                                          <p:attrName>style.visibility</p:attrName>
                                        </p:attrNameLst>
                                      </p:cBhvr>
                                      <p:to>
                                        <p:strVal val="visible"/>
                                      </p:to>
                                    </p:set>
                                    <p:anim calcmode="lin" valueType="num">
                                      <p:cBhvr>
                                        <p:cTn id="126" dur="500" fill="hold"/>
                                        <p:tgtEl>
                                          <p:spTgt spid="330801"/>
                                        </p:tgtEl>
                                        <p:attrNameLst>
                                          <p:attrName>ppt_x</p:attrName>
                                        </p:attrNameLst>
                                      </p:cBhvr>
                                      <p:tavLst>
                                        <p:tav tm="0">
                                          <p:val>
                                            <p:strVal val="#ppt_x"/>
                                          </p:val>
                                        </p:tav>
                                        <p:tav tm="100000">
                                          <p:val>
                                            <p:strVal val="#ppt_x"/>
                                          </p:val>
                                        </p:tav>
                                      </p:tavLst>
                                    </p:anim>
                                    <p:anim calcmode="lin" valueType="num">
                                      <p:cBhvr>
                                        <p:cTn id="127" dur="500" fill="hold"/>
                                        <p:tgtEl>
                                          <p:spTgt spid="330801"/>
                                        </p:tgtEl>
                                        <p:attrNameLst>
                                          <p:attrName>ppt_y</p:attrName>
                                        </p:attrNameLst>
                                      </p:cBhvr>
                                      <p:tavLst>
                                        <p:tav tm="0">
                                          <p:val>
                                            <p:strVal val="#ppt_y-#ppt_h/2"/>
                                          </p:val>
                                        </p:tav>
                                        <p:tav tm="100000">
                                          <p:val>
                                            <p:strVal val="#ppt_y"/>
                                          </p:val>
                                        </p:tav>
                                      </p:tavLst>
                                    </p:anim>
                                    <p:anim calcmode="lin" valueType="num">
                                      <p:cBhvr>
                                        <p:cTn id="128" dur="500" fill="hold"/>
                                        <p:tgtEl>
                                          <p:spTgt spid="330801"/>
                                        </p:tgtEl>
                                        <p:attrNameLst>
                                          <p:attrName>ppt_w</p:attrName>
                                        </p:attrNameLst>
                                      </p:cBhvr>
                                      <p:tavLst>
                                        <p:tav tm="0">
                                          <p:val>
                                            <p:strVal val="#ppt_w"/>
                                          </p:val>
                                        </p:tav>
                                        <p:tav tm="100000">
                                          <p:val>
                                            <p:strVal val="#ppt_w"/>
                                          </p:val>
                                        </p:tav>
                                      </p:tavLst>
                                    </p:anim>
                                    <p:anim calcmode="lin" valueType="num">
                                      <p:cBhvr>
                                        <p:cTn id="129" dur="500" fill="hold"/>
                                        <p:tgtEl>
                                          <p:spTgt spid="330801"/>
                                        </p:tgtEl>
                                        <p:attrNameLst>
                                          <p:attrName>ppt_h</p:attrName>
                                        </p:attrNameLst>
                                      </p:cBhvr>
                                      <p:tavLst>
                                        <p:tav tm="0">
                                          <p:val>
                                            <p:fltVal val="0"/>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7" presetClass="entr" presetSubtype="8" fill="hold" nodeType="clickEffect">
                                  <p:stCondLst>
                                    <p:cond delay="0"/>
                                  </p:stCondLst>
                                  <p:childTnLst>
                                    <p:set>
                                      <p:cBhvr>
                                        <p:cTn id="133" dur="1" fill="hold">
                                          <p:stCondLst>
                                            <p:cond delay="0"/>
                                          </p:stCondLst>
                                        </p:cTn>
                                        <p:tgtEl>
                                          <p:spTgt spid="330796"/>
                                        </p:tgtEl>
                                        <p:attrNameLst>
                                          <p:attrName>style.visibility</p:attrName>
                                        </p:attrNameLst>
                                      </p:cBhvr>
                                      <p:to>
                                        <p:strVal val="visible"/>
                                      </p:to>
                                    </p:set>
                                    <p:anim calcmode="lin" valueType="num">
                                      <p:cBhvr>
                                        <p:cTn id="134" dur="500" fill="hold"/>
                                        <p:tgtEl>
                                          <p:spTgt spid="330796"/>
                                        </p:tgtEl>
                                        <p:attrNameLst>
                                          <p:attrName>ppt_x</p:attrName>
                                        </p:attrNameLst>
                                      </p:cBhvr>
                                      <p:tavLst>
                                        <p:tav tm="0">
                                          <p:val>
                                            <p:strVal val="#ppt_x-#ppt_w/2"/>
                                          </p:val>
                                        </p:tav>
                                        <p:tav tm="100000">
                                          <p:val>
                                            <p:strVal val="#ppt_x"/>
                                          </p:val>
                                        </p:tav>
                                      </p:tavLst>
                                    </p:anim>
                                    <p:anim calcmode="lin" valueType="num">
                                      <p:cBhvr>
                                        <p:cTn id="135" dur="500" fill="hold"/>
                                        <p:tgtEl>
                                          <p:spTgt spid="330796"/>
                                        </p:tgtEl>
                                        <p:attrNameLst>
                                          <p:attrName>ppt_y</p:attrName>
                                        </p:attrNameLst>
                                      </p:cBhvr>
                                      <p:tavLst>
                                        <p:tav tm="0">
                                          <p:val>
                                            <p:strVal val="#ppt_y"/>
                                          </p:val>
                                        </p:tav>
                                        <p:tav tm="100000">
                                          <p:val>
                                            <p:strVal val="#ppt_y"/>
                                          </p:val>
                                        </p:tav>
                                      </p:tavLst>
                                    </p:anim>
                                    <p:anim calcmode="lin" valueType="num">
                                      <p:cBhvr>
                                        <p:cTn id="136" dur="500" fill="hold"/>
                                        <p:tgtEl>
                                          <p:spTgt spid="330796"/>
                                        </p:tgtEl>
                                        <p:attrNameLst>
                                          <p:attrName>ppt_w</p:attrName>
                                        </p:attrNameLst>
                                      </p:cBhvr>
                                      <p:tavLst>
                                        <p:tav tm="0">
                                          <p:val>
                                            <p:fltVal val="0"/>
                                          </p:val>
                                        </p:tav>
                                        <p:tav tm="100000">
                                          <p:val>
                                            <p:strVal val="#ppt_w"/>
                                          </p:val>
                                        </p:tav>
                                      </p:tavLst>
                                    </p:anim>
                                    <p:anim calcmode="lin" valueType="num">
                                      <p:cBhvr>
                                        <p:cTn id="137" dur="500" fill="hold"/>
                                        <p:tgtEl>
                                          <p:spTgt spid="330796"/>
                                        </p:tgtEl>
                                        <p:attrNameLst>
                                          <p:attrName>ppt_h</p:attrName>
                                        </p:attrNameLst>
                                      </p:cBhvr>
                                      <p:tavLst>
                                        <p:tav tm="0">
                                          <p:val>
                                            <p:strVal val="#ppt_h"/>
                                          </p:val>
                                        </p:tav>
                                        <p:tav tm="100000">
                                          <p:val>
                                            <p:strVal val="#ppt_h"/>
                                          </p:val>
                                        </p:tav>
                                      </p:tavLst>
                                    </p:anim>
                                  </p:childTnLst>
                                </p:cTn>
                              </p:par>
                            </p:childTnLst>
                          </p:cTn>
                        </p:par>
                        <p:par>
                          <p:cTn id="138" fill="hold" nodeType="afterGroup">
                            <p:stCondLst>
                              <p:cond delay="500"/>
                            </p:stCondLst>
                            <p:childTnLst>
                              <p:par>
                                <p:cTn id="139" presetID="17" presetClass="entr" presetSubtype="1" fill="hold" nodeType="afterEffect">
                                  <p:stCondLst>
                                    <p:cond delay="0"/>
                                  </p:stCondLst>
                                  <p:childTnLst>
                                    <p:set>
                                      <p:cBhvr>
                                        <p:cTn id="140" dur="1" fill="hold">
                                          <p:stCondLst>
                                            <p:cond delay="0"/>
                                          </p:stCondLst>
                                        </p:cTn>
                                        <p:tgtEl>
                                          <p:spTgt spid="330804"/>
                                        </p:tgtEl>
                                        <p:attrNameLst>
                                          <p:attrName>style.visibility</p:attrName>
                                        </p:attrNameLst>
                                      </p:cBhvr>
                                      <p:to>
                                        <p:strVal val="visible"/>
                                      </p:to>
                                    </p:set>
                                    <p:anim calcmode="lin" valueType="num">
                                      <p:cBhvr>
                                        <p:cTn id="141" dur="500" fill="hold"/>
                                        <p:tgtEl>
                                          <p:spTgt spid="330804"/>
                                        </p:tgtEl>
                                        <p:attrNameLst>
                                          <p:attrName>ppt_x</p:attrName>
                                        </p:attrNameLst>
                                      </p:cBhvr>
                                      <p:tavLst>
                                        <p:tav tm="0">
                                          <p:val>
                                            <p:strVal val="#ppt_x"/>
                                          </p:val>
                                        </p:tav>
                                        <p:tav tm="100000">
                                          <p:val>
                                            <p:strVal val="#ppt_x"/>
                                          </p:val>
                                        </p:tav>
                                      </p:tavLst>
                                    </p:anim>
                                    <p:anim calcmode="lin" valueType="num">
                                      <p:cBhvr>
                                        <p:cTn id="142" dur="500" fill="hold"/>
                                        <p:tgtEl>
                                          <p:spTgt spid="330804"/>
                                        </p:tgtEl>
                                        <p:attrNameLst>
                                          <p:attrName>ppt_y</p:attrName>
                                        </p:attrNameLst>
                                      </p:cBhvr>
                                      <p:tavLst>
                                        <p:tav tm="0">
                                          <p:val>
                                            <p:strVal val="#ppt_y-#ppt_h/2"/>
                                          </p:val>
                                        </p:tav>
                                        <p:tav tm="100000">
                                          <p:val>
                                            <p:strVal val="#ppt_y"/>
                                          </p:val>
                                        </p:tav>
                                      </p:tavLst>
                                    </p:anim>
                                    <p:anim calcmode="lin" valueType="num">
                                      <p:cBhvr>
                                        <p:cTn id="143" dur="500" fill="hold"/>
                                        <p:tgtEl>
                                          <p:spTgt spid="330804"/>
                                        </p:tgtEl>
                                        <p:attrNameLst>
                                          <p:attrName>ppt_w</p:attrName>
                                        </p:attrNameLst>
                                      </p:cBhvr>
                                      <p:tavLst>
                                        <p:tav tm="0">
                                          <p:val>
                                            <p:strVal val="#ppt_w"/>
                                          </p:val>
                                        </p:tav>
                                        <p:tav tm="100000">
                                          <p:val>
                                            <p:strVal val="#ppt_w"/>
                                          </p:val>
                                        </p:tav>
                                      </p:tavLst>
                                    </p:anim>
                                    <p:anim calcmode="lin" valueType="num">
                                      <p:cBhvr>
                                        <p:cTn id="144" dur="500" fill="hold"/>
                                        <p:tgtEl>
                                          <p:spTgt spid="330804"/>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1" fill="hold" nodeType="clickEffect">
                                  <p:stCondLst>
                                    <p:cond delay="0"/>
                                  </p:stCondLst>
                                  <p:childTnLst>
                                    <p:set>
                                      <p:cBhvr>
                                        <p:cTn id="148" dur="1" fill="hold">
                                          <p:stCondLst>
                                            <p:cond delay="0"/>
                                          </p:stCondLst>
                                        </p:cTn>
                                        <p:tgtEl>
                                          <p:spTgt spid="330822"/>
                                        </p:tgtEl>
                                        <p:attrNameLst>
                                          <p:attrName>style.visibility</p:attrName>
                                        </p:attrNameLst>
                                      </p:cBhvr>
                                      <p:to>
                                        <p:strVal val="visible"/>
                                      </p:to>
                                    </p:set>
                                    <p:anim calcmode="lin" valueType="num">
                                      <p:cBhvr>
                                        <p:cTn id="149" dur="500" fill="hold"/>
                                        <p:tgtEl>
                                          <p:spTgt spid="330822"/>
                                        </p:tgtEl>
                                        <p:attrNameLst>
                                          <p:attrName>ppt_x</p:attrName>
                                        </p:attrNameLst>
                                      </p:cBhvr>
                                      <p:tavLst>
                                        <p:tav tm="0">
                                          <p:val>
                                            <p:strVal val="#ppt_x"/>
                                          </p:val>
                                        </p:tav>
                                        <p:tav tm="100000">
                                          <p:val>
                                            <p:strVal val="#ppt_x"/>
                                          </p:val>
                                        </p:tav>
                                      </p:tavLst>
                                    </p:anim>
                                    <p:anim calcmode="lin" valueType="num">
                                      <p:cBhvr>
                                        <p:cTn id="150" dur="500" fill="hold"/>
                                        <p:tgtEl>
                                          <p:spTgt spid="330822"/>
                                        </p:tgtEl>
                                        <p:attrNameLst>
                                          <p:attrName>ppt_y</p:attrName>
                                        </p:attrNameLst>
                                      </p:cBhvr>
                                      <p:tavLst>
                                        <p:tav tm="0">
                                          <p:val>
                                            <p:strVal val="#ppt_y-#ppt_h/2"/>
                                          </p:val>
                                        </p:tav>
                                        <p:tav tm="100000">
                                          <p:val>
                                            <p:strVal val="#ppt_y"/>
                                          </p:val>
                                        </p:tav>
                                      </p:tavLst>
                                    </p:anim>
                                    <p:anim calcmode="lin" valueType="num">
                                      <p:cBhvr>
                                        <p:cTn id="151" dur="500" fill="hold"/>
                                        <p:tgtEl>
                                          <p:spTgt spid="330822"/>
                                        </p:tgtEl>
                                        <p:attrNameLst>
                                          <p:attrName>ppt_w</p:attrName>
                                        </p:attrNameLst>
                                      </p:cBhvr>
                                      <p:tavLst>
                                        <p:tav tm="0">
                                          <p:val>
                                            <p:strVal val="#ppt_w"/>
                                          </p:val>
                                        </p:tav>
                                        <p:tav tm="100000">
                                          <p:val>
                                            <p:strVal val="#ppt_w"/>
                                          </p:val>
                                        </p:tav>
                                      </p:tavLst>
                                    </p:anim>
                                    <p:anim calcmode="lin" valueType="num">
                                      <p:cBhvr>
                                        <p:cTn id="152" dur="500" fill="hold"/>
                                        <p:tgtEl>
                                          <p:spTgt spid="330822"/>
                                        </p:tgtEl>
                                        <p:attrNameLst>
                                          <p:attrName>ppt_h</p:attrName>
                                        </p:attrNameLst>
                                      </p:cBhvr>
                                      <p:tavLst>
                                        <p:tav tm="0">
                                          <p:val>
                                            <p:fltVal val="0"/>
                                          </p:val>
                                        </p:tav>
                                        <p:tav tm="100000">
                                          <p:val>
                                            <p:strVal val="#ppt_h"/>
                                          </p:val>
                                        </p:tav>
                                      </p:tavLst>
                                    </p:anim>
                                  </p:childTnLst>
                                </p:cTn>
                              </p:par>
                            </p:childTnLst>
                          </p:cTn>
                        </p:par>
                        <p:par>
                          <p:cTn id="153" fill="hold" nodeType="afterGroup">
                            <p:stCondLst>
                              <p:cond delay="500"/>
                            </p:stCondLst>
                            <p:childTnLst>
                              <p:par>
                                <p:cTn id="154" presetID="4" presetClass="entr" presetSubtype="16" fill="hold" nodeType="afterEffect">
                                  <p:stCondLst>
                                    <p:cond delay="0"/>
                                  </p:stCondLst>
                                  <p:childTnLst>
                                    <p:set>
                                      <p:cBhvr>
                                        <p:cTn id="155" dur="1" fill="hold">
                                          <p:stCondLst>
                                            <p:cond delay="0"/>
                                          </p:stCondLst>
                                        </p:cTn>
                                        <p:tgtEl>
                                          <p:spTgt spid="330828"/>
                                        </p:tgtEl>
                                        <p:attrNameLst>
                                          <p:attrName>style.visibility</p:attrName>
                                        </p:attrNameLst>
                                      </p:cBhvr>
                                      <p:to>
                                        <p:strVal val="visible"/>
                                      </p:to>
                                    </p:set>
                                    <p:animEffect transition="in" filter="box(in)">
                                      <p:cBhvr>
                                        <p:cTn id="156" dur="500"/>
                                        <p:tgtEl>
                                          <p:spTgt spid="330828"/>
                                        </p:tgtEl>
                                      </p:cBhvr>
                                    </p:animEffect>
                                  </p:childTnLst>
                                </p:cTn>
                              </p:par>
                            </p:childTnLst>
                          </p:cTn>
                        </p:par>
                        <p:par>
                          <p:cTn id="157" fill="hold" nodeType="afterGroup">
                            <p:stCondLst>
                              <p:cond delay="1000"/>
                            </p:stCondLst>
                            <p:childTnLst>
                              <p:par>
                                <p:cTn id="158" presetID="4" presetClass="entr" presetSubtype="16" fill="hold" nodeType="afterEffect">
                                  <p:stCondLst>
                                    <p:cond delay="0"/>
                                  </p:stCondLst>
                                  <p:childTnLst>
                                    <p:set>
                                      <p:cBhvr>
                                        <p:cTn id="159" dur="1" fill="hold">
                                          <p:stCondLst>
                                            <p:cond delay="0"/>
                                          </p:stCondLst>
                                        </p:cTn>
                                        <p:tgtEl>
                                          <p:spTgt spid="330829"/>
                                        </p:tgtEl>
                                        <p:attrNameLst>
                                          <p:attrName>style.visibility</p:attrName>
                                        </p:attrNameLst>
                                      </p:cBhvr>
                                      <p:to>
                                        <p:strVal val="visible"/>
                                      </p:to>
                                    </p:set>
                                    <p:animEffect transition="in" filter="box(in)">
                                      <p:cBhvr>
                                        <p:cTn id="160" dur="500"/>
                                        <p:tgtEl>
                                          <p:spTgt spid="330829"/>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1" fill="hold" nodeType="clickEffect">
                                  <p:stCondLst>
                                    <p:cond delay="0"/>
                                  </p:stCondLst>
                                  <p:childTnLst>
                                    <p:set>
                                      <p:cBhvr>
                                        <p:cTn id="164" dur="1" fill="hold">
                                          <p:stCondLst>
                                            <p:cond delay="0"/>
                                          </p:stCondLst>
                                        </p:cTn>
                                        <p:tgtEl>
                                          <p:spTgt spid="330825"/>
                                        </p:tgtEl>
                                        <p:attrNameLst>
                                          <p:attrName>style.visibility</p:attrName>
                                        </p:attrNameLst>
                                      </p:cBhvr>
                                      <p:to>
                                        <p:strVal val="visible"/>
                                      </p:to>
                                    </p:set>
                                    <p:anim calcmode="lin" valueType="num">
                                      <p:cBhvr>
                                        <p:cTn id="165" dur="500" fill="hold"/>
                                        <p:tgtEl>
                                          <p:spTgt spid="330825"/>
                                        </p:tgtEl>
                                        <p:attrNameLst>
                                          <p:attrName>ppt_x</p:attrName>
                                        </p:attrNameLst>
                                      </p:cBhvr>
                                      <p:tavLst>
                                        <p:tav tm="0">
                                          <p:val>
                                            <p:strVal val="#ppt_x"/>
                                          </p:val>
                                        </p:tav>
                                        <p:tav tm="100000">
                                          <p:val>
                                            <p:strVal val="#ppt_x"/>
                                          </p:val>
                                        </p:tav>
                                      </p:tavLst>
                                    </p:anim>
                                    <p:anim calcmode="lin" valueType="num">
                                      <p:cBhvr>
                                        <p:cTn id="166" dur="500" fill="hold"/>
                                        <p:tgtEl>
                                          <p:spTgt spid="330825"/>
                                        </p:tgtEl>
                                        <p:attrNameLst>
                                          <p:attrName>ppt_y</p:attrName>
                                        </p:attrNameLst>
                                      </p:cBhvr>
                                      <p:tavLst>
                                        <p:tav tm="0">
                                          <p:val>
                                            <p:strVal val="#ppt_y-#ppt_h/2"/>
                                          </p:val>
                                        </p:tav>
                                        <p:tav tm="100000">
                                          <p:val>
                                            <p:strVal val="#ppt_y"/>
                                          </p:val>
                                        </p:tav>
                                      </p:tavLst>
                                    </p:anim>
                                    <p:anim calcmode="lin" valueType="num">
                                      <p:cBhvr>
                                        <p:cTn id="167" dur="500" fill="hold"/>
                                        <p:tgtEl>
                                          <p:spTgt spid="330825"/>
                                        </p:tgtEl>
                                        <p:attrNameLst>
                                          <p:attrName>ppt_w</p:attrName>
                                        </p:attrNameLst>
                                      </p:cBhvr>
                                      <p:tavLst>
                                        <p:tav tm="0">
                                          <p:val>
                                            <p:strVal val="#ppt_w"/>
                                          </p:val>
                                        </p:tav>
                                        <p:tav tm="100000">
                                          <p:val>
                                            <p:strVal val="#ppt_w"/>
                                          </p:val>
                                        </p:tav>
                                      </p:tavLst>
                                    </p:anim>
                                    <p:anim calcmode="lin" valueType="num">
                                      <p:cBhvr>
                                        <p:cTn id="168" dur="500" fill="hold"/>
                                        <p:tgtEl>
                                          <p:spTgt spid="330825"/>
                                        </p:tgtEl>
                                        <p:attrNameLst>
                                          <p:attrName>ppt_h</p:attrName>
                                        </p:attrNameLst>
                                      </p:cBhvr>
                                      <p:tavLst>
                                        <p:tav tm="0">
                                          <p:val>
                                            <p:fltVal val="0"/>
                                          </p:val>
                                        </p:tav>
                                        <p:tav tm="100000">
                                          <p:val>
                                            <p:strVal val="#ppt_h"/>
                                          </p:val>
                                        </p:tav>
                                      </p:tavLst>
                                    </p:anim>
                                  </p:childTnLst>
                                </p:cTn>
                              </p:par>
                            </p:childTnLst>
                          </p:cTn>
                        </p:par>
                        <p:par>
                          <p:cTn id="169" fill="hold" nodeType="afterGroup">
                            <p:stCondLst>
                              <p:cond delay="500"/>
                            </p:stCondLst>
                            <p:childTnLst>
                              <p:par>
                                <p:cTn id="170" presetID="4" presetClass="entr" presetSubtype="16" fill="hold" nodeType="afterEffect">
                                  <p:stCondLst>
                                    <p:cond delay="0"/>
                                  </p:stCondLst>
                                  <p:childTnLst>
                                    <p:set>
                                      <p:cBhvr>
                                        <p:cTn id="171" dur="1" fill="hold">
                                          <p:stCondLst>
                                            <p:cond delay="0"/>
                                          </p:stCondLst>
                                        </p:cTn>
                                        <p:tgtEl>
                                          <p:spTgt spid="330830"/>
                                        </p:tgtEl>
                                        <p:attrNameLst>
                                          <p:attrName>style.visibility</p:attrName>
                                        </p:attrNameLst>
                                      </p:cBhvr>
                                      <p:to>
                                        <p:strVal val="visible"/>
                                      </p:to>
                                    </p:set>
                                    <p:animEffect transition="in" filter="box(in)">
                                      <p:cBhvr>
                                        <p:cTn id="172" dur="500"/>
                                        <p:tgtEl>
                                          <p:spTgt spid="330830"/>
                                        </p:tgtEl>
                                      </p:cBhvr>
                                    </p:animEffect>
                                  </p:childTnLst>
                                </p:cTn>
                              </p:par>
                            </p:childTnLst>
                          </p:cTn>
                        </p:par>
                        <p:par>
                          <p:cTn id="173" fill="hold" nodeType="afterGroup">
                            <p:stCondLst>
                              <p:cond delay="1000"/>
                            </p:stCondLst>
                            <p:childTnLst>
                              <p:par>
                                <p:cTn id="174" presetID="4" presetClass="entr" presetSubtype="16" fill="hold" nodeType="afterEffect">
                                  <p:stCondLst>
                                    <p:cond delay="0"/>
                                  </p:stCondLst>
                                  <p:childTnLst>
                                    <p:set>
                                      <p:cBhvr>
                                        <p:cTn id="175" dur="1" fill="hold">
                                          <p:stCondLst>
                                            <p:cond delay="0"/>
                                          </p:stCondLst>
                                        </p:cTn>
                                        <p:tgtEl>
                                          <p:spTgt spid="330831"/>
                                        </p:tgtEl>
                                        <p:attrNameLst>
                                          <p:attrName>style.visibility</p:attrName>
                                        </p:attrNameLst>
                                      </p:cBhvr>
                                      <p:to>
                                        <p:strVal val="visible"/>
                                      </p:to>
                                    </p:set>
                                    <p:animEffect transition="in" filter="box(in)">
                                      <p:cBhvr>
                                        <p:cTn id="176" dur="500"/>
                                        <p:tgtEl>
                                          <p:spTgt spid="330831"/>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4" presetClass="entr" presetSubtype="32" fill="hold" nodeType="clickEffect">
                                  <p:stCondLst>
                                    <p:cond delay="0"/>
                                  </p:stCondLst>
                                  <p:childTnLst>
                                    <p:set>
                                      <p:cBhvr>
                                        <p:cTn id="180" dur="1" fill="hold">
                                          <p:stCondLst>
                                            <p:cond delay="0"/>
                                          </p:stCondLst>
                                        </p:cTn>
                                        <p:tgtEl>
                                          <p:spTgt spid="330838"/>
                                        </p:tgtEl>
                                        <p:attrNameLst>
                                          <p:attrName>style.visibility</p:attrName>
                                        </p:attrNameLst>
                                      </p:cBhvr>
                                      <p:to>
                                        <p:strVal val="visible"/>
                                      </p:to>
                                    </p:set>
                                    <p:animEffect transition="in" filter="box(out)">
                                      <p:cBhvr>
                                        <p:cTn id="181" dur="500"/>
                                        <p:tgtEl>
                                          <p:spTgt spid="330838"/>
                                        </p:tgtEl>
                                      </p:cBhvr>
                                    </p:animEffect>
                                  </p:childTnLst>
                                </p:cTn>
                              </p:par>
                            </p:childTnLst>
                          </p:cTn>
                        </p:par>
                        <p:par>
                          <p:cTn id="182" fill="hold" nodeType="afterGroup">
                            <p:stCondLst>
                              <p:cond delay="500"/>
                            </p:stCondLst>
                            <p:childTnLst>
                              <p:par>
                                <p:cTn id="183" presetID="3" presetClass="entr" presetSubtype="10" fill="hold" grpId="0" nodeType="afterEffect">
                                  <p:stCondLst>
                                    <p:cond delay="0"/>
                                  </p:stCondLst>
                                  <p:childTnLst>
                                    <p:set>
                                      <p:cBhvr>
                                        <p:cTn id="184" dur="1" fill="hold">
                                          <p:stCondLst>
                                            <p:cond delay="0"/>
                                          </p:stCondLst>
                                        </p:cTn>
                                        <p:tgtEl>
                                          <p:spTgt spid="330854"/>
                                        </p:tgtEl>
                                        <p:attrNameLst>
                                          <p:attrName>style.visibility</p:attrName>
                                        </p:attrNameLst>
                                      </p:cBhvr>
                                      <p:to>
                                        <p:strVal val="visible"/>
                                      </p:to>
                                    </p:set>
                                    <p:animEffect transition="in" filter="blinds(horizontal)">
                                      <p:cBhvr>
                                        <p:cTn id="185" dur="500"/>
                                        <p:tgtEl>
                                          <p:spTgt spid="330854"/>
                                        </p:tgtEl>
                                      </p:cBhvr>
                                    </p:animEffect>
                                  </p:childTnLst>
                                </p:cTn>
                              </p:par>
                            </p:childTnLst>
                          </p:cTn>
                        </p:par>
                      </p:childTnLst>
                    </p:cTn>
                  </p:par>
                  <p:par>
                    <p:cTn id="186" fill="hold" nodeType="clickPar">
                      <p:stCondLst>
                        <p:cond delay="indefinite"/>
                      </p:stCondLst>
                      <p:childTnLst>
                        <p:par>
                          <p:cTn id="187" fill="hold" nodeType="withGroup">
                            <p:stCondLst>
                              <p:cond delay="0"/>
                            </p:stCondLst>
                            <p:childTnLst>
                              <p:par>
                                <p:cTn id="188" presetID="17" presetClass="entr" presetSubtype="1" fill="hold" nodeType="clickEffect">
                                  <p:stCondLst>
                                    <p:cond delay="0"/>
                                  </p:stCondLst>
                                  <p:childTnLst>
                                    <p:set>
                                      <p:cBhvr>
                                        <p:cTn id="189" dur="1" fill="hold">
                                          <p:stCondLst>
                                            <p:cond delay="0"/>
                                          </p:stCondLst>
                                        </p:cTn>
                                        <p:tgtEl>
                                          <p:spTgt spid="330814"/>
                                        </p:tgtEl>
                                        <p:attrNameLst>
                                          <p:attrName>style.visibility</p:attrName>
                                        </p:attrNameLst>
                                      </p:cBhvr>
                                      <p:to>
                                        <p:strVal val="visible"/>
                                      </p:to>
                                    </p:set>
                                    <p:anim calcmode="lin" valueType="num">
                                      <p:cBhvr>
                                        <p:cTn id="190" dur="500" fill="hold"/>
                                        <p:tgtEl>
                                          <p:spTgt spid="330814"/>
                                        </p:tgtEl>
                                        <p:attrNameLst>
                                          <p:attrName>ppt_x</p:attrName>
                                        </p:attrNameLst>
                                      </p:cBhvr>
                                      <p:tavLst>
                                        <p:tav tm="0">
                                          <p:val>
                                            <p:strVal val="#ppt_x"/>
                                          </p:val>
                                        </p:tav>
                                        <p:tav tm="100000">
                                          <p:val>
                                            <p:strVal val="#ppt_x"/>
                                          </p:val>
                                        </p:tav>
                                      </p:tavLst>
                                    </p:anim>
                                    <p:anim calcmode="lin" valueType="num">
                                      <p:cBhvr>
                                        <p:cTn id="191" dur="500" fill="hold"/>
                                        <p:tgtEl>
                                          <p:spTgt spid="330814"/>
                                        </p:tgtEl>
                                        <p:attrNameLst>
                                          <p:attrName>ppt_y</p:attrName>
                                        </p:attrNameLst>
                                      </p:cBhvr>
                                      <p:tavLst>
                                        <p:tav tm="0">
                                          <p:val>
                                            <p:strVal val="#ppt_y-#ppt_h/2"/>
                                          </p:val>
                                        </p:tav>
                                        <p:tav tm="100000">
                                          <p:val>
                                            <p:strVal val="#ppt_y"/>
                                          </p:val>
                                        </p:tav>
                                      </p:tavLst>
                                    </p:anim>
                                    <p:anim calcmode="lin" valueType="num">
                                      <p:cBhvr>
                                        <p:cTn id="192" dur="500" fill="hold"/>
                                        <p:tgtEl>
                                          <p:spTgt spid="330814"/>
                                        </p:tgtEl>
                                        <p:attrNameLst>
                                          <p:attrName>ppt_w</p:attrName>
                                        </p:attrNameLst>
                                      </p:cBhvr>
                                      <p:tavLst>
                                        <p:tav tm="0">
                                          <p:val>
                                            <p:strVal val="#ppt_w"/>
                                          </p:val>
                                        </p:tav>
                                        <p:tav tm="100000">
                                          <p:val>
                                            <p:strVal val="#ppt_w"/>
                                          </p:val>
                                        </p:tav>
                                      </p:tavLst>
                                    </p:anim>
                                    <p:anim calcmode="lin" valueType="num">
                                      <p:cBhvr>
                                        <p:cTn id="193" dur="500" fill="hold"/>
                                        <p:tgtEl>
                                          <p:spTgt spid="330814"/>
                                        </p:tgtEl>
                                        <p:attrNameLst>
                                          <p:attrName>ppt_h</p:attrName>
                                        </p:attrNameLst>
                                      </p:cBhvr>
                                      <p:tavLst>
                                        <p:tav tm="0">
                                          <p:val>
                                            <p:fltVal val="0"/>
                                          </p:val>
                                        </p:tav>
                                        <p:tav tm="100000">
                                          <p:val>
                                            <p:strVal val="#ppt_h"/>
                                          </p:val>
                                        </p:tav>
                                      </p:tavLst>
                                    </p:anim>
                                  </p:childTnLst>
                                </p:cTn>
                              </p:par>
                            </p:childTnLst>
                          </p:cTn>
                        </p:par>
                        <p:par>
                          <p:cTn id="194" fill="hold" nodeType="afterGroup">
                            <p:stCondLst>
                              <p:cond delay="500"/>
                            </p:stCondLst>
                            <p:childTnLst>
                              <p:par>
                                <p:cTn id="195" presetID="4" presetClass="entr" presetSubtype="16" fill="hold" nodeType="afterEffect">
                                  <p:stCondLst>
                                    <p:cond delay="0"/>
                                  </p:stCondLst>
                                  <p:childTnLst>
                                    <p:set>
                                      <p:cBhvr>
                                        <p:cTn id="196" dur="1" fill="hold">
                                          <p:stCondLst>
                                            <p:cond delay="0"/>
                                          </p:stCondLst>
                                        </p:cTn>
                                        <p:tgtEl>
                                          <p:spTgt spid="330832"/>
                                        </p:tgtEl>
                                        <p:attrNameLst>
                                          <p:attrName>style.visibility</p:attrName>
                                        </p:attrNameLst>
                                      </p:cBhvr>
                                      <p:to>
                                        <p:strVal val="visible"/>
                                      </p:to>
                                    </p:set>
                                    <p:animEffect transition="in" filter="box(in)">
                                      <p:cBhvr>
                                        <p:cTn id="197" dur="500"/>
                                        <p:tgtEl>
                                          <p:spTgt spid="330832"/>
                                        </p:tgtEl>
                                      </p:cBhvr>
                                    </p:animEffect>
                                  </p:childTnLst>
                                </p:cTn>
                              </p:par>
                            </p:childTnLst>
                          </p:cTn>
                        </p:par>
                        <p:par>
                          <p:cTn id="198" fill="hold" nodeType="afterGroup">
                            <p:stCondLst>
                              <p:cond delay="1000"/>
                            </p:stCondLst>
                            <p:childTnLst>
                              <p:par>
                                <p:cTn id="199" presetID="4" presetClass="entr" presetSubtype="16" fill="hold" nodeType="afterEffect">
                                  <p:stCondLst>
                                    <p:cond delay="0"/>
                                  </p:stCondLst>
                                  <p:childTnLst>
                                    <p:set>
                                      <p:cBhvr>
                                        <p:cTn id="200" dur="1" fill="hold">
                                          <p:stCondLst>
                                            <p:cond delay="0"/>
                                          </p:stCondLst>
                                        </p:cTn>
                                        <p:tgtEl>
                                          <p:spTgt spid="330833"/>
                                        </p:tgtEl>
                                        <p:attrNameLst>
                                          <p:attrName>style.visibility</p:attrName>
                                        </p:attrNameLst>
                                      </p:cBhvr>
                                      <p:to>
                                        <p:strVal val="visible"/>
                                      </p:to>
                                    </p:set>
                                    <p:animEffect transition="in" filter="box(in)">
                                      <p:cBhvr>
                                        <p:cTn id="201" dur="500"/>
                                        <p:tgtEl>
                                          <p:spTgt spid="330833"/>
                                        </p:tgtEl>
                                      </p:cBhvr>
                                    </p:animEffect>
                                  </p:childTnLst>
                                </p:cTn>
                              </p:par>
                            </p:childTnLst>
                          </p:cTn>
                        </p:par>
                      </p:childTnLst>
                    </p:cTn>
                  </p:par>
                  <p:par>
                    <p:cTn id="202" fill="hold" nodeType="clickPar">
                      <p:stCondLst>
                        <p:cond delay="indefinite"/>
                      </p:stCondLst>
                      <p:childTnLst>
                        <p:par>
                          <p:cTn id="203" fill="hold" nodeType="withGroup">
                            <p:stCondLst>
                              <p:cond delay="0"/>
                            </p:stCondLst>
                            <p:childTnLst>
                              <p:par>
                                <p:cTn id="204" presetID="17" presetClass="entr" presetSubtype="1" fill="hold" nodeType="clickEffect">
                                  <p:stCondLst>
                                    <p:cond delay="0"/>
                                  </p:stCondLst>
                                  <p:childTnLst>
                                    <p:set>
                                      <p:cBhvr>
                                        <p:cTn id="205" dur="1" fill="hold">
                                          <p:stCondLst>
                                            <p:cond delay="0"/>
                                          </p:stCondLst>
                                        </p:cTn>
                                        <p:tgtEl>
                                          <p:spTgt spid="330817"/>
                                        </p:tgtEl>
                                        <p:attrNameLst>
                                          <p:attrName>style.visibility</p:attrName>
                                        </p:attrNameLst>
                                      </p:cBhvr>
                                      <p:to>
                                        <p:strVal val="visible"/>
                                      </p:to>
                                    </p:set>
                                    <p:anim calcmode="lin" valueType="num">
                                      <p:cBhvr>
                                        <p:cTn id="206" dur="500" fill="hold"/>
                                        <p:tgtEl>
                                          <p:spTgt spid="330817"/>
                                        </p:tgtEl>
                                        <p:attrNameLst>
                                          <p:attrName>ppt_x</p:attrName>
                                        </p:attrNameLst>
                                      </p:cBhvr>
                                      <p:tavLst>
                                        <p:tav tm="0">
                                          <p:val>
                                            <p:strVal val="#ppt_x"/>
                                          </p:val>
                                        </p:tav>
                                        <p:tav tm="100000">
                                          <p:val>
                                            <p:strVal val="#ppt_x"/>
                                          </p:val>
                                        </p:tav>
                                      </p:tavLst>
                                    </p:anim>
                                    <p:anim calcmode="lin" valueType="num">
                                      <p:cBhvr>
                                        <p:cTn id="207" dur="500" fill="hold"/>
                                        <p:tgtEl>
                                          <p:spTgt spid="330817"/>
                                        </p:tgtEl>
                                        <p:attrNameLst>
                                          <p:attrName>ppt_y</p:attrName>
                                        </p:attrNameLst>
                                      </p:cBhvr>
                                      <p:tavLst>
                                        <p:tav tm="0">
                                          <p:val>
                                            <p:strVal val="#ppt_y-#ppt_h/2"/>
                                          </p:val>
                                        </p:tav>
                                        <p:tav tm="100000">
                                          <p:val>
                                            <p:strVal val="#ppt_y"/>
                                          </p:val>
                                        </p:tav>
                                      </p:tavLst>
                                    </p:anim>
                                    <p:anim calcmode="lin" valueType="num">
                                      <p:cBhvr>
                                        <p:cTn id="208" dur="500" fill="hold"/>
                                        <p:tgtEl>
                                          <p:spTgt spid="330817"/>
                                        </p:tgtEl>
                                        <p:attrNameLst>
                                          <p:attrName>ppt_w</p:attrName>
                                        </p:attrNameLst>
                                      </p:cBhvr>
                                      <p:tavLst>
                                        <p:tav tm="0">
                                          <p:val>
                                            <p:strVal val="#ppt_w"/>
                                          </p:val>
                                        </p:tav>
                                        <p:tav tm="100000">
                                          <p:val>
                                            <p:strVal val="#ppt_w"/>
                                          </p:val>
                                        </p:tav>
                                      </p:tavLst>
                                    </p:anim>
                                    <p:anim calcmode="lin" valueType="num">
                                      <p:cBhvr>
                                        <p:cTn id="209" dur="500" fill="hold"/>
                                        <p:tgtEl>
                                          <p:spTgt spid="330817"/>
                                        </p:tgtEl>
                                        <p:attrNameLst>
                                          <p:attrName>ppt_h</p:attrName>
                                        </p:attrNameLst>
                                      </p:cBhvr>
                                      <p:tavLst>
                                        <p:tav tm="0">
                                          <p:val>
                                            <p:fltVal val="0"/>
                                          </p:val>
                                        </p:tav>
                                        <p:tav tm="100000">
                                          <p:val>
                                            <p:strVal val="#ppt_h"/>
                                          </p:val>
                                        </p:tav>
                                      </p:tavLst>
                                    </p:anim>
                                  </p:childTnLst>
                                </p:cTn>
                              </p:par>
                            </p:childTnLst>
                          </p:cTn>
                        </p:par>
                        <p:par>
                          <p:cTn id="210" fill="hold" nodeType="afterGroup">
                            <p:stCondLst>
                              <p:cond delay="500"/>
                            </p:stCondLst>
                            <p:childTnLst>
                              <p:par>
                                <p:cTn id="211" presetID="4" presetClass="entr" presetSubtype="16" fill="hold" nodeType="afterEffect">
                                  <p:stCondLst>
                                    <p:cond delay="0"/>
                                  </p:stCondLst>
                                  <p:childTnLst>
                                    <p:set>
                                      <p:cBhvr>
                                        <p:cTn id="212" dur="1" fill="hold">
                                          <p:stCondLst>
                                            <p:cond delay="0"/>
                                          </p:stCondLst>
                                        </p:cTn>
                                        <p:tgtEl>
                                          <p:spTgt spid="330834"/>
                                        </p:tgtEl>
                                        <p:attrNameLst>
                                          <p:attrName>style.visibility</p:attrName>
                                        </p:attrNameLst>
                                      </p:cBhvr>
                                      <p:to>
                                        <p:strVal val="visible"/>
                                      </p:to>
                                    </p:set>
                                    <p:animEffect transition="in" filter="box(in)">
                                      <p:cBhvr>
                                        <p:cTn id="213" dur="500"/>
                                        <p:tgtEl>
                                          <p:spTgt spid="330834"/>
                                        </p:tgtEl>
                                      </p:cBhvr>
                                    </p:animEffect>
                                  </p:childTnLst>
                                </p:cTn>
                              </p:par>
                            </p:childTnLst>
                          </p:cTn>
                        </p:par>
                        <p:par>
                          <p:cTn id="214" fill="hold" nodeType="afterGroup">
                            <p:stCondLst>
                              <p:cond delay="1000"/>
                            </p:stCondLst>
                            <p:childTnLst>
                              <p:par>
                                <p:cTn id="215" presetID="4" presetClass="entr" presetSubtype="16" fill="hold" nodeType="afterEffect">
                                  <p:stCondLst>
                                    <p:cond delay="0"/>
                                  </p:stCondLst>
                                  <p:childTnLst>
                                    <p:set>
                                      <p:cBhvr>
                                        <p:cTn id="216" dur="1" fill="hold">
                                          <p:stCondLst>
                                            <p:cond delay="0"/>
                                          </p:stCondLst>
                                        </p:cTn>
                                        <p:tgtEl>
                                          <p:spTgt spid="330835"/>
                                        </p:tgtEl>
                                        <p:attrNameLst>
                                          <p:attrName>style.visibility</p:attrName>
                                        </p:attrNameLst>
                                      </p:cBhvr>
                                      <p:to>
                                        <p:strVal val="visible"/>
                                      </p:to>
                                    </p:set>
                                    <p:animEffect transition="in" filter="box(in)">
                                      <p:cBhvr>
                                        <p:cTn id="217" dur="500"/>
                                        <p:tgtEl>
                                          <p:spTgt spid="330835"/>
                                        </p:tgtEl>
                                      </p:cBhvr>
                                    </p:animEffect>
                                  </p:childTnLst>
                                </p:cTn>
                              </p:par>
                            </p:childTnLst>
                          </p:cTn>
                        </p:par>
                        <p:par>
                          <p:cTn id="218" fill="hold" nodeType="afterGroup">
                            <p:stCondLst>
                              <p:cond delay="1500"/>
                            </p:stCondLst>
                            <p:childTnLst>
                              <p:par>
                                <p:cTn id="219" presetID="4" presetClass="entr" presetSubtype="16" fill="hold" nodeType="afterEffect">
                                  <p:stCondLst>
                                    <p:cond delay="0"/>
                                  </p:stCondLst>
                                  <p:childTnLst>
                                    <p:set>
                                      <p:cBhvr>
                                        <p:cTn id="220" dur="1" fill="hold">
                                          <p:stCondLst>
                                            <p:cond delay="0"/>
                                          </p:stCondLst>
                                        </p:cTn>
                                        <p:tgtEl>
                                          <p:spTgt spid="330836"/>
                                        </p:tgtEl>
                                        <p:attrNameLst>
                                          <p:attrName>style.visibility</p:attrName>
                                        </p:attrNameLst>
                                      </p:cBhvr>
                                      <p:to>
                                        <p:strVal val="visible"/>
                                      </p:to>
                                    </p:set>
                                    <p:animEffect transition="in" filter="box(in)">
                                      <p:cBhvr>
                                        <p:cTn id="221" dur="500"/>
                                        <p:tgtEl>
                                          <p:spTgt spid="330836"/>
                                        </p:tgtEl>
                                      </p:cBhvr>
                                    </p:animEffect>
                                  </p:childTnLst>
                                </p:cTn>
                              </p:par>
                            </p:childTnLst>
                          </p:cTn>
                        </p:par>
                        <p:par>
                          <p:cTn id="222" fill="hold" nodeType="afterGroup">
                            <p:stCondLst>
                              <p:cond delay="2000"/>
                            </p:stCondLst>
                            <p:childTnLst>
                              <p:par>
                                <p:cTn id="223" presetID="4" presetClass="entr" presetSubtype="16" fill="hold" nodeType="afterEffect">
                                  <p:stCondLst>
                                    <p:cond delay="0"/>
                                  </p:stCondLst>
                                  <p:childTnLst>
                                    <p:set>
                                      <p:cBhvr>
                                        <p:cTn id="224" dur="1" fill="hold">
                                          <p:stCondLst>
                                            <p:cond delay="0"/>
                                          </p:stCondLst>
                                        </p:cTn>
                                        <p:tgtEl>
                                          <p:spTgt spid="330837"/>
                                        </p:tgtEl>
                                        <p:attrNameLst>
                                          <p:attrName>style.visibility</p:attrName>
                                        </p:attrNameLst>
                                      </p:cBhvr>
                                      <p:to>
                                        <p:strVal val="visible"/>
                                      </p:to>
                                    </p:set>
                                    <p:animEffect transition="in" filter="box(in)">
                                      <p:cBhvr>
                                        <p:cTn id="225" dur="500"/>
                                        <p:tgtEl>
                                          <p:spTgt spid="330837"/>
                                        </p:tgtEl>
                                      </p:cBhvr>
                                    </p:animEffec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4" presetClass="entr" presetSubtype="32" fill="hold" nodeType="clickEffect">
                                  <p:stCondLst>
                                    <p:cond delay="0"/>
                                  </p:stCondLst>
                                  <p:childTnLst>
                                    <p:set>
                                      <p:cBhvr>
                                        <p:cTn id="229" dur="1" fill="hold">
                                          <p:stCondLst>
                                            <p:cond delay="0"/>
                                          </p:stCondLst>
                                        </p:cTn>
                                        <p:tgtEl>
                                          <p:spTgt spid="330843"/>
                                        </p:tgtEl>
                                        <p:attrNameLst>
                                          <p:attrName>style.visibility</p:attrName>
                                        </p:attrNameLst>
                                      </p:cBhvr>
                                      <p:to>
                                        <p:strVal val="visible"/>
                                      </p:to>
                                    </p:set>
                                    <p:animEffect transition="in" filter="box(out)">
                                      <p:cBhvr>
                                        <p:cTn id="230" dur="500"/>
                                        <p:tgtEl>
                                          <p:spTgt spid="330843"/>
                                        </p:tgtEl>
                                      </p:cBhvr>
                                    </p:animEffect>
                                  </p:childTnLst>
                                </p:cTn>
                              </p:par>
                            </p:childTnLst>
                          </p:cTn>
                        </p:par>
                        <p:par>
                          <p:cTn id="231" fill="hold" nodeType="afterGroup">
                            <p:stCondLst>
                              <p:cond delay="500"/>
                            </p:stCondLst>
                            <p:childTnLst>
                              <p:par>
                                <p:cTn id="232" presetID="3" presetClass="entr" presetSubtype="10" fill="hold" grpId="0" nodeType="afterEffect">
                                  <p:stCondLst>
                                    <p:cond delay="0"/>
                                  </p:stCondLst>
                                  <p:childTnLst>
                                    <p:set>
                                      <p:cBhvr>
                                        <p:cTn id="233" dur="1" fill="hold">
                                          <p:stCondLst>
                                            <p:cond delay="0"/>
                                          </p:stCondLst>
                                        </p:cTn>
                                        <p:tgtEl>
                                          <p:spTgt spid="330855"/>
                                        </p:tgtEl>
                                        <p:attrNameLst>
                                          <p:attrName>style.visibility</p:attrName>
                                        </p:attrNameLst>
                                      </p:cBhvr>
                                      <p:to>
                                        <p:strVal val="visible"/>
                                      </p:to>
                                    </p:set>
                                    <p:animEffect transition="in" filter="blinds(horizontal)">
                                      <p:cBhvr>
                                        <p:cTn id="234" dur="500"/>
                                        <p:tgtEl>
                                          <p:spTgt spid="330855"/>
                                        </p:tgtEl>
                                      </p:cBhvr>
                                    </p:animEffect>
                                  </p:childTnLst>
                                </p:cTn>
                              </p:par>
                            </p:childTnLst>
                          </p:cTn>
                        </p:par>
                        <p:par>
                          <p:cTn id="235" fill="hold" nodeType="afterGroup">
                            <p:stCondLst>
                              <p:cond delay="1000"/>
                            </p:stCondLst>
                            <p:childTnLst>
                              <p:par>
                                <p:cTn id="236" presetID="3" presetClass="entr" presetSubtype="10" fill="hold" grpId="0" nodeType="afterEffect">
                                  <p:stCondLst>
                                    <p:cond delay="0"/>
                                  </p:stCondLst>
                                  <p:childTnLst>
                                    <p:set>
                                      <p:cBhvr>
                                        <p:cTn id="237" dur="1" fill="hold">
                                          <p:stCondLst>
                                            <p:cond delay="0"/>
                                          </p:stCondLst>
                                        </p:cTn>
                                        <p:tgtEl>
                                          <p:spTgt spid="330851"/>
                                        </p:tgtEl>
                                        <p:attrNameLst>
                                          <p:attrName>style.visibility</p:attrName>
                                        </p:attrNameLst>
                                      </p:cBhvr>
                                      <p:to>
                                        <p:strVal val="visible"/>
                                      </p:to>
                                    </p:set>
                                    <p:animEffect transition="in" filter="blinds(horizontal)">
                                      <p:cBhvr>
                                        <p:cTn id="238" dur="500"/>
                                        <p:tgtEl>
                                          <p:spTgt spid="330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8" grpId="0" animBg="1"/>
      <p:bldP spid="330763" grpId="0" animBg="1"/>
      <p:bldP spid="330764" grpId="0" autoUpdateAnimBg="0"/>
      <p:bldP spid="330776" grpId="0" animBg="1"/>
      <p:bldP spid="330777" grpId="0" animBg="1"/>
      <p:bldP spid="330778" grpId="0" animBg="1"/>
      <p:bldP spid="330779" grpId="0" animBg="1"/>
      <p:bldP spid="330850" grpId="0" autoUpdateAnimBg="0"/>
      <p:bldP spid="330851" grpId="0" autoUpdateAnimBg="0"/>
      <p:bldP spid="330852" grpId="0" autoUpdateAnimBg="0"/>
      <p:bldP spid="330853" grpId="0" autoUpdateAnimBg="0"/>
      <p:bldP spid="330854" grpId="0" autoUpdateAnimBg="0"/>
      <p:bldP spid="330855" grpId="0" autoUpdateAnimBg="0"/>
      <p:bldP spid="330856"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ChangeArrowheads="1"/>
          </p:cNvSpPr>
          <p:nvPr/>
        </p:nvSpPr>
        <p:spPr bwMode="auto">
          <a:xfrm>
            <a:off x="827088" y="1295400"/>
            <a:ext cx="8316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b="1">
                <a:solidFill>
                  <a:srgbClr val="009999"/>
                </a:solidFill>
                <a:latin typeface="Times New Roman" panose="02020603050405020304" pitchFamily="18" charset="0"/>
                <a:ea typeface="楷体_GB2312" pitchFamily="49" charset="-122"/>
              </a:rPr>
              <a:t>E. </a:t>
            </a:r>
            <a:r>
              <a:rPr lang="zh-CN" altLang="en-US" sz="2800" b="1">
                <a:solidFill>
                  <a:srgbClr val="009999"/>
                </a:solidFill>
                <a:latin typeface="Times New Roman" panose="02020603050405020304" pitchFamily="18" charset="0"/>
                <a:ea typeface="楷体_GB2312" pitchFamily="49" charset="-122"/>
              </a:rPr>
              <a:t>格罗春图</a:t>
            </a:r>
            <a:r>
              <a:rPr lang="zh-CN" altLang="en-US" sz="2800">
                <a:latin typeface="Times New Roman" panose="02020603050405020304" pitchFamily="18" charset="0"/>
              </a:rPr>
              <a:t> </a:t>
            </a:r>
          </a:p>
        </p:txBody>
      </p:sp>
      <p:sp>
        <p:nvSpPr>
          <p:cNvPr id="39939" name="Rectangle 8"/>
          <p:cNvSpPr>
            <a:spLocks noChangeArrowheads="1"/>
          </p:cNvSpPr>
          <p:nvPr/>
        </p:nvSpPr>
        <p:spPr bwMode="auto">
          <a:xfrm>
            <a:off x="3009900" y="2071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39940" name="Picture 9" descr="1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341438"/>
            <a:ext cx="5903913" cy="512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6595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827088" y="836712"/>
            <a:ext cx="8316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b="1" dirty="0">
                <a:solidFill>
                  <a:srgbClr val="009999"/>
                </a:solidFill>
                <a:latin typeface="Times New Roman" panose="02020603050405020304" pitchFamily="18" charset="0"/>
                <a:ea typeface="楷体_GB2312" pitchFamily="49" charset="-122"/>
              </a:rPr>
              <a:t>F. </a:t>
            </a:r>
            <a:r>
              <a:rPr lang="en-US" altLang="zh-CN" sz="2800" b="1" dirty="0" err="1">
                <a:solidFill>
                  <a:srgbClr val="009999"/>
                </a:solidFill>
                <a:latin typeface="Times New Roman" panose="02020603050405020304" pitchFamily="18" charset="0"/>
                <a:ea typeface="楷体_GB2312" pitchFamily="49" charset="-122"/>
              </a:rPr>
              <a:t>Paschen</a:t>
            </a:r>
            <a:r>
              <a:rPr lang="en-US" altLang="zh-CN" sz="2800" b="1" dirty="0">
                <a:solidFill>
                  <a:srgbClr val="009999"/>
                </a:solidFill>
                <a:latin typeface="Times New Roman" panose="02020603050405020304" pitchFamily="18" charset="0"/>
                <a:ea typeface="楷体_GB2312" pitchFamily="49" charset="-122"/>
              </a:rPr>
              <a:t>-Back</a:t>
            </a:r>
            <a:r>
              <a:rPr lang="zh-CN" altLang="en-US" sz="2800" b="1" dirty="0">
                <a:solidFill>
                  <a:srgbClr val="009999"/>
                </a:solidFill>
                <a:latin typeface="Times New Roman" panose="02020603050405020304" pitchFamily="18" charset="0"/>
                <a:ea typeface="楷体_GB2312" pitchFamily="49" charset="-122"/>
              </a:rPr>
              <a:t>效应（强磁场）</a:t>
            </a:r>
            <a:r>
              <a:rPr lang="en-US" altLang="zh-CN" sz="2800" dirty="0">
                <a:latin typeface="Times New Roman" panose="02020603050405020304" pitchFamily="18" charset="0"/>
              </a:rPr>
              <a:t> </a:t>
            </a:r>
          </a:p>
        </p:txBody>
      </p:sp>
      <p:graphicFrame>
        <p:nvGraphicFramePr>
          <p:cNvPr id="40964" name="Object 7"/>
          <p:cNvGraphicFramePr>
            <a:graphicFrameLocks noGrp="1" noChangeAspect="1"/>
          </p:cNvGraphicFramePr>
          <p:nvPr>
            <p:ph sz="half" idx="1"/>
            <p:extLst/>
          </p:nvPr>
        </p:nvGraphicFramePr>
        <p:xfrm>
          <a:off x="3563938" y="1962250"/>
          <a:ext cx="5362575" cy="2544762"/>
        </p:xfrm>
        <a:graphic>
          <a:graphicData uri="http://schemas.openxmlformats.org/presentationml/2006/ole">
            <mc:AlternateContent xmlns:mc="http://schemas.openxmlformats.org/markup-compatibility/2006">
              <mc:Choice xmlns:v="urn:schemas-microsoft-com:vml" Requires="v">
                <p:oleObj spid="_x0000_s301064" name="公式" r:id="rId4" imgW="3238500" imgH="1536700" progId="Equation.3">
                  <p:embed/>
                </p:oleObj>
              </mc:Choice>
              <mc:Fallback>
                <p:oleObj name="公式" r:id="rId4" imgW="3238500" imgH="1536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1962250"/>
                        <a:ext cx="5362575" cy="254476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4644008" y="5301208"/>
                <a:ext cx="3154710" cy="491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=0, </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=0,±1</m:t>
                      </m:r>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4644008" y="5301208"/>
                <a:ext cx="3154710" cy="491417"/>
              </a:xfrm>
              <a:prstGeom prst="rect">
                <a:avLst/>
              </a:prstGeom>
              <a:blipFill rotWithShape="0">
                <a:blip r:embed="rId6"/>
                <a:stretch>
                  <a:fillRect b="-11250"/>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301065" name="ShockwaveFlash1" r:id="rId2" imgW="3419640" imgH="4941720"/>
        </mc:Choice>
        <mc:Fallback>
          <p:control name="ShockwaveFlash1" r:id="rId2" imgW="3419640" imgH="4941720">
            <p:pic>
              <p:nvPicPr>
                <p:cNvPr id="40963" name="ShockwaveFlash1"/>
                <p:cNvPicPr preferRelativeResize="0">
                  <a:picLocks noChangeArrowheads="1" noChangeShapeType="1"/>
                </p:cNvPicPr>
                <p:nvPr/>
              </p:nvPicPr>
              <p:blipFill>
                <a:blip r:embed="rId7"/>
                <a:srcRect/>
                <a:stretch>
                  <a:fillRect/>
                </a:stretch>
              </p:blipFill>
              <p:spPr bwMode="auto">
                <a:xfrm>
                  <a:off x="0" y="1457425"/>
                  <a:ext cx="3419475" cy="494188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a:noFill/>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8681989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6" name="Text Box 6"/>
          <p:cNvSpPr txBox="1">
            <a:spLocks noChangeArrowheads="1"/>
          </p:cNvSpPr>
          <p:nvPr/>
        </p:nvSpPr>
        <p:spPr bwMode="auto">
          <a:xfrm>
            <a:off x="2268538" y="207963"/>
            <a:ext cx="5162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800" b="1">
                <a:solidFill>
                  <a:schemeClr val="hlink"/>
                </a:solidFill>
                <a:effectLst>
                  <a:outerShdw blurRad="38100" dist="38100" dir="2700000" algn="tl">
                    <a:srgbClr val="C0C0C0"/>
                  </a:outerShdw>
                </a:effectLst>
                <a:latin typeface="楷体_GB2312" pitchFamily="49" charset="-122"/>
                <a:ea typeface="楷体_GB2312" pitchFamily="49" charset="-122"/>
              </a:rPr>
              <a:t>强磁场时，</a:t>
            </a:r>
            <a:r>
              <a:rPr kumimoji="0" lang="en-US" altLang="zh-CN" sz="2800" b="1">
                <a:solidFill>
                  <a:schemeClr val="hlink"/>
                </a:solidFill>
                <a:effectLst>
                  <a:outerShdw blurRad="38100" dist="38100" dir="2700000" algn="tl">
                    <a:srgbClr val="C0C0C0"/>
                  </a:outerShdw>
                </a:effectLst>
                <a:latin typeface="楷体_GB2312" pitchFamily="49" charset="-122"/>
                <a:ea typeface="楷体_GB2312" pitchFamily="49" charset="-122"/>
              </a:rPr>
              <a:t>Na</a:t>
            </a:r>
            <a:r>
              <a:rPr kumimoji="0" lang="zh-CN" altLang="en-US" sz="2800" b="1">
                <a:solidFill>
                  <a:schemeClr val="hlink"/>
                </a:solidFill>
                <a:effectLst>
                  <a:outerShdw blurRad="38100" dist="38100" dir="2700000" algn="tl">
                    <a:srgbClr val="C0C0C0"/>
                  </a:outerShdw>
                </a:effectLst>
                <a:latin typeface="楷体_GB2312" pitchFamily="49" charset="-122"/>
                <a:ea typeface="楷体_GB2312" pitchFamily="49" charset="-122"/>
              </a:rPr>
              <a:t>原子能级发生分裂</a:t>
            </a:r>
          </a:p>
        </p:txBody>
      </p:sp>
      <p:pic>
        <p:nvPicPr>
          <p:cNvPr id="41990" name="Picture 6" descr="C:\Users\Liuhd\AppData\Roaming\Tencent\Users\49145178\QQ\WinTemp\RichOle\]W`JPZ4~UR5N~)B2P[UNF]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08720"/>
            <a:ext cx="7705725"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4644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idx="1"/>
              </p:nvPr>
            </p:nvSpPr>
            <p:spPr>
              <a:xfrm>
                <a:off x="457200" y="1340768"/>
                <a:ext cx="8229600" cy="4525962"/>
              </a:xfrm>
            </p:spPr>
            <p:txBody>
              <a:bodyPr/>
              <a:lstStyle/>
              <a:p>
                <a:r>
                  <a:rPr lang="zh-CN" altLang="en-US" sz="2400" dirty="0" smtClean="0"/>
                  <a:t>有些物质放在磁场中磁化后，它的宏观磁矩方向同磁场方向相反，这类物质称为</a:t>
                </a:r>
                <a:r>
                  <a:rPr lang="zh-CN" altLang="en-US" sz="2400" dirty="0" smtClean="0">
                    <a:solidFill>
                      <a:srgbClr val="0070C0"/>
                    </a:solidFill>
                  </a:rPr>
                  <a:t>抗磁性</a:t>
                </a:r>
                <a:r>
                  <a:rPr lang="zh-CN" altLang="en-US" sz="2400" dirty="0" smtClean="0"/>
                  <a:t>的。另有一些物质在磁场中磁化后的宏观磁矩的方向同磁场方向相同，这类物质称为</a:t>
                </a:r>
                <a:r>
                  <a:rPr lang="zh-CN" altLang="en-US" sz="2400" dirty="0" smtClean="0">
                    <a:solidFill>
                      <a:srgbClr val="0070C0"/>
                    </a:solidFill>
                  </a:rPr>
                  <a:t>顺磁性</a:t>
                </a:r>
                <a:r>
                  <a:rPr lang="zh-CN" altLang="en-US" sz="2400" dirty="0" smtClean="0"/>
                  <a:t>的。实验</a:t>
                </a:r>
                <a:r>
                  <a:rPr lang="zh-CN" altLang="en-US" sz="2400" dirty="0"/>
                  <a:t>显示对抗磁性物质</a:t>
                </a:r>
                <a:r>
                  <a:rPr lang="zh-CN" altLang="en-US" sz="2400" dirty="0" smtClean="0"/>
                  <a:t>，</a:t>
                </a:r>
                <a:r>
                  <a:rPr lang="en-US" altLang="zh-CN" sz="2400" dirty="0" smtClean="0"/>
                  <a:t>M </a:t>
                </a:r>
                <a:r>
                  <a:rPr lang="zh-CN" altLang="en-US" sz="2400" dirty="0"/>
                  <a:t>同磁场</a:t>
                </a:r>
                <a:r>
                  <a:rPr lang="en-US" altLang="zh-CN" sz="2400" dirty="0"/>
                  <a:t>H</a:t>
                </a:r>
                <a:r>
                  <a:rPr lang="zh-CN" altLang="en-US" sz="2400" dirty="0"/>
                  <a:t>方向相反</a:t>
                </a:r>
                <a:r>
                  <a:rPr lang="zh-CN" altLang="en-US" sz="2400" dirty="0" smtClean="0"/>
                  <a:t>，</a:t>
                </a:r>
                <a14:m>
                  <m:oMath xmlns:m="http://schemas.openxmlformats.org/officeDocument/2006/math">
                    <m:r>
                      <a:rPr lang="en-US" altLang="zh-CN" sz="2400" b="0" i="1" smtClean="0">
                        <a:latin typeface="Cambria Math" panose="02040503050406030204" pitchFamily="18" charset="0"/>
                      </a:rPr>
                      <m:t>𝜒</m:t>
                    </m:r>
                  </m:oMath>
                </a14:m>
                <a:r>
                  <a:rPr lang="zh-CN" altLang="en-US" sz="2400" dirty="0" smtClean="0"/>
                  <a:t>是</a:t>
                </a:r>
                <a:r>
                  <a:rPr lang="zh-CN" altLang="en-US" sz="2400" dirty="0"/>
                  <a:t>负的；对顺磁性物质，</a:t>
                </a:r>
                <a14:m>
                  <m:oMath xmlns:m="http://schemas.openxmlformats.org/officeDocument/2006/math">
                    <m:r>
                      <a:rPr lang="en-US" altLang="zh-CN" sz="2400" i="1">
                        <a:latin typeface="Cambria Math" panose="02040503050406030204" pitchFamily="18" charset="0"/>
                      </a:rPr>
                      <m:t>𝜒</m:t>
                    </m:r>
                  </m:oMath>
                </a14:m>
                <a:r>
                  <a:rPr lang="zh-CN" altLang="en-US" sz="2400" dirty="0"/>
                  <a:t>是正的。</a:t>
                </a:r>
                <a14:m>
                  <m:oMath xmlns:m="http://schemas.openxmlformats.org/officeDocument/2006/math">
                    <m:r>
                      <a:rPr lang="en-US" altLang="zh-CN" sz="2400" i="1">
                        <a:latin typeface="Cambria Math" panose="02040503050406030204" pitchFamily="18" charset="0"/>
                      </a:rPr>
                      <m:t>𝜒</m:t>
                    </m:r>
                  </m:oMath>
                </a14:m>
                <a:r>
                  <a:rPr lang="zh-CN" altLang="en-US" sz="2400" dirty="0"/>
                  <a:t>是代表物质磁性的一个物理量，</a:t>
                </a:r>
                <a14:m>
                  <m:oMath xmlns:m="http://schemas.openxmlformats.org/officeDocument/2006/math">
                    <m:r>
                      <a:rPr lang="en-US" altLang="zh-CN" sz="2400" i="1">
                        <a:latin typeface="Cambria Math" panose="02040503050406030204" pitchFamily="18" charset="0"/>
                      </a:rPr>
                      <m:t>𝜒</m:t>
                    </m:r>
                  </m:oMath>
                </a14:m>
                <a:r>
                  <a:rPr lang="zh-CN" altLang="en-US" sz="2400" dirty="0"/>
                  <a:t>称之为磁化率</a:t>
                </a:r>
                <a:r>
                  <a:rPr lang="zh-CN" altLang="en-US" sz="2400" dirty="0" smtClean="0"/>
                  <a:t>。</a:t>
                </a:r>
                <a:endParaRPr lang="zh-CN" altLang="en-US" sz="24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457200" y="1340768"/>
                <a:ext cx="8229600" cy="4525962"/>
              </a:xfrm>
              <a:blipFill rotWithShape="0">
                <a:blip r:embed="rId3"/>
                <a:stretch>
                  <a:fillRect t="-1078" r="-2667"/>
                </a:stretch>
              </a:blipFill>
            </p:spPr>
            <p:txBody>
              <a:bodyPr/>
              <a:lstStyle/>
              <a:p>
                <a:r>
                  <a:rPr lang="zh-CN" altLang="en-US">
                    <a:noFill/>
                  </a:rPr>
                  <a:t> </a:t>
                </a:r>
              </a:p>
            </p:txBody>
          </p:sp>
        </mc:Fallback>
      </mc:AlternateContent>
      <p:graphicFrame>
        <p:nvGraphicFramePr>
          <p:cNvPr id="91140" name="Object 8"/>
          <p:cNvGraphicFramePr>
            <a:graphicFrameLocks noChangeAspect="1"/>
          </p:cNvGraphicFramePr>
          <p:nvPr>
            <p:extLst/>
          </p:nvPr>
        </p:nvGraphicFramePr>
        <p:xfrm>
          <a:off x="2843808" y="3861048"/>
          <a:ext cx="2160588" cy="960438"/>
        </p:xfrm>
        <a:graphic>
          <a:graphicData uri="http://schemas.openxmlformats.org/presentationml/2006/ole">
            <mc:AlternateContent xmlns:mc="http://schemas.openxmlformats.org/markup-compatibility/2006">
              <mc:Choice xmlns:v="urn:schemas-microsoft-com:vml" Requires="v">
                <p:oleObj spid="_x0000_s302085" r:id="rId4" imgW="787058" imgH="355446" progId="">
                  <p:embed/>
                </p:oleObj>
              </mc:Choice>
              <mc:Fallback>
                <p:oleObj r:id="rId4" imgW="787058" imgH="35544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3861048"/>
                        <a:ext cx="2160588" cy="960438"/>
                      </a:xfrm>
                      <a:prstGeom prst="rect">
                        <a:avLst/>
                      </a:prstGeom>
                      <a:solidFill>
                        <a:srgbClr val="CCFFCC"/>
                      </a:solidFill>
                    </p:spPr>
                  </p:pic>
                </p:oleObj>
              </mc:Fallback>
            </mc:AlternateContent>
          </a:graphicData>
        </a:graphic>
      </p:graphicFrame>
      <p:sp>
        <p:nvSpPr>
          <p:cNvPr id="4" name="标题 3"/>
          <p:cNvSpPr>
            <a:spLocks noGrp="1"/>
          </p:cNvSpPr>
          <p:nvPr>
            <p:ph type="title"/>
          </p:nvPr>
        </p:nvSpPr>
        <p:spPr/>
        <p:txBody>
          <a:bodyPr>
            <a:normAutofit/>
          </a:bodyPr>
          <a:lstStyle/>
          <a:p>
            <a:r>
              <a:rPr lang="zh-CN" altLang="en-US" sz="2800" dirty="0" smtClean="0"/>
              <a:t>抗磁性</a:t>
            </a:r>
            <a:r>
              <a:rPr lang="zh-CN" altLang="en-US" sz="2800" dirty="0"/>
              <a:t>、顺磁性和铁磁性 </a:t>
            </a:r>
          </a:p>
        </p:txBody>
      </p:sp>
    </p:spTree>
    <p:extLst>
      <p:ext uri="{BB962C8B-B14F-4D97-AF65-F5344CB8AC3E}">
        <p14:creationId xmlns:p14="http://schemas.microsoft.com/office/powerpoint/2010/main" val="2315059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350963" y="714356"/>
            <a:ext cx="7793037" cy="982663"/>
          </a:xfrm>
        </p:spPr>
        <p:txBody>
          <a:bodyPr/>
          <a:lstStyle/>
          <a:p>
            <a:r>
              <a:rPr lang="en-US" altLang="zh-CN" sz="3200" b="1" dirty="0">
                <a:solidFill>
                  <a:schemeClr val="tx1"/>
                </a:solidFill>
                <a:latin typeface="Times New Roman" panose="02020603050405020304" pitchFamily="18" charset="0"/>
                <a:ea typeface="楷体_GB2312" pitchFamily="49" charset="-122"/>
              </a:rPr>
              <a:t>C、</a:t>
            </a:r>
            <a:r>
              <a:rPr lang="zh-CN" altLang="en-US" sz="3200" b="1" dirty="0">
                <a:solidFill>
                  <a:schemeClr val="tx1"/>
                </a:solidFill>
                <a:latin typeface="Times New Roman" panose="02020603050405020304" pitchFamily="18" charset="0"/>
                <a:ea typeface="楷体_GB2312" pitchFamily="49" charset="-122"/>
              </a:rPr>
              <a:t>卢瑟福散射公式的推导</a:t>
            </a:r>
            <a:r>
              <a:rPr lang="zh-CN" altLang="en-US" dirty="0"/>
              <a:t> </a:t>
            </a:r>
          </a:p>
        </p:txBody>
      </p:sp>
      <p:sp>
        <p:nvSpPr>
          <p:cNvPr id="149509" name="Rectangle 5"/>
          <p:cNvSpPr>
            <a:spLocks noChangeArrowheads="1"/>
          </p:cNvSpPr>
          <p:nvPr/>
        </p:nvSpPr>
        <p:spPr bwMode="auto">
          <a:xfrm>
            <a:off x="3305175" y="2652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49512" name="Group 8"/>
          <p:cNvGrpSpPr>
            <a:grpSpLocks/>
          </p:cNvGrpSpPr>
          <p:nvPr/>
        </p:nvGrpSpPr>
        <p:grpSpPr bwMode="auto">
          <a:xfrm>
            <a:off x="3767138" y="3354388"/>
            <a:ext cx="1590675" cy="1993900"/>
            <a:chOff x="2218" y="1206"/>
            <a:chExt cx="1002" cy="1256"/>
          </a:xfrm>
        </p:grpSpPr>
        <p:sp>
          <p:nvSpPr>
            <p:cNvPr id="149513" name="Line 9"/>
            <p:cNvSpPr>
              <a:spLocks noChangeShapeType="1"/>
            </p:cNvSpPr>
            <p:nvPr/>
          </p:nvSpPr>
          <p:spPr bwMode="auto">
            <a:xfrm flipV="1">
              <a:off x="2218" y="1206"/>
              <a:ext cx="1002" cy="1256"/>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14" name="Arc 10"/>
            <p:cNvSpPr>
              <a:spLocks noChangeAspect="1"/>
            </p:cNvSpPr>
            <p:nvPr/>
          </p:nvSpPr>
          <p:spPr bwMode="auto">
            <a:xfrm>
              <a:off x="2220" y="1978"/>
              <a:ext cx="613" cy="477"/>
            </a:xfrm>
            <a:custGeom>
              <a:avLst/>
              <a:gdLst>
                <a:gd name="G0" fmla="+- 0 0 0"/>
                <a:gd name="G1" fmla="+- 16800 0 0"/>
                <a:gd name="G2" fmla="+- 21600 0 0"/>
                <a:gd name="T0" fmla="*/ 13576 w 21600"/>
                <a:gd name="T1" fmla="*/ 0 h 16800"/>
                <a:gd name="T2" fmla="*/ 21600 w 21600"/>
                <a:gd name="T3" fmla="*/ 16800 h 16800"/>
                <a:gd name="T4" fmla="*/ 0 w 21600"/>
                <a:gd name="T5" fmla="*/ 16800 h 16800"/>
              </a:gdLst>
              <a:ahLst/>
              <a:cxnLst>
                <a:cxn ang="0">
                  <a:pos x="T0" y="T1"/>
                </a:cxn>
                <a:cxn ang="0">
                  <a:pos x="T2" y="T3"/>
                </a:cxn>
                <a:cxn ang="0">
                  <a:pos x="T4" y="T5"/>
                </a:cxn>
              </a:cxnLst>
              <a:rect l="0" t="0" r="r" b="b"/>
              <a:pathLst>
                <a:path w="21600" h="16800" fill="none" extrusionOk="0">
                  <a:moveTo>
                    <a:pt x="13576" y="-1"/>
                  </a:moveTo>
                  <a:cubicBezTo>
                    <a:pt x="18650" y="4100"/>
                    <a:pt x="21600" y="10275"/>
                    <a:pt x="21600" y="16800"/>
                  </a:cubicBezTo>
                </a:path>
                <a:path w="21600" h="16800" stroke="0" extrusionOk="0">
                  <a:moveTo>
                    <a:pt x="13576" y="-1"/>
                  </a:moveTo>
                  <a:cubicBezTo>
                    <a:pt x="18650" y="4100"/>
                    <a:pt x="21600" y="10275"/>
                    <a:pt x="21600" y="16800"/>
                  </a:cubicBezTo>
                  <a:lnTo>
                    <a:pt x="0" y="16800"/>
                  </a:lnTo>
                  <a:close/>
                </a:path>
              </a:pathLst>
            </a:custGeom>
            <a:noFill/>
            <a:ln w="19050">
              <a:solidFill>
                <a:schemeClr val="tx1"/>
              </a:solidFill>
              <a:round/>
              <a:headEnd type="triangle" w="sm"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9515" name="Object 11"/>
            <p:cNvGraphicFramePr>
              <a:graphicFrameLocks noChangeAspect="1"/>
            </p:cNvGraphicFramePr>
            <p:nvPr/>
          </p:nvGraphicFramePr>
          <p:xfrm>
            <a:off x="2841" y="2075"/>
            <a:ext cx="112" cy="152"/>
          </p:xfrm>
          <a:graphic>
            <a:graphicData uri="http://schemas.openxmlformats.org/presentationml/2006/ole">
              <mc:AlternateContent xmlns:mc="http://schemas.openxmlformats.org/markup-compatibility/2006">
                <mc:Choice xmlns:v="urn:schemas-microsoft-com:vml" Requires="v">
                  <p:oleObj spid="_x0000_s149937" name="Equation" r:id="rId3" imgW="177646" imgH="241091" progId="Equation.DSMT4">
                    <p:embed/>
                  </p:oleObj>
                </mc:Choice>
                <mc:Fallback>
                  <p:oleObj name="Equation" r:id="rId3" imgW="177646" imgH="241091" progId="Equation.DSMT4">
                    <p:embed/>
                    <p:pic>
                      <p:nvPicPr>
                        <p:cNvPr id="0" name="Picture 1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 y="2075"/>
                          <a:ext cx="112" cy="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9516" name="Freeform 12"/>
          <p:cNvSpPr>
            <a:spLocks/>
          </p:cNvSpPr>
          <p:nvPr/>
        </p:nvSpPr>
        <p:spPr bwMode="auto">
          <a:xfrm>
            <a:off x="1384300" y="3268663"/>
            <a:ext cx="3735388" cy="1841500"/>
          </a:xfrm>
          <a:custGeom>
            <a:avLst/>
            <a:gdLst>
              <a:gd name="T0" fmla="*/ 0 w 2280"/>
              <a:gd name="T1" fmla="*/ 1053 h 1053"/>
              <a:gd name="T2" fmla="*/ 1301 w 2280"/>
              <a:gd name="T3" fmla="*/ 856 h 1053"/>
              <a:gd name="T4" fmla="*/ 2280 w 2280"/>
              <a:gd name="T5" fmla="*/ 0 h 1053"/>
            </a:gdLst>
            <a:ahLst/>
            <a:cxnLst>
              <a:cxn ang="0">
                <a:pos x="T0" y="T1"/>
              </a:cxn>
              <a:cxn ang="0">
                <a:pos x="T2" y="T3"/>
              </a:cxn>
              <a:cxn ang="0">
                <a:pos x="T4" y="T5"/>
              </a:cxn>
            </a:cxnLst>
            <a:rect l="0" t="0" r="r" b="b"/>
            <a:pathLst>
              <a:path w="2280" h="1053">
                <a:moveTo>
                  <a:pt x="0" y="1053"/>
                </a:moveTo>
                <a:cubicBezTo>
                  <a:pt x="460" y="1042"/>
                  <a:pt x="921" y="1031"/>
                  <a:pt x="1301" y="856"/>
                </a:cubicBezTo>
                <a:cubicBezTo>
                  <a:pt x="1681" y="681"/>
                  <a:pt x="1980" y="340"/>
                  <a:pt x="2280" y="0"/>
                </a:cubicBezTo>
              </a:path>
            </a:pathLst>
          </a:custGeom>
          <a:noFill/>
          <a:ln w="28575" cmpd="sng">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17" name="Freeform 13"/>
          <p:cNvSpPr>
            <a:spLocks/>
          </p:cNvSpPr>
          <p:nvPr/>
        </p:nvSpPr>
        <p:spPr bwMode="auto">
          <a:xfrm>
            <a:off x="1379538" y="3568700"/>
            <a:ext cx="3867150" cy="1460500"/>
          </a:xfrm>
          <a:custGeom>
            <a:avLst/>
            <a:gdLst>
              <a:gd name="T0" fmla="*/ 0 w 2280"/>
              <a:gd name="T1" fmla="*/ 1053 h 1053"/>
              <a:gd name="T2" fmla="*/ 1301 w 2280"/>
              <a:gd name="T3" fmla="*/ 856 h 1053"/>
              <a:gd name="T4" fmla="*/ 2280 w 2280"/>
              <a:gd name="T5" fmla="*/ 0 h 1053"/>
            </a:gdLst>
            <a:ahLst/>
            <a:cxnLst>
              <a:cxn ang="0">
                <a:pos x="T0" y="T1"/>
              </a:cxn>
              <a:cxn ang="0">
                <a:pos x="T2" y="T3"/>
              </a:cxn>
              <a:cxn ang="0">
                <a:pos x="T4" y="T5"/>
              </a:cxn>
            </a:cxnLst>
            <a:rect l="0" t="0" r="r" b="b"/>
            <a:pathLst>
              <a:path w="2280" h="1053">
                <a:moveTo>
                  <a:pt x="0" y="1053"/>
                </a:moveTo>
                <a:cubicBezTo>
                  <a:pt x="460" y="1042"/>
                  <a:pt x="921" y="1031"/>
                  <a:pt x="1301" y="856"/>
                </a:cubicBezTo>
                <a:cubicBezTo>
                  <a:pt x="1681" y="681"/>
                  <a:pt x="1980" y="340"/>
                  <a:pt x="2280" y="0"/>
                </a:cubicBezTo>
              </a:path>
            </a:pathLst>
          </a:custGeom>
          <a:noFill/>
          <a:ln w="28575"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9518" name="Group 14"/>
          <p:cNvGrpSpPr>
            <a:grpSpLocks/>
          </p:cNvGrpSpPr>
          <p:nvPr/>
        </p:nvGrpSpPr>
        <p:grpSpPr bwMode="auto">
          <a:xfrm>
            <a:off x="3084513" y="4652963"/>
            <a:ext cx="1390650" cy="1390650"/>
            <a:chOff x="1788" y="2024"/>
            <a:chExt cx="876" cy="876"/>
          </a:xfrm>
        </p:grpSpPr>
        <p:sp>
          <p:nvSpPr>
            <p:cNvPr id="149519" name="Oval 15"/>
            <p:cNvSpPr>
              <a:spLocks noChangeAspect="1" noChangeArrowheads="1"/>
            </p:cNvSpPr>
            <p:nvPr/>
          </p:nvSpPr>
          <p:spPr bwMode="auto">
            <a:xfrm>
              <a:off x="1788" y="2024"/>
              <a:ext cx="876" cy="87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Arc 16"/>
            <p:cNvSpPr>
              <a:spLocks/>
            </p:cNvSpPr>
            <p:nvPr/>
          </p:nvSpPr>
          <p:spPr bwMode="auto">
            <a:xfrm flipH="1">
              <a:off x="2466" y="2182"/>
              <a:ext cx="93" cy="560"/>
            </a:xfrm>
            <a:custGeom>
              <a:avLst/>
              <a:gdLst>
                <a:gd name="G0" fmla="+- 600 0 0"/>
                <a:gd name="G1" fmla="+- 21600 0 0"/>
                <a:gd name="G2" fmla="+- 21600 0 0"/>
                <a:gd name="T0" fmla="*/ 59 w 22200"/>
                <a:gd name="T1" fmla="*/ 7 h 43200"/>
                <a:gd name="T2" fmla="*/ 0 w 22200"/>
                <a:gd name="T3" fmla="*/ 43192 h 43200"/>
                <a:gd name="T4" fmla="*/ 600 w 22200"/>
                <a:gd name="T5" fmla="*/ 21600 h 43200"/>
              </a:gdLst>
              <a:ahLst/>
              <a:cxnLst>
                <a:cxn ang="0">
                  <a:pos x="T0" y="T1"/>
                </a:cxn>
                <a:cxn ang="0">
                  <a:pos x="T2" y="T3"/>
                </a:cxn>
                <a:cxn ang="0">
                  <a:pos x="T4" y="T5"/>
                </a:cxn>
              </a:cxnLst>
              <a:rect l="0" t="0" r="r" b="b"/>
              <a:pathLst>
                <a:path w="22200" h="43200" fill="none" extrusionOk="0">
                  <a:moveTo>
                    <a:pt x="58" y="6"/>
                  </a:moveTo>
                  <a:cubicBezTo>
                    <a:pt x="239" y="2"/>
                    <a:pt x="419" y="-1"/>
                    <a:pt x="600" y="0"/>
                  </a:cubicBezTo>
                  <a:cubicBezTo>
                    <a:pt x="12529" y="0"/>
                    <a:pt x="22200" y="9670"/>
                    <a:pt x="22200" y="21600"/>
                  </a:cubicBezTo>
                  <a:cubicBezTo>
                    <a:pt x="22200" y="33529"/>
                    <a:pt x="12529" y="43200"/>
                    <a:pt x="600" y="43200"/>
                  </a:cubicBezTo>
                  <a:cubicBezTo>
                    <a:pt x="399" y="43200"/>
                    <a:pt x="199" y="43197"/>
                    <a:pt x="0" y="43191"/>
                  </a:cubicBezTo>
                </a:path>
                <a:path w="22200" h="43200" stroke="0" extrusionOk="0">
                  <a:moveTo>
                    <a:pt x="58" y="6"/>
                  </a:moveTo>
                  <a:cubicBezTo>
                    <a:pt x="239" y="2"/>
                    <a:pt x="419" y="-1"/>
                    <a:pt x="600" y="0"/>
                  </a:cubicBezTo>
                  <a:cubicBezTo>
                    <a:pt x="12529" y="0"/>
                    <a:pt x="22200" y="9670"/>
                    <a:pt x="22200" y="21600"/>
                  </a:cubicBezTo>
                  <a:cubicBezTo>
                    <a:pt x="22200" y="33529"/>
                    <a:pt x="12529" y="43200"/>
                    <a:pt x="600" y="43200"/>
                  </a:cubicBezTo>
                  <a:cubicBezTo>
                    <a:pt x="399" y="43200"/>
                    <a:pt x="199" y="43197"/>
                    <a:pt x="0" y="43191"/>
                  </a:cubicBezTo>
                  <a:lnTo>
                    <a:pt x="60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1" name="Arc 17"/>
            <p:cNvSpPr>
              <a:spLocks/>
            </p:cNvSpPr>
            <p:nvPr/>
          </p:nvSpPr>
          <p:spPr bwMode="auto">
            <a:xfrm flipH="1">
              <a:off x="2394" y="2129"/>
              <a:ext cx="90" cy="665"/>
            </a:xfrm>
            <a:custGeom>
              <a:avLst/>
              <a:gdLst>
                <a:gd name="G0" fmla="+- 1190 0 0"/>
                <a:gd name="G1" fmla="+- 21600 0 0"/>
                <a:gd name="G2" fmla="+- 21600 0 0"/>
                <a:gd name="T0" fmla="*/ 0 w 22790"/>
                <a:gd name="T1" fmla="*/ 33 h 43200"/>
                <a:gd name="T2" fmla="*/ 73 w 22790"/>
                <a:gd name="T3" fmla="*/ 43171 h 43200"/>
                <a:gd name="T4" fmla="*/ 1190 w 22790"/>
                <a:gd name="T5" fmla="*/ 21600 h 43200"/>
              </a:gdLst>
              <a:ahLst/>
              <a:cxnLst>
                <a:cxn ang="0">
                  <a:pos x="T0" y="T1"/>
                </a:cxn>
                <a:cxn ang="0">
                  <a:pos x="T2" y="T3"/>
                </a:cxn>
                <a:cxn ang="0">
                  <a:pos x="T4" y="T5"/>
                </a:cxn>
              </a:cxnLst>
              <a:rect l="0" t="0" r="r" b="b"/>
              <a:pathLst>
                <a:path w="22790" h="43200" fill="none" extrusionOk="0">
                  <a:moveTo>
                    <a:pt x="-1" y="32"/>
                  </a:moveTo>
                  <a:cubicBezTo>
                    <a:pt x="396" y="10"/>
                    <a:pt x="793" y="-1"/>
                    <a:pt x="1190" y="0"/>
                  </a:cubicBezTo>
                  <a:cubicBezTo>
                    <a:pt x="13119" y="0"/>
                    <a:pt x="22790" y="9670"/>
                    <a:pt x="22790" y="21600"/>
                  </a:cubicBezTo>
                  <a:cubicBezTo>
                    <a:pt x="22790" y="33529"/>
                    <a:pt x="13119" y="43200"/>
                    <a:pt x="1190" y="43200"/>
                  </a:cubicBezTo>
                  <a:cubicBezTo>
                    <a:pt x="817" y="43200"/>
                    <a:pt x="445" y="43190"/>
                    <a:pt x="72" y="43171"/>
                  </a:cubicBezTo>
                </a:path>
                <a:path w="22790" h="43200" stroke="0" extrusionOk="0">
                  <a:moveTo>
                    <a:pt x="-1" y="32"/>
                  </a:moveTo>
                  <a:cubicBezTo>
                    <a:pt x="396" y="10"/>
                    <a:pt x="793" y="-1"/>
                    <a:pt x="1190" y="0"/>
                  </a:cubicBezTo>
                  <a:cubicBezTo>
                    <a:pt x="13119" y="0"/>
                    <a:pt x="22790" y="9670"/>
                    <a:pt x="22790" y="21600"/>
                  </a:cubicBezTo>
                  <a:cubicBezTo>
                    <a:pt x="22790" y="33529"/>
                    <a:pt x="13119" y="43200"/>
                    <a:pt x="1190" y="43200"/>
                  </a:cubicBezTo>
                  <a:cubicBezTo>
                    <a:pt x="817" y="43200"/>
                    <a:pt x="445" y="43190"/>
                    <a:pt x="72" y="43171"/>
                  </a:cubicBezTo>
                  <a:lnTo>
                    <a:pt x="119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2" name="Arc 18"/>
            <p:cNvSpPr>
              <a:spLocks/>
            </p:cNvSpPr>
            <p:nvPr/>
          </p:nvSpPr>
          <p:spPr bwMode="auto">
            <a:xfrm>
              <a:off x="2537" y="2182"/>
              <a:ext cx="93" cy="560"/>
            </a:xfrm>
            <a:custGeom>
              <a:avLst/>
              <a:gdLst>
                <a:gd name="G0" fmla="+- 600 0 0"/>
                <a:gd name="G1" fmla="+- 21600 0 0"/>
                <a:gd name="G2" fmla="+- 21600 0 0"/>
                <a:gd name="T0" fmla="*/ 59 w 22200"/>
                <a:gd name="T1" fmla="*/ 7 h 43200"/>
                <a:gd name="T2" fmla="*/ 0 w 22200"/>
                <a:gd name="T3" fmla="*/ 43192 h 43200"/>
                <a:gd name="T4" fmla="*/ 600 w 22200"/>
                <a:gd name="T5" fmla="*/ 21600 h 43200"/>
              </a:gdLst>
              <a:ahLst/>
              <a:cxnLst>
                <a:cxn ang="0">
                  <a:pos x="T0" y="T1"/>
                </a:cxn>
                <a:cxn ang="0">
                  <a:pos x="T2" y="T3"/>
                </a:cxn>
                <a:cxn ang="0">
                  <a:pos x="T4" y="T5"/>
                </a:cxn>
              </a:cxnLst>
              <a:rect l="0" t="0" r="r" b="b"/>
              <a:pathLst>
                <a:path w="22200" h="43200" fill="none" extrusionOk="0">
                  <a:moveTo>
                    <a:pt x="58" y="6"/>
                  </a:moveTo>
                  <a:cubicBezTo>
                    <a:pt x="239" y="2"/>
                    <a:pt x="419" y="-1"/>
                    <a:pt x="600" y="0"/>
                  </a:cubicBezTo>
                  <a:cubicBezTo>
                    <a:pt x="12529" y="0"/>
                    <a:pt x="22200" y="9670"/>
                    <a:pt x="22200" y="21600"/>
                  </a:cubicBezTo>
                  <a:cubicBezTo>
                    <a:pt x="22200" y="33529"/>
                    <a:pt x="12529" y="43200"/>
                    <a:pt x="600" y="43200"/>
                  </a:cubicBezTo>
                  <a:cubicBezTo>
                    <a:pt x="399" y="43200"/>
                    <a:pt x="199" y="43197"/>
                    <a:pt x="0" y="43191"/>
                  </a:cubicBezTo>
                </a:path>
                <a:path w="22200" h="43200" stroke="0" extrusionOk="0">
                  <a:moveTo>
                    <a:pt x="58" y="6"/>
                  </a:moveTo>
                  <a:cubicBezTo>
                    <a:pt x="239" y="2"/>
                    <a:pt x="419" y="-1"/>
                    <a:pt x="600" y="0"/>
                  </a:cubicBezTo>
                  <a:cubicBezTo>
                    <a:pt x="12529" y="0"/>
                    <a:pt x="22200" y="9670"/>
                    <a:pt x="22200" y="21600"/>
                  </a:cubicBezTo>
                  <a:cubicBezTo>
                    <a:pt x="22200" y="33529"/>
                    <a:pt x="12529" y="43200"/>
                    <a:pt x="600" y="43200"/>
                  </a:cubicBezTo>
                  <a:cubicBezTo>
                    <a:pt x="399" y="43200"/>
                    <a:pt x="199" y="43197"/>
                    <a:pt x="0" y="43191"/>
                  </a:cubicBezTo>
                  <a:lnTo>
                    <a:pt x="600" y="21600"/>
                  </a:lnTo>
                  <a:close/>
                </a:path>
              </a:pathLst>
            </a:custGeom>
            <a:noFill/>
            <a:ln w="19050">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3" name="Arc 19"/>
            <p:cNvSpPr>
              <a:spLocks/>
            </p:cNvSpPr>
            <p:nvPr/>
          </p:nvSpPr>
          <p:spPr bwMode="auto">
            <a:xfrm>
              <a:off x="2482" y="2129"/>
              <a:ext cx="90" cy="665"/>
            </a:xfrm>
            <a:custGeom>
              <a:avLst/>
              <a:gdLst>
                <a:gd name="G0" fmla="+- 1190 0 0"/>
                <a:gd name="G1" fmla="+- 21600 0 0"/>
                <a:gd name="G2" fmla="+- 21600 0 0"/>
                <a:gd name="T0" fmla="*/ 0 w 22790"/>
                <a:gd name="T1" fmla="*/ 33 h 43200"/>
                <a:gd name="T2" fmla="*/ 73 w 22790"/>
                <a:gd name="T3" fmla="*/ 43171 h 43200"/>
                <a:gd name="T4" fmla="*/ 1190 w 22790"/>
                <a:gd name="T5" fmla="*/ 21600 h 43200"/>
              </a:gdLst>
              <a:ahLst/>
              <a:cxnLst>
                <a:cxn ang="0">
                  <a:pos x="T0" y="T1"/>
                </a:cxn>
                <a:cxn ang="0">
                  <a:pos x="T2" y="T3"/>
                </a:cxn>
                <a:cxn ang="0">
                  <a:pos x="T4" y="T5"/>
                </a:cxn>
              </a:cxnLst>
              <a:rect l="0" t="0" r="r" b="b"/>
              <a:pathLst>
                <a:path w="22790" h="43200" fill="none" extrusionOk="0">
                  <a:moveTo>
                    <a:pt x="-1" y="32"/>
                  </a:moveTo>
                  <a:cubicBezTo>
                    <a:pt x="396" y="10"/>
                    <a:pt x="793" y="-1"/>
                    <a:pt x="1190" y="0"/>
                  </a:cubicBezTo>
                  <a:cubicBezTo>
                    <a:pt x="13119" y="0"/>
                    <a:pt x="22790" y="9670"/>
                    <a:pt x="22790" y="21600"/>
                  </a:cubicBezTo>
                  <a:cubicBezTo>
                    <a:pt x="22790" y="33529"/>
                    <a:pt x="13119" y="43200"/>
                    <a:pt x="1190" y="43200"/>
                  </a:cubicBezTo>
                  <a:cubicBezTo>
                    <a:pt x="817" y="43200"/>
                    <a:pt x="445" y="43190"/>
                    <a:pt x="72" y="43171"/>
                  </a:cubicBezTo>
                </a:path>
                <a:path w="22790" h="43200" stroke="0" extrusionOk="0">
                  <a:moveTo>
                    <a:pt x="-1" y="32"/>
                  </a:moveTo>
                  <a:cubicBezTo>
                    <a:pt x="396" y="10"/>
                    <a:pt x="793" y="-1"/>
                    <a:pt x="1190" y="0"/>
                  </a:cubicBezTo>
                  <a:cubicBezTo>
                    <a:pt x="13119" y="0"/>
                    <a:pt x="22790" y="9670"/>
                    <a:pt x="22790" y="21600"/>
                  </a:cubicBezTo>
                  <a:cubicBezTo>
                    <a:pt x="22790" y="33529"/>
                    <a:pt x="13119" y="43200"/>
                    <a:pt x="1190" y="43200"/>
                  </a:cubicBezTo>
                  <a:cubicBezTo>
                    <a:pt x="817" y="43200"/>
                    <a:pt x="445" y="43190"/>
                    <a:pt x="72" y="43171"/>
                  </a:cubicBezTo>
                  <a:lnTo>
                    <a:pt x="1190" y="21600"/>
                  </a:lnTo>
                  <a:close/>
                </a:path>
              </a:pathLst>
            </a:custGeom>
            <a:noFill/>
            <a:ln w="19050">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9524" name="Group 20"/>
          <p:cNvGrpSpPr>
            <a:grpSpLocks/>
          </p:cNvGrpSpPr>
          <p:nvPr/>
        </p:nvGrpSpPr>
        <p:grpSpPr bwMode="auto">
          <a:xfrm>
            <a:off x="3765550" y="3605213"/>
            <a:ext cx="1963738" cy="1743075"/>
            <a:chOff x="2217" y="1364"/>
            <a:chExt cx="1237" cy="1098"/>
          </a:xfrm>
        </p:grpSpPr>
        <p:sp>
          <p:nvSpPr>
            <p:cNvPr id="149525" name="Arc 21"/>
            <p:cNvSpPr>
              <a:spLocks noChangeAspect="1"/>
            </p:cNvSpPr>
            <p:nvPr/>
          </p:nvSpPr>
          <p:spPr bwMode="auto">
            <a:xfrm>
              <a:off x="2217" y="1826"/>
              <a:ext cx="606" cy="636"/>
            </a:xfrm>
            <a:custGeom>
              <a:avLst/>
              <a:gdLst>
                <a:gd name="G0" fmla="+- 0 0 0"/>
                <a:gd name="G1" fmla="+- 16941 0 0"/>
                <a:gd name="G2" fmla="+- 21600 0 0"/>
                <a:gd name="T0" fmla="*/ 13400 w 16182"/>
                <a:gd name="T1" fmla="*/ 0 h 16941"/>
                <a:gd name="T2" fmla="*/ 16182 w 16182"/>
                <a:gd name="T3" fmla="*/ 2634 h 16941"/>
                <a:gd name="T4" fmla="*/ 0 w 16182"/>
                <a:gd name="T5" fmla="*/ 16941 h 16941"/>
              </a:gdLst>
              <a:ahLst/>
              <a:cxnLst>
                <a:cxn ang="0">
                  <a:pos x="T0" y="T1"/>
                </a:cxn>
                <a:cxn ang="0">
                  <a:pos x="T2" y="T3"/>
                </a:cxn>
                <a:cxn ang="0">
                  <a:pos x="T4" y="T5"/>
                </a:cxn>
              </a:cxnLst>
              <a:rect l="0" t="0" r="r" b="b"/>
              <a:pathLst>
                <a:path w="16182" h="16941" fill="none" extrusionOk="0">
                  <a:moveTo>
                    <a:pt x="13400" y="-1"/>
                  </a:moveTo>
                  <a:cubicBezTo>
                    <a:pt x="14403" y="793"/>
                    <a:pt x="15334" y="1675"/>
                    <a:pt x="16182" y="2633"/>
                  </a:cubicBezTo>
                </a:path>
                <a:path w="16182" h="16941" stroke="0" extrusionOk="0">
                  <a:moveTo>
                    <a:pt x="13400" y="-1"/>
                  </a:moveTo>
                  <a:cubicBezTo>
                    <a:pt x="14403" y="793"/>
                    <a:pt x="15334" y="1675"/>
                    <a:pt x="16182" y="2633"/>
                  </a:cubicBezTo>
                  <a:lnTo>
                    <a:pt x="0" y="16941"/>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6" name="Line 22"/>
            <p:cNvSpPr>
              <a:spLocks noChangeShapeType="1"/>
            </p:cNvSpPr>
            <p:nvPr/>
          </p:nvSpPr>
          <p:spPr bwMode="auto">
            <a:xfrm flipV="1">
              <a:off x="2218" y="1364"/>
              <a:ext cx="1236" cy="109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27" name="Object 23"/>
            <p:cNvGraphicFramePr>
              <a:graphicFrameLocks noChangeAspect="1"/>
            </p:cNvGraphicFramePr>
            <p:nvPr/>
          </p:nvGraphicFramePr>
          <p:xfrm>
            <a:off x="2818" y="1638"/>
            <a:ext cx="208" cy="160"/>
          </p:xfrm>
          <a:graphic>
            <a:graphicData uri="http://schemas.openxmlformats.org/presentationml/2006/ole">
              <mc:AlternateContent xmlns:mc="http://schemas.openxmlformats.org/markup-compatibility/2006">
                <mc:Choice xmlns:v="urn:schemas-microsoft-com:vml" Requires="v">
                  <p:oleObj spid="_x0000_s149938" name="Equation" r:id="rId5" imgW="330057" imgH="253890" progId="Equation.DSMT4">
                    <p:embed/>
                  </p:oleObj>
                </mc:Choice>
                <mc:Fallback>
                  <p:oleObj name="Equation" r:id="rId5" imgW="330057" imgH="253890" progId="Equation.DSMT4">
                    <p:embed/>
                    <p:pic>
                      <p:nvPicPr>
                        <p:cNvPr id="0" name="Picture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8" y="1638"/>
                          <a:ext cx="208"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9528" name="Group 24"/>
          <p:cNvGrpSpPr>
            <a:grpSpLocks/>
          </p:cNvGrpSpPr>
          <p:nvPr/>
        </p:nvGrpSpPr>
        <p:grpSpPr bwMode="auto">
          <a:xfrm>
            <a:off x="882650" y="4502150"/>
            <a:ext cx="517525" cy="820738"/>
            <a:chOff x="401" y="1929"/>
            <a:chExt cx="326" cy="517"/>
          </a:xfrm>
        </p:grpSpPr>
        <p:sp>
          <p:nvSpPr>
            <p:cNvPr id="149529" name="Line 25"/>
            <p:cNvSpPr>
              <a:spLocks noChangeShapeType="1"/>
            </p:cNvSpPr>
            <p:nvPr/>
          </p:nvSpPr>
          <p:spPr bwMode="auto">
            <a:xfrm>
              <a:off x="503" y="2117"/>
              <a:ext cx="0" cy="142"/>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30" name="Line 26"/>
            <p:cNvSpPr>
              <a:spLocks noChangeShapeType="1"/>
            </p:cNvSpPr>
            <p:nvPr/>
          </p:nvSpPr>
          <p:spPr bwMode="auto">
            <a:xfrm flipV="1">
              <a:off x="503" y="2179"/>
              <a:ext cx="0" cy="2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31" name="Line 27"/>
            <p:cNvSpPr>
              <a:spLocks noChangeShapeType="1"/>
            </p:cNvSpPr>
            <p:nvPr/>
          </p:nvSpPr>
          <p:spPr bwMode="auto">
            <a:xfrm>
              <a:off x="401" y="2262"/>
              <a:ext cx="326" cy="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32" name="Object 28"/>
            <p:cNvGraphicFramePr>
              <a:graphicFrameLocks noChangeAspect="1"/>
            </p:cNvGraphicFramePr>
            <p:nvPr/>
          </p:nvGraphicFramePr>
          <p:xfrm>
            <a:off x="426" y="1929"/>
            <a:ext cx="184" cy="160"/>
          </p:xfrm>
          <a:graphic>
            <a:graphicData uri="http://schemas.openxmlformats.org/presentationml/2006/ole">
              <mc:AlternateContent xmlns:mc="http://schemas.openxmlformats.org/markup-compatibility/2006">
                <mc:Choice xmlns:v="urn:schemas-microsoft-com:vml" Requires="v">
                  <p:oleObj spid="_x0000_s149939" name="Equation" r:id="rId7" imgW="291973" imgH="253890" progId="Equation.DSMT4">
                    <p:embed/>
                  </p:oleObj>
                </mc:Choice>
                <mc:Fallback>
                  <p:oleObj name="Equation" r:id="rId7" imgW="291973" imgH="253890" progId="Equation.DSMT4">
                    <p:embed/>
                    <p:pic>
                      <p:nvPicPr>
                        <p:cNvPr id="0" name="Picture 1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 y="1929"/>
                          <a:ext cx="184"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9533" name="Group 29"/>
          <p:cNvGrpSpPr>
            <a:grpSpLocks/>
          </p:cNvGrpSpPr>
          <p:nvPr/>
        </p:nvGrpSpPr>
        <p:grpSpPr bwMode="auto">
          <a:xfrm>
            <a:off x="1292225" y="5035550"/>
            <a:ext cx="230188" cy="627063"/>
            <a:chOff x="659" y="2265"/>
            <a:chExt cx="145" cy="395"/>
          </a:xfrm>
        </p:grpSpPr>
        <p:sp>
          <p:nvSpPr>
            <p:cNvPr id="149534" name="AutoShape 30"/>
            <p:cNvSpPr>
              <a:spLocks noChangeArrowheads="1"/>
            </p:cNvSpPr>
            <p:nvPr/>
          </p:nvSpPr>
          <p:spPr bwMode="auto">
            <a:xfrm rot="-5400000">
              <a:off x="531" y="2393"/>
              <a:ext cx="395" cy="140"/>
            </a:xfrm>
            <a:custGeom>
              <a:avLst/>
              <a:gdLst>
                <a:gd name="G0" fmla="+- 8154 0 0"/>
                <a:gd name="G1" fmla="+- 11558711 0 0"/>
                <a:gd name="G2" fmla="+- 0 0 11558711"/>
                <a:gd name="T0" fmla="*/ 0 256 1"/>
                <a:gd name="T1" fmla="*/ 180 256 1"/>
                <a:gd name="G3" fmla="+- 11558711 T0 T1"/>
                <a:gd name="T2" fmla="*/ 0 256 1"/>
                <a:gd name="T3" fmla="*/ 90 256 1"/>
                <a:gd name="G4" fmla="+- 11558711 T2 T3"/>
                <a:gd name="G5" fmla="*/ G4 2 1"/>
                <a:gd name="T4" fmla="*/ 90 256 1"/>
                <a:gd name="T5" fmla="*/ 0 256 1"/>
                <a:gd name="G6" fmla="+- 11558711 T4 T5"/>
                <a:gd name="G7" fmla="*/ G6 2 1"/>
                <a:gd name="G8" fmla="abs 1155871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154"/>
                <a:gd name="G18" fmla="*/ 8154 1 2"/>
                <a:gd name="G19" fmla="+- G18 5400 0"/>
                <a:gd name="G20" fmla="cos G19 11558711"/>
                <a:gd name="G21" fmla="sin G19 11558711"/>
                <a:gd name="G22" fmla="+- G20 10800 0"/>
                <a:gd name="G23" fmla="+- G21 10800 0"/>
                <a:gd name="G24" fmla="+- 10800 0 G20"/>
                <a:gd name="G25" fmla="+- 8154 10800 0"/>
                <a:gd name="G26" fmla="?: G9 G17 G25"/>
                <a:gd name="G27" fmla="?: G9 0 21600"/>
                <a:gd name="G28" fmla="cos 10800 11558711"/>
                <a:gd name="G29" fmla="sin 10800 11558711"/>
                <a:gd name="G30" fmla="sin 8154 11558711"/>
                <a:gd name="G31" fmla="+- G28 10800 0"/>
                <a:gd name="G32" fmla="+- G29 10800 0"/>
                <a:gd name="G33" fmla="+- G30 10800 0"/>
                <a:gd name="G34" fmla="?: G4 0 G31"/>
                <a:gd name="G35" fmla="?: 11558711 G34 0"/>
                <a:gd name="G36" fmla="?: G6 G35 G31"/>
                <a:gd name="G37" fmla="+- 21600 0 G36"/>
                <a:gd name="G38" fmla="?: G4 0 G33"/>
                <a:gd name="G39" fmla="?: 11558711 G38 G32"/>
                <a:gd name="G40" fmla="?: G6 G39 0"/>
                <a:gd name="G41" fmla="?: G4 G32 21600"/>
                <a:gd name="G42" fmla="?: G6 G41 G33"/>
                <a:gd name="T12" fmla="*/ 10800 w 21600"/>
                <a:gd name="T13" fmla="*/ 0 h 21600"/>
                <a:gd name="T14" fmla="*/ 1341 w 21600"/>
                <a:gd name="T15" fmla="*/ 11399 h 21600"/>
                <a:gd name="T16" fmla="*/ 10800 w 21600"/>
                <a:gd name="T17" fmla="*/ 2646 h 21600"/>
                <a:gd name="T18" fmla="*/ 20259 w 21600"/>
                <a:gd name="T19" fmla="*/ 1139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62" y="11315"/>
                  </a:moveTo>
                  <a:cubicBezTo>
                    <a:pt x="2651" y="11144"/>
                    <a:pt x="2646" y="10972"/>
                    <a:pt x="2646" y="10800"/>
                  </a:cubicBezTo>
                  <a:cubicBezTo>
                    <a:pt x="2646" y="6296"/>
                    <a:pt x="6296" y="2646"/>
                    <a:pt x="10800" y="2646"/>
                  </a:cubicBezTo>
                  <a:cubicBezTo>
                    <a:pt x="15303" y="2646"/>
                    <a:pt x="18954" y="6296"/>
                    <a:pt x="18954" y="10800"/>
                  </a:cubicBezTo>
                  <a:cubicBezTo>
                    <a:pt x="18954" y="10972"/>
                    <a:pt x="18948" y="11144"/>
                    <a:pt x="18937" y="11315"/>
                  </a:cubicBezTo>
                  <a:lnTo>
                    <a:pt x="21578" y="11483"/>
                  </a:lnTo>
                  <a:cubicBezTo>
                    <a:pt x="21592" y="11255"/>
                    <a:pt x="21600" y="11027"/>
                    <a:pt x="21600" y="10800"/>
                  </a:cubicBezTo>
                  <a:cubicBezTo>
                    <a:pt x="21600" y="4835"/>
                    <a:pt x="16764" y="0"/>
                    <a:pt x="10800" y="0"/>
                  </a:cubicBezTo>
                  <a:cubicBezTo>
                    <a:pt x="4835" y="0"/>
                    <a:pt x="0" y="4835"/>
                    <a:pt x="0" y="10800"/>
                  </a:cubicBezTo>
                  <a:cubicBezTo>
                    <a:pt x="-1" y="11027"/>
                    <a:pt x="7" y="11255"/>
                    <a:pt x="21" y="11483"/>
                  </a:cubicBezTo>
                  <a:close/>
                </a:path>
              </a:pathLst>
            </a:cu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5" name="AutoShape 31"/>
            <p:cNvSpPr>
              <a:spLocks noChangeArrowheads="1"/>
            </p:cNvSpPr>
            <p:nvPr/>
          </p:nvSpPr>
          <p:spPr bwMode="auto">
            <a:xfrm rot="5400000" flipH="1">
              <a:off x="536" y="2393"/>
              <a:ext cx="395" cy="140"/>
            </a:xfrm>
            <a:custGeom>
              <a:avLst/>
              <a:gdLst>
                <a:gd name="G0" fmla="+- 8154 0 0"/>
                <a:gd name="G1" fmla="+- 11558711 0 0"/>
                <a:gd name="G2" fmla="+- 0 0 11558711"/>
                <a:gd name="T0" fmla="*/ 0 256 1"/>
                <a:gd name="T1" fmla="*/ 180 256 1"/>
                <a:gd name="G3" fmla="+- 11558711 T0 T1"/>
                <a:gd name="T2" fmla="*/ 0 256 1"/>
                <a:gd name="T3" fmla="*/ 90 256 1"/>
                <a:gd name="G4" fmla="+- 11558711 T2 T3"/>
                <a:gd name="G5" fmla="*/ G4 2 1"/>
                <a:gd name="T4" fmla="*/ 90 256 1"/>
                <a:gd name="T5" fmla="*/ 0 256 1"/>
                <a:gd name="G6" fmla="+- 11558711 T4 T5"/>
                <a:gd name="G7" fmla="*/ G6 2 1"/>
                <a:gd name="G8" fmla="abs 1155871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154"/>
                <a:gd name="G18" fmla="*/ 8154 1 2"/>
                <a:gd name="G19" fmla="+- G18 5400 0"/>
                <a:gd name="G20" fmla="cos G19 11558711"/>
                <a:gd name="G21" fmla="sin G19 11558711"/>
                <a:gd name="G22" fmla="+- G20 10800 0"/>
                <a:gd name="G23" fmla="+- G21 10800 0"/>
                <a:gd name="G24" fmla="+- 10800 0 G20"/>
                <a:gd name="G25" fmla="+- 8154 10800 0"/>
                <a:gd name="G26" fmla="?: G9 G17 G25"/>
                <a:gd name="G27" fmla="?: G9 0 21600"/>
                <a:gd name="G28" fmla="cos 10800 11558711"/>
                <a:gd name="G29" fmla="sin 10800 11558711"/>
                <a:gd name="G30" fmla="sin 8154 11558711"/>
                <a:gd name="G31" fmla="+- G28 10800 0"/>
                <a:gd name="G32" fmla="+- G29 10800 0"/>
                <a:gd name="G33" fmla="+- G30 10800 0"/>
                <a:gd name="G34" fmla="?: G4 0 G31"/>
                <a:gd name="G35" fmla="?: 11558711 G34 0"/>
                <a:gd name="G36" fmla="?: G6 G35 G31"/>
                <a:gd name="G37" fmla="+- 21600 0 G36"/>
                <a:gd name="G38" fmla="?: G4 0 G33"/>
                <a:gd name="G39" fmla="?: 11558711 G38 G32"/>
                <a:gd name="G40" fmla="?: G6 G39 0"/>
                <a:gd name="G41" fmla="?: G4 G32 21600"/>
                <a:gd name="G42" fmla="?: G6 G41 G33"/>
                <a:gd name="T12" fmla="*/ 10800 w 21600"/>
                <a:gd name="T13" fmla="*/ 0 h 21600"/>
                <a:gd name="T14" fmla="*/ 1341 w 21600"/>
                <a:gd name="T15" fmla="*/ 11399 h 21600"/>
                <a:gd name="T16" fmla="*/ 10800 w 21600"/>
                <a:gd name="T17" fmla="*/ 2646 h 21600"/>
                <a:gd name="T18" fmla="*/ 20259 w 21600"/>
                <a:gd name="T19" fmla="*/ 1139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62" y="11315"/>
                  </a:moveTo>
                  <a:cubicBezTo>
                    <a:pt x="2651" y="11144"/>
                    <a:pt x="2646" y="10972"/>
                    <a:pt x="2646" y="10800"/>
                  </a:cubicBezTo>
                  <a:cubicBezTo>
                    <a:pt x="2646" y="6296"/>
                    <a:pt x="6296" y="2646"/>
                    <a:pt x="10800" y="2646"/>
                  </a:cubicBezTo>
                  <a:cubicBezTo>
                    <a:pt x="15303" y="2646"/>
                    <a:pt x="18954" y="6296"/>
                    <a:pt x="18954" y="10800"/>
                  </a:cubicBezTo>
                  <a:cubicBezTo>
                    <a:pt x="18954" y="10972"/>
                    <a:pt x="18948" y="11144"/>
                    <a:pt x="18937" y="11315"/>
                  </a:cubicBezTo>
                  <a:lnTo>
                    <a:pt x="21578" y="11483"/>
                  </a:lnTo>
                  <a:cubicBezTo>
                    <a:pt x="21592" y="11255"/>
                    <a:pt x="21600" y="11027"/>
                    <a:pt x="21600" y="10800"/>
                  </a:cubicBezTo>
                  <a:cubicBezTo>
                    <a:pt x="21600" y="4835"/>
                    <a:pt x="16764" y="0"/>
                    <a:pt x="10800" y="0"/>
                  </a:cubicBezTo>
                  <a:cubicBezTo>
                    <a:pt x="4835" y="0"/>
                    <a:pt x="0" y="4835"/>
                    <a:pt x="0" y="10800"/>
                  </a:cubicBezTo>
                  <a:cubicBezTo>
                    <a:pt x="-1" y="11027"/>
                    <a:pt x="7" y="11255"/>
                    <a:pt x="21" y="11483"/>
                  </a:cubicBezTo>
                  <a:close/>
                </a:path>
              </a:pathLst>
            </a:custGeom>
            <a:noFill/>
            <a:ln w="19050">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9536" name="Group 32"/>
          <p:cNvGrpSpPr>
            <a:grpSpLocks/>
          </p:cNvGrpSpPr>
          <p:nvPr/>
        </p:nvGrpSpPr>
        <p:grpSpPr bwMode="auto">
          <a:xfrm>
            <a:off x="909638" y="5283200"/>
            <a:ext cx="4664075" cy="347663"/>
            <a:chOff x="418" y="2421"/>
            <a:chExt cx="2938" cy="219"/>
          </a:xfrm>
        </p:grpSpPr>
        <p:sp>
          <p:nvSpPr>
            <p:cNvPr id="149537" name="Line 33"/>
            <p:cNvSpPr>
              <a:spLocks noChangeShapeType="1"/>
            </p:cNvSpPr>
            <p:nvPr/>
          </p:nvSpPr>
          <p:spPr bwMode="auto">
            <a:xfrm>
              <a:off x="418" y="2462"/>
              <a:ext cx="29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38" name="Oval 34"/>
            <p:cNvSpPr>
              <a:spLocks noChangeAspect="1" noChangeArrowheads="1"/>
            </p:cNvSpPr>
            <p:nvPr/>
          </p:nvSpPr>
          <p:spPr bwMode="auto">
            <a:xfrm>
              <a:off x="2185" y="2421"/>
              <a:ext cx="82" cy="82"/>
            </a:xfrm>
            <a:prstGeom prst="ellipse">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149539" name="Object 35"/>
            <p:cNvGraphicFramePr>
              <a:graphicFrameLocks noChangeAspect="1"/>
            </p:cNvGraphicFramePr>
            <p:nvPr/>
          </p:nvGraphicFramePr>
          <p:xfrm>
            <a:off x="2092" y="2488"/>
            <a:ext cx="144" cy="152"/>
          </p:xfrm>
          <a:graphic>
            <a:graphicData uri="http://schemas.openxmlformats.org/presentationml/2006/ole">
              <mc:AlternateContent xmlns:mc="http://schemas.openxmlformats.org/markup-compatibility/2006">
                <mc:Choice xmlns:v="urn:schemas-microsoft-com:vml" Requires="v">
                  <p:oleObj spid="_x0000_s149940" name="Equation" r:id="rId9" imgW="228600" imgH="241300" progId="Equation.DSMT4">
                    <p:embed/>
                  </p:oleObj>
                </mc:Choice>
                <mc:Fallback>
                  <p:oleObj name="Equation" r:id="rId9" imgW="228600" imgH="241300" progId="Equation.DSMT4">
                    <p:embed/>
                    <p:pic>
                      <p:nvPicPr>
                        <p:cNvPr id="0" name="Picture 1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2" y="2488"/>
                          <a:ext cx="144" cy="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9540" name="Group 36"/>
          <p:cNvGrpSpPr>
            <a:grpSpLocks/>
          </p:cNvGrpSpPr>
          <p:nvPr/>
        </p:nvGrpSpPr>
        <p:grpSpPr bwMode="auto">
          <a:xfrm>
            <a:off x="746125" y="4899025"/>
            <a:ext cx="665163" cy="900113"/>
            <a:chOff x="315" y="2179"/>
            <a:chExt cx="419" cy="567"/>
          </a:xfrm>
        </p:grpSpPr>
        <p:sp>
          <p:nvSpPr>
            <p:cNvPr id="149541" name="Line 37"/>
            <p:cNvSpPr>
              <a:spLocks noChangeShapeType="1"/>
            </p:cNvSpPr>
            <p:nvPr/>
          </p:nvSpPr>
          <p:spPr bwMode="auto">
            <a:xfrm>
              <a:off x="726" y="2179"/>
              <a:ext cx="8" cy="56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42" name="Line 38"/>
            <p:cNvSpPr>
              <a:spLocks noChangeShapeType="1"/>
            </p:cNvSpPr>
            <p:nvPr/>
          </p:nvSpPr>
          <p:spPr bwMode="auto">
            <a:xfrm>
              <a:off x="396" y="2307"/>
              <a:ext cx="326" cy="0"/>
            </a:xfrm>
            <a:prstGeom prst="line">
              <a:avLst/>
            </a:prstGeom>
            <a:noFill/>
            <a:ln w="1905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543" name="Line 39"/>
            <p:cNvSpPr>
              <a:spLocks noChangeShapeType="1"/>
            </p:cNvSpPr>
            <p:nvPr/>
          </p:nvSpPr>
          <p:spPr bwMode="auto">
            <a:xfrm flipV="1">
              <a:off x="503" y="2312"/>
              <a:ext cx="0" cy="142"/>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9544" name="Object 40"/>
            <p:cNvGraphicFramePr>
              <a:graphicFrameLocks noChangeAspect="1"/>
            </p:cNvGraphicFramePr>
            <p:nvPr/>
          </p:nvGraphicFramePr>
          <p:xfrm>
            <a:off x="315" y="2313"/>
            <a:ext cx="104" cy="160"/>
          </p:xfrm>
          <a:graphic>
            <a:graphicData uri="http://schemas.openxmlformats.org/presentationml/2006/ole">
              <mc:AlternateContent xmlns:mc="http://schemas.openxmlformats.org/markup-compatibility/2006">
                <mc:Choice xmlns:v="urn:schemas-microsoft-com:vml" Requires="v">
                  <p:oleObj spid="_x0000_s149941" name="Equation" r:id="rId11" imgW="164957" imgH="253780" progId="Equation.DSMT4">
                    <p:embed/>
                  </p:oleObj>
                </mc:Choice>
                <mc:Fallback>
                  <p:oleObj name="Equation" r:id="rId11" imgW="164957" imgH="253780" progId="Equation.DSMT4">
                    <p:embed/>
                    <p:pic>
                      <p:nvPicPr>
                        <p:cNvPr id="0" name="Picture 15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5" y="2313"/>
                          <a:ext cx="104"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9545" name="Group 41"/>
          <p:cNvGrpSpPr>
            <a:grpSpLocks/>
          </p:cNvGrpSpPr>
          <p:nvPr/>
        </p:nvGrpSpPr>
        <p:grpSpPr bwMode="auto">
          <a:xfrm>
            <a:off x="7116763" y="4294188"/>
            <a:ext cx="1635125" cy="1752600"/>
            <a:chOff x="3798" y="153"/>
            <a:chExt cx="1030" cy="1104"/>
          </a:xfrm>
        </p:grpSpPr>
        <p:sp>
          <p:nvSpPr>
            <p:cNvPr id="149546" name="AutoShape 42"/>
            <p:cNvSpPr>
              <a:spLocks noChangeArrowheads="1"/>
            </p:cNvSpPr>
            <p:nvPr/>
          </p:nvSpPr>
          <p:spPr bwMode="auto">
            <a:xfrm>
              <a:off x="4236" y="478"/>
              <a:ext cx="71" cy="204"/>
            </a:xfrm>
            <a:custGeom>
              <a:avLst/>
              <a:gdLst>
                <a:gd name="G0" fmla="+- 2834 0 0"/>
                <a:gd name="G1" fmla="+- 21600 0 2834"/>
                <a:gd name="G2" fmla="+- 21600 0 283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547" name="AutoShape 43"/>
            <p:cNvSpPr>
              <a:spLocks noChangeArrowheads="1"/>
            </p:cNvSpPr>
            <p:nvPr/>
          </p:nvSpPr>
          <p:spPr bwMode="auto">
            <a:xfrm>
              <a:off x="4332" y="373"/>
              <a:ext cx="71" cy="204"/>
            </a:xfrm>
            <a:custGeom>
              <a:avLst/>
              <a:gdLst>
                <a:gd name="G0" fmla="+- 2834 0 0"/>
                <a:gd name="G1" fmla="+- 21600 0 2834"/>
                <a:gd name="G2" fmla="+- 21600 0 283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548" name="AutoShape 44"/>
            <p:cNvSpPr>
              <a:spLocks noChangeArrowheads="1"/>
            </p:cNvSpPr>
            <p:nvPr/>
          </p:nvSpPr>
          <p:spPr bwMode="auto">
            <a:xfrm>
              <a:off x="4243" y="745"/>
              <a:ext cx="71" cy="204"/>
            </a:xfrm>
            <a:custGeom>
              <a:avLst/>
              <a:gdLst>
                <a:gd name="G0" fmla="+- 2834 0 0"/>
                <a:gd name="G1" fmla="+- 21600 0 2834"/>
                <a:gd name="G2" fmla="+- 21600 0 283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549" name="AutoShape 45"/>
            <p:cNvSpPr>
              <a:spLocks noChangeArrowheads="1"/>
            </p:cNvSpPr>
            <p:nvPr/>
          </p:nvSpPr>
          <p:spPr bwMode="auto">
            <a:xfrm>
              <a:off x="4349" y="641"/>
              <a:ext cx="71" cy="204"/>
            </a:xfrm>
            <a:custGeom>
              <a:avLst/>
              <a:gdLst>
                <a:gd name="G0" fmla="+- 2834 0 0"/>
                <a:gd name="G1" fmla="+- 21600 0 2834"/>
                <a:gd name="G2" fmla="+- 21600 0 283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550" name="AutoShape 46"/>
            <p:cNvSpPr>
              <a:spLocks noChangeArrowheads="1"/>
            </p:cNvSpPr>
            <p:nvPr/>
          </p:nvSpPr>
          <p:spPr bwMode="auto">
            <a:xfrm>
              <a:off x="4446" y="462"/>
              <a:ext cx="71" cy="204"/>
            </a:xfrm>
            <a:custGeom>
              <a:avLst/>
              <a:gdLst>
                <a:gd name="G0" fmla="+- 2834 0 0"/>
                <a:gd name="G1" fmla="+- 21600 0 2834"/>
                <a:gd name="G2" fmla="+- 21600 0 283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551" name="AutoShape 47"/>
            <p:cNvSpPr>
              <a:spLocks noChangeArrowheads="1"/>
            </p:cNvSpPr>
            <p:nvPr/>
          </p:nvSpPr>
          <p:spPr bwMode="auto">
            <a:xfrm rot="16200000" flipH="1">
              <a:off x="3818" y="530"/>
              <a:ext cx="1104" cy="350"/>
            </a:xfrm>
            <a:prstGeom prst="parallelogram">
              <a:avLst>
                <a:gd name="adj" fmla="val 86086"/>
              </a:avLst>
            </a:prstGeom>
            <a:noFill/>
            <a:ln w="1905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552" name="AutoShape 48"/>
            <p:cNvSpPr>
              <a:spLocks noChangeArrowheads="1"/>
            </p:cNvSpPr>
            <p:nvPr/>
          </p:nvSpPr>
          <p:spPr bwMode="auto">
            <a:xfrm>
              <a:off x="4445" y="745"/>
              <a:ext cx="71" cy="204"/>
            </a:xfrm>
            <a:custGeom>
              <a:avLst/>
              <a:gdLst>
                <a:gd name="G0" fmla="+- 2834 0 0"/>
                <a:gd name="G1" fmla="+- 21600 0 2834"/>
                <a:gd name="G2" fmla="+- 21600 0 283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553" name="AutoShape 49"/>
            <p:cNvSpPr>
              <a:spLocks noChangeArrowheads="1"/>
            </p:cNvSpPr>
            <p:nvPr/>
          </p:nvSpPr>
          <p:spPr bwMode="auto">
            <a:xfrm>
              <a:off x="4324" y="884"/>
              <a:ext cx="71" cy="204"/>
            </a:xfrm>
            <a:custGeom>
              <a:avLst/>
              <a:gdLst>
                <a:gd name="G0" fmla="+- 2834 0 0"/>
                <a:gd name="G1" fmla="+- 21600 0 2834"/>
                <a:gd name="G2" fmla="+- 21600 0 283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34" y="10800"/>
                  </a:moveTo>
                  <a:cubicBezTo>
                    <a:pt x="2834" y="15200"/>
                    <a:pt x="6400" y="18766"/>
                    <a:pt x="10800" y="18766"/>
                  </a:cubicBezTo>
                  <a:cubicBezTo>
                    <a:pt x="15200" y="18766"/>
                    <a:pt x="18766" y="15200"/>
                    <a:pt x="18766" y="10800"/>
                  </a:cubicBezTo>
                  <a:cubicBezTo>
                    <a:pt x="18766" y="6400"/>
                    <a:pt x="15200" y="2834"/>
                    <a:pt x="10800" y="2834"/>
                  </a:cubicBezTo>
                  <a:cubicBezTo>
                    <a:pt x="6400" y="2834"/>
                    <a:pt x="2834" y="6400"/>
                    <a:pt x="2834" y="10800"/>
                  </a:cubicBezTo>
                  <a:close/>
                </a:path>
              </a:pathLst>
            </a:custGeom>
            <a:noFill/>
            <a:ln w="1905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149554" name="Line 50"/>
            <p:cNvSpPr>
              <a:spLocks noChangeShapeType="1"/>
            </p:cNvSpPr>
            <p:nvPr/>
          </p:nvSpPr>
          <p:spPr bwMode="auto">
            <a:xfrm>
              <a:off x="3798" y="526"/>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55" name="Line 51"/>
            <p:cNvSpPr>
              <a:spLocks noChangeShapeType="1"/>
            </p:cNvSpPr>
            <p:nvPr/>
          </p:nvSpPr>
          <p:spPr bwMode="auto">
            <a:xfrm>
              <a:off x="3798" y="639"/>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56" name="Line 52"/>
            <p:cNvSpPr>
              <a:spLocks noChangeShapeType="1"/>
            </p:cNvSpPr>
            <p:nvPr/>
          </p:nvSpPr>
          <p:spPr bwMode="auto">
            <a:xfrm>
              <a:off x="3798" y="752"/>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57" name="Line 53"/>
            <p:cNvSpPr>
              <a:spLocks noChangeShapeType="1"/>
            </p:cNvSpPr>
            <p:nvPr/>
          </p:nvSpPr>
          <p:spPr bwMode="auto">
            <a:xfrm>
              <a:off x="3798" y="865"/>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58" name="Line 54"/>
            <p:cNvSpPr>
              <a:spLocks noChangeShapeType="1"/>
            </p:cNvSpPr>
            <p:nvPr/>
          </p:nvSpPr>
          <p:spPr bwMode="auto">
            <a:xfrm>
              <a:off x="3798" y="978"/>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nvGrpSpPr>
            <p:cNvPr id="149559" name="Group 55"/>
            <p:cNvGrpSpPr>
              <a:grpSpLocks/>
            </p:cNvGrpSpPr>
            <p:nvPr/>
          </p:nvGrpSpPr>
          <p:grpSpPr bwMode="auto">
            <a:xfrm>
              <a:off x="4617" y="217"/>
              <a:ext cx="211" cy="211"/>
              <a:chOff x="1282" y="2823"/>
              <a:chExt cx="211" cy="211"/>
            </a:xfrm>
          </p:grpSpPr>
          <p:sp>
            <p:nvSpPr>
              <p:cNvPr id="149560" name="Line 56"/>
              <p:cNvSpPr>
                <a:spLocks noChangeShapeType="1"/>
              </p:cNvSpPr>
              <p:nvPr/>
            </p:nvSpPr>
            <p:spPr bwMode="auto">
              <a:xfrm flipV="1">
                <a:off x="1282" y="2823"/>
                <a:ext cx="211" cy="187"/>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61" name="Line 57"/>
              <p:cNvSpPr>
                <a:spLocks noChangeShapeType="1"/>
              </p:cNvSpPr>
              <p:nvPr/>
            </p:nvSpPr>
            <p:spPr bwMode="auto">
              <a:xfrm flipV="1">
                <a:off x="1282" y="2896"/>
                <a:ext cx="211" cy="138"/>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nvGrpSpPr>
            <p:cNvPr id="149562" name="Group 58"/>
            <p:cNvGrpSpPr>
              <a:grpSpLocks/>
            </p:cNvGrpSpPr>
            <p:nvPr/>
          </p:nvGrpSpPr>
          <p:grpSpPr bwMode="auto">
            <a:xfrm flipV="1">
              <a:off x="4609" y="940"/>
              <a:ext cx="211" cy="211"/>
              <a:chOff x="1282" y="2823"/>
              <a:chExt cx="211" cy="211"/>
            </a:xfrm>
          </p:grpSpPr>
          <p:sp>
            <p:nvSpPr>
              <p:cNvPr id="149563" name="Line 59"/>
              <p:cNvSpPr>
                <a:spLocks noChangeShapeType="1"/>
              </p:cNvSpPr>
              <p:nvPr/>
            </p:nvSpPr>
            <p:spPr bwMode="auto">
              <a:xfrm flipV="1">
                <a:off x="1282" y="2823"/>
                <a:ext cx="211" cy="187"/>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64" name="Line 60"/>
              <p:cNvSpPr>
                <a:spLocks noChangeShapeType="1"/>
              </p:cNvSpPr>
              <p:nvPr/>
            </p:nvSpPr>
            <p:spPr bwMode="auto">
              <a:xfrm flipV="1">
                <a:off x="1282" y="2896"/>
                <a:ext cx="211" cy="138"/>
              </a:xfrm>
              <a:prstGeom prst="line">
                <a:avLst/>
              </a:prstGeom>
              <a:noFill/>
              <a:ln w="2857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149565" name="Line 61"/>
            <p:cNvSpPr>
              <a:spLocks noChangeShapeType="1"/>
            </p:cNvSpPr>
            <p:nvPr/>
          </p:nvSpPr>
          <p:spPr bwMode="auto">
            <a:xfrm>
              <a:off x="3862" y="460"/>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66" name="Line 62"/>
            <p:cNvSpPr>
              <a:spLocks noChangeShapeType="1"/>
            </p:cNvSpPr>
            <p:nvPr/>
          </p:nvSpPr>
          <p:spPr bwMode="auto">
            <a:xfrm>
              <a:off x="3862" y="573"/>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67" name="Line 63"/>
            <p:cNvSpPr>
              <a:spLocks noChangeShapeType="1"/>
            </p:cNvSpPr>
            <p:nvPr/>
          </p:nvSpPr>
          <p:spPr bwMode="auto">
            <a:xfrm>
              <a:off x="3862" y="686"/>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68" name="Line 64"/>
            <p:cNvSpPr>
              <a:spLocks noChangeShapeType="1"/>
            </p:cNvSpPr>
            <p:nvPr/>
          </p:nvSpPr>
          <p:spPr bwMode="auto">
            <a:xfrm>
              <a:off x="3862" y="799"/>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9569" name="Line 65"/>
            <p:cNvSpPr>
              <a:spLocks noChangeShapeType="1"/>
            </p:cNvSpPr>
            <p:nvPr/>
          </p:nvSpPr>
          <p:spPr bwMode="auto">
            <a:xfrm>
              <a:off x="3862" y="912"/>
              <a:ext cx="267" cy="0"/>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aphicFrame>
        <p:nvGraphicFramePr>
          <p:cNvPr id="149570" name="Object 66"/>
          <p:cNvGraphicFramePr>
            <a:graphicFrameLocks noChangeAspect="1"/>
          </p:cNvGraphicFramePr>
          <p:nvPr/>
        </p:nvGraphicFramePr>
        <p:xfrm>
          <a:off x="6688138" y="5035550"/>
          <a:ext cx="292100" cy="279400"/>
        </p:xfrm>
        <a:graphic>
          <a:graphicData uri="http://schemas.openxmlformats.org/presentationml/2006/ole">
            <mc:AlternateContent xmlns:mc="http://schemas.openxmlformats.org/markup-compatibility/2006">
              <mc:Choice xmlns:v="urn:schemas-microsoft-com:vml" Requires="v">
                <p:oleObj spid="_x0000_s149942" name="Equation" r:id="rId13" imgW="291973" imgH="279279" progId="Equation.DSMT4">
                  <p:embed/>
                </p:oleObj>
              </mc:Choice>
              <mc:Fallback>
                <p:oleObj name="Equation" r:id="rId13" imgW="291973" imgH="279279" progId="Equation.DSMT4">
                  <p:embed/>
                  <p:pic>
                    <p:nvPicPr>
                      <p:cNvPr id="0" name="Picture 15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88138" y="5035550"/>
                        <a:ext cx="292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71" name="Object 67"/>
          <p:cNvGraphicFramePr>
            <a:graphicFrameLocks noChangeAspect="1"/>
          </p:cNvGraphicFramePr>
          <p:nvPr/>
        </p:nvGraphicFramePr>
        <p:xfrm>
          <a:off x="7896225" y="4100513"/>
          <a:ext cx="241300" cy="266700"/>
        </p:xfrm>
        <a:graphic>
          <a:graphicData uri="http://schemas.openxmlformats.org/presentationml/2006/ole">
            <mc:AlternateContent xmlns:mc="http://schemas.openxmlformats.org/markup-compatibility/2006">
              <mc:Choice xmlns:v="urn:schemas-microsoft-com:vml" Requires="v">
                <p:oleObj spid="_x0000_s149943" name="Equation" r:id="rId15" imgW="241091" imgH="266469" progId="Equation.DSMT4">
                  <p:embed/>
                </p:oleObj>
              </mc:Choice>
              <mc:Fallback>
                <p:oleObj name="Equation" r:id="rId15" imgW="241091" imgH="266469" progId="Equation.DSMT4">
                  <p:embed/>
                  <p:pic>
                    <p:nvPicPr>
                      <p:cNvPr id="0" name="Picture 15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96225" y="4100513"/>
                        <a:ext cx="2413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9572" name="Picture 6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84963" y="1341438"/>
            <a:ext cx="2459037" cy="2247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5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9516"/>
                                        </p:tgtEl>
                                        <p:attrNameLst>
                                          <p:attrName>style.visibility</p:attrName>
                                        </p:attrNameLst>
                                      </p:cBhvr>
                                      <p:to>
                                        <p:strVal val="visible"/>
                                      </p:to>
                                    </p:set>
                                    <p:animEffect transition="in" filter="wipe(down)">
                                      <p:cBhvr>
                                        <p:cTn id="15" dur="500"/>
                                        <p:tgtEl>
                                          <p:spTgt spid="149516"/>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1495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952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49517"/>
                                        </p:tgtEl>
                                        <p:attrNameLst>
                                          <p:attrName>style.visibility</p:attrName>
                                        </p:attrNameLst>
                                      </p:cBhvr>
                                      <p:to>
                                        <p:strVal val="visible"/>
                                      </p:to>
                                    </p:set>
                                    <p:animEffect transition="in" filter="wipe(down)">
                                      <p:cBhvr>
                                        <p:cTn id="27" dur="500"/>
                                        <p:tgtEl>
                                          <p:spTgt spid="149517"/>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14952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95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951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16" fill="hold" nodeType="clickEffect">
                                  <p:stCondLst>
                                    <p:cond delay="0"/>
                                  </p:stCondLst>
                                  <p:childTnLst>
                                    <p:set>
                                      <p:cBhvr>
                                        <p:cTn id="40" dur="1" fill="hold">
                                          <p:stCondLst>
                                            <p:cond delay="0"/>
                                          </p:stCondLst>
                                        </p:cTn>
                                        <p:tgtEl>
                                          <p:spTgt spid="149572"/>
                                        </p:tgtEl>
                                        <p:attrNameLst>
                                          <p:attrName>style.visibility</p:attrName>
                                        </p:attrNameLst>
                                      </p:cBhvr>
                                      <p:to>
                                        <p:strVal val="visible"/>
                                      </p:to>
                                    </p:set>
                                    <p:anim calcmode="lin" valueType="num">
                                      <p:cBhvr>
                                        <p:cTn id="41" dur="500" fill="hold"/>
                                        <p:tgtEl>
                                          <p:spTgt spid="149572"/>
                                        </p:tgtEl>
                                        <p:attrNameLst>
                                          <p:attrName>ppt_w</p:attrName>
                                        </p:attrNameLst>
                                      </p:cBhvr>
                                      <p:tavLst>
                                        <p:tav tm="0">
                                          <p:val>
                                            <p:fltVal val="0"/>
                                          </p:val>
                                        </p:tav>
                                        <p:tav tm="100000">
                                          <p:val>
                                            <p:strVal val="#ppt_w"/>
                                          </p:val>
                                        </p:tav>
                                      </p:tavLst>
                                    </p:anim>
                                    <p:anim calcmode="lin" valueType="num">
                                      <p:cBhvr>
                                        <p:cTn id="42" dur="500" fill="hold"/>
                                        <p:tgtEl>
                                          <p:spTgt spid="149572"/>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4954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495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9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6" grpId="0" animBg="1"/>
      <p:bldP spid="1495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ChangeArrowheads="1"/>
          </p:cNvSpPr>
          <p:nvPr/>
        </p:nvSpPr>
        <p:spPr bwMode="auto">
          <a:xfrm>
            <a:off x="469590" y="2621142"/>
            <a:ext cx="82804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latin typeface="+mn-ea"/>
                <a:ea typeface="+mn-ea"/>
              </a:rPr>
              <a:t>    由</a:t>
            </a:r>
            <a:r>
              <a:rPr lang="zh-CN" altLang="en-US" dirty="0">
                <a:latin typeface="+mn-ea"/>
                <a:ea typeface="+mn-ea"/>
              </a:rPr>
              <a:t>原子和分子理论可以解释物质的磁性问题。现在知道，凡是</a:t>
            </a:r>
            <a:r>
              <a:rPr lang="zh-CN" altLang="en-US" dirty="0">
                <a:solidFill>
                  <a:srgbClr val="0070C0"/>
                </a:solidFill>
                <a:latin typeface="+mn-ea"/>
                <a:ea typeface="+mn-ea"/>
              </a:rPr>
              <a:t>总磁矩等于零</a:t>
            </a:r>
            <a:r>
              <a:rPr lang="zh-CN" altLang="en-US" dirty="0">
                <a:latin typeface="+mn-ea"/>
                <a:ea typeface="+mn-ea"/>
              </a:rPr>
              <a:t>的原子或分子都表现</a:t>
            </a:r>
            <a:r>
              <a:rPr lang="zh-CN" altLang="en-US" dirty="0">
                <a:solidFill>
                  <a:srgbClr val="0070C0"/>
                </a:solidFill>
                <a:latin typeface="+mn-ea"/>
                <a:ea typeface="+mn-ea"/>
              </a:rPr>
              <a:t>抗磁性</a:t>
            </a:r>
            <a:r>
              <a:rPr lang="zh-CN" altLang="en-US" dirty="0">
                <a:latin typeface="+mn-ea"/>
                <a:ea typeface="+mn-ea"/>
              </a:rPr>
              <a:t>；</a:t>
            </a:r>
            <a:r>
              <a:rPr lang="zh-CN" altLang="en-US" dirty="0">
                <a:solidFill>
                  <a:srgbClr val="0070C0"/>
                </a:solidFill>
                <a:latin typeface="+mn-ea"/>
                <a:ea typeface="+mn-ea"/>
              </a:rPr>
              <a:t>总磁矩不等于零</a:t>
            </a:r>
            <a:r>
              <a:rPr lang="zh-CN" altLang="en-US" dirty="0">
                <a:latin typeface="+mn-ea"/>
                <a:ea typeface="+mn-ea"/>
              </a:rPr>
              <a:t>的原子或分子表现</a:t>
            </a:r>
            <a:r>
              <a:rPr lang="zh-CN" altLang="en-US" dirty="0">
                <a:solidFill>
                  <a:srgbClr val="0070C0"/>
                </a:solidFill>
                <a:latin typeface="+mn-ea"/>
                <a:ea typeface="+mn-ea"/>
              </a:rPr>
              <a:t>顺磁性</a:t>
            </a:r>
            <a:r>
              <a:rPr lang="zh-CN" altLang="en-US" dirty="0">
                <a:latin typeface="+mn-ea"/>
                <a:ea typeface="+mn-ea"/>
              </a:rPr>
              <a:t>。单原子的物质决定于原子总磁矩的情况；由分子构成的物质决定于分子总磁矩的情况</a:t>
            </a:r>
            <a:r>
              <a:rPr lang="zh-CN" altLang="en-US" dirty="0" smtClean="0">
                <a:latin typeface="+mn-ea"/>
                <a:ea typeface="+mn-ea"/>
              </a:rPr>
              <a:t>。</a:t>
            </a:r>
            <a:endParaRPr lang="zh-CN" altLang="en-US" dirty="0">
              <a:latin typeface="+mn-ea"/>
              <a:ea typeface="+mn-ea"/>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rot="60000">
            <a:off x="683568" y="188640"/>
            <a:ext cx="8064896" cy="2362305"/>
          </a:xfrm>
          <a:prstGeom prst="rect">
            <a:avLst/>
          </a:prstGeom>
        </p:spPr>
      </p:pic>
      <p:sp>
        <p:nvSpPr>
          <p:cNvPr id="3" name="矩形 2"/>
          <p:cNvSpPr/>
          <p:nvPr/>
        </p:nvSpPr>
        <p:spPr>
          <a:xfrm>
            <a:off x="-108520" y="4523676"/>
            <a:ext cx="4572000" cy="1200329"/>
          </a:xfrm>
          <a:prstGeom prst="rect">
            <a:avLst/>
          </a:prstGeom>
        </p:spPr>
        <p:txBody>
          <a:bodyPr>
            <a:spAutoFit/>
          </a:bodyPr>
          <a:lstStyle/>
          <a:p>
            <a:pPr marL="266700" indent="266700">
              <a:spcAft>
                <a:spcPts val="0"/>
              </a:spcAft>
            </a:pPr>
            <a:r>
              <a:rPr lang="zh-CN" altLang="zh-CN" b="1" dirty="0">
                <a:solidFill>
                  <a:srgbClr val="C00000"/>
                </a:solidFill>
                <a:latin typeface="宋体" panose="02010600030101010101" pitchFamily="2" charset="-122"/>
                <a:cs typeface="宋体" panose="02010600030101010101" pitchFamily="2" charset="-122"/>
              </a:rPr>
              <a:t>物质磁性（重要概念）</a:t>
            </a:r>
            <a:endParaRPr lang="zh-CN" altLang="zh-CN" sz="2000" dirty="0">
              <a:latin typeface="宋体" panose="02010600030101010101" pitchFamily="2" charset="-122"/>
              <a:cs typeface="宋体" panose="02010600030101010101" pitchFamily="2" charset="-122"/>
            </a:endParaRPr>
          </a:p>
          <a:p>
            <a:pPr marL="266700" indent="266700">
              <a:spcAft>
                <a:spcPts val="0"/>
              </a:spcAft>
            </a:pPr>
            <a:r>
              <a:rPr lang="zh-CN" altLang="zh-CN" b="1" dirty="0">
                <a:solidFill>
                  <a:srgbClr val="C00000"/>
                </a:solidFill>
                <a:latin typeface="宋体" panose="02010600030101010101" pitchFamily="2" charset="-122"/>
                <a:cs typeface="宋体" panose="02010600030101010101" pitchFamily="2" charset="-122"/>
              </a:rPr>
              <a:t>抗磁性：总角动量为</a:t>
            </a:r>
            <a:r>
              <a:rPr lang="en-US" altLang="zh-CN" b="1" dirty="0">
                <a:solidFill>
                  <a:srgbClr val="C00000"/>
                </a:solidFill>
                <a:latin typeface="宋体" panose="02010600030101010101" pitchFamily="2" charset="-122"/>
                <a:cs typeface="宋体" panose="02010600030101010101" pitchFamily="2" charset="-122"/>
              </a:rPr>
              <a:t>0</a:t>
            </a:r>
            <a:endParaRPr lang="zh-CN" altLang="zh-CN" sz="2000" dirty="0">
              <a:latin typeface="宋体" panose="02010600030101010101" pitchFamily="2" charset="-122"/>
              <a:cs typeface="宋体" panose="02010600030101010101" pitchFamily="2" charset="-122"/>
            </a:endParaRPr>
          </a:p>
          <a:p>
            <a:pPr marL="266700" indent="266700">
              <a:spcAft>
                <a:spcPts val="0"/>
              </a:spcAft>
            </a:pPr>
            <a:r>
              <a:rPr lang="zh-CN" altLang="zh-CN" b="1" dirty="0">
                <a:solidFill>
                  <a:srgbClr val="C00000"/>
                </a:solidFill>
                <a:latin typeface="宋体" panose="02010600030101010101" pitchFamily="2" charset="-122"/>
                <a:cs typeface="宋体" panose="02010600030101010101" pitchFamily="2" charset="-122"/>
              </a:rPr>
              <a:t>顺磁性：总角动量不等于</a:t>
            </a:r>
            <a:r>
              <a:rPr lang="en-US" altLang="zh-CN" b="1" dirty="0">
                <a:solidFill>
                  <a:srgbClr val="C00000"/>
                </a:solidFill>
                <a:latin typeface="宋体" panose="02010600030101010101" pitchFamily="2" charset="-122"/>
                <a:cs typeface="宋体" panose="02010600030101010101" pitchFamily="2" charset="-122"/>
              </a:rPr>
              <a:t>0</a:t>
            </a:r>
            <a:endParaRPr lang="zh-CN" altLang="zh-CN" sz="2000" dirty="0">
              <a:latin typeface="宋体" panose="02010600030101010101" pitchFamily="2" charset="-122"/>
              <a:cs typeface="宋体" panose="02010600030101010101" pitchFamily="2" charset="-122"/>
            </a:endParaRPr>
          </a:p>
        </p:txBody>
      </p:sp>
      <mc:AlternateContent xmlns:mc="http://schemas.openxmlformats.org/markup-compatibility/2006">
        <mc:Choice xmlns:a14="http://schemas.microsoft.com/office/drawing/2010/main" Requires="a14">
          <p:sp>
            <p:nvSpPr>
              <p:cNvPr id="5" name="内容占位符 1"/>
              <p:cNvSpPr>
                <a:spLocks noGrp="1"/>
              </p:cNvSpPr>
              <p:nvPr>
                <p:ph idx="1"/>
              </p:nvPr>
            </p:nvSpPr>
            <p:spPr>
              <a:xfrm>
                <a:off x="4609790" y="4523676"/>
                <a:ext cx="5410944" cy="2091878"/>
              </a:xfrm>
            </p:spPr>
            <p:txBody>
              <a:bodyPr/>
              <a:lstStyle/>
              <a:p>
                <a:r>
                  <a:rPr lang="zh-CN" altLang="en-US" sz="2400" dirty="0" smtClean="0"/>
                  <a:t>顺磁性 </a:t>
                </a: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=0</m:t>
                    </m:r>
                  </m:oMath>
                </a14:m>
                <a:endParaRPr lang="en-US" altLang="zh-CN" sz="2400" b="0" i="1" dirty="0" smtClean="0">
                  <a:latin typeface="Cambria Math" panose="02040503050406030204" pitchFamily="18" charset="0"/>
                </a:endParaRPr>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sPre>
                            <m:sPrePr>
                              <m:ctrlPr>
                                <a:rPr lang="en-US" altLang="zh-CN" sz="2400" b="0" i="1" smtClean="0">
                                  <a:latin typeface="Cambria Math" panose="02040503050406030204" pitchFamily="18" charset="0"/>
                                </a:rPr>
                              </m:ctrlPr>
                            </m:sPrePr>
                            <m:sub/>
                            <m:sup>
                              <m:r>
                                <a:rPr lang="en-US" altLang="zh-CN" sz="2400" b="0" i="1" smtClean="0">
                                  <a:latin typeface="Cambria Math" panose="02040503050406030204" pitchFamily="18" charset="0"/>
                                </a:rPr>
                                <m:t>3</m:t>
                              </m:r>
                            </m:sup>
                            <m:e>
                              <m:r>
                                <a:rPr lang="en-US" altLang="zh-CN" sz="2400" b="0" i="1" smtClean="0">
                                  <a:latin typeface="Cambria Math" panose="02040503050406030204" pitchFamily="18" charset="0"/>
                                </a:rPr>
                                <m:t>𝑃</m:t>
                              </m:r>
                            </m:e>
                          </m:sPre>
                        </m:e>
                        <m:sub>
                          <m:r>
                            <a:rPr lang="en-US" altLang="zh-CN" sz="2400" b="0" i="1" smtClean="0">
                              <a:latin typeface="Cambria Math" panose="02040503050406030204" pitchFamily="18" charset="0"/>
                            </a:rPr>
                            <m:t>0</m:t>
                          </m:r>
                        </m:sub>
                      </m:sSub>
                    </m:oMath>
                  </m:oMathPara>
                </a14:m>
                <a:endParaRPr lang="en-US" altLang="zh-CN" sz="2400" dirty="0" smtClean="0"/>
              </a:p>
              <a:p>
                <a:pPr marL="82153" indent="0">
                  <a:buNone/>
                </a:pPr>
                <a:r>
                  <a:rPr lang="zh-CN" altLang="en-US" sz="2400" dirty="0" smtClean="0"/>
                  <a:t>抗磁性 </a:t>
                </a: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≠0</m:t>
                    </m:r>
                  </m:oMath>
                </a14:m>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3</m:t>
                              </m:r>
                            </m:sup>
                            <m:e>
                              <m:r>
                                <a:rPr lang="en-US" altLang="zh-CN" sz="2400" i="1">
                                  <a:latin typeface="Cambria Math" panose="02040503050406030204" pitchFamily="18" charset="0"/>
                                </a:rPr>
                                <m:t>𝑃</m:t>
                              </m:r>
                            </m:e>
                          </m:sPre>
                        </m:e>
                        <m:sub>
                          <m:r>
                            <a:rPr lang="en-US" altLang="zh-CN" sz="2400" i="1" smtClean="0">
                              <a:latin typeface="Cambria Math" panose="02040503050406030204" pitchFamily="18" charset="0"/>
                            </a:rPr>
                            <m:t>1</m:t>
                          </m:r>
                          <m:r>
                            <a:rPr lang="en-US" altLang="zh-CN" sz="2400" b="0" i="1" smtClean="0">
                              <a:latin typeface="Cambria Math" panose="02040503050406030204" pitchFamily="18" charset="0"/>
                            </a:rPr>
                            <m:t>,2</m:t>
                          </m:r>
                        </m:sub>
                      </m:sSub>
                    </m:oMath>
                  </m:oMathPara>
                </a14:m>
                <a:endParaRPr lang="en-US" altLang="zh-CN" sz="2400" dirty="0" smtClean="0"/>
              </a:p>
            </p:txBody>
          </p:sp>
        </mc:Choice>
        <mc:Fallback>
          <p:sp>
            <p:nvSpPr>
              <p:cNvPr id="5" name="内容占位符 1"/>
              <p:cNvSpPr>
                <a:spLocks noGrp="1" noRot="1" noChangeAspect="1" noMove="1" noResize="1" noEditPoints="1" noAdjustHandles="1" noChangeArrowheads="1" noChangeShapeType="1" noTextEdit="1"/>
              </p:cNvSpPr>
              <p:nvPr>
                <p:ph idx="1"/>
              </p:nvPr>
            </p:nvSpPr>
            <p:spPr>
              <a:xfrm>
                <a:off x="4609790" y="4523676"/>
                <a:ext cx="5410944" cy="2091878"/>
              </a:xfrm>
              <a:blipFill rotWithShape="0">
                <a:blip r:embed="rId3"/>
                <a:stretch>
                  <a:fillRect l="-225" t="-4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95443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0" descr="4Z1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8147" y="4744318"/>
            <a:ext cx="3995737" cy="1536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7107" name="Picture 9" descr="4Z1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784" y="332656"/>
            <a:ext cx="4897438" cy="4510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7108" name="Rectangle 2"/>
              <p:cNvSpPr>
                <a:spLocks noChangeArrowheads="1"/>
              </p:cNvSpPr>
              <p:nvPr/>
            </p:nvSpPr>
            <p:spPr bwMode="auto">
              <a:xfrm>
                <a:off x="539552" y="2417228"/>
                <a:ext cx="1799704" cy="461665"/>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ea typeface="楷体_GB2312" pitchFamily="49" charset="-122"/>
                            </a:rPr>
                          </m:ctrlPr>
                        </m:sSubPr>
                        <m:e>
                          <m:r>
                            <a:rPr lang="en-US" altLang="zh-CN" b="1" i="1" dirty="0" smtClean="0">
                              <a:latin typeface="Cambria Math" panose="02040503050406030204" pitchFamily="18" charset="0"/>
                              <a:ea typeface="楷体_GB2312" pitchFamily="49" charset="-122"/>
                            </a:rPr>
                            <m:t>𝑯</m:t>
                          </m:r>
                        </m:e>
                        <m:sub>
                          <m:r>
                            <a:rPr lang="en-US" altLang="zh-CN" b="1" i="1" dirty="0" smtClean="0">
                              <a:latin typeface="Cambria Math" panose="02040503050406030204" pitchFamily="18" charset="0"/>
                              <a:ea typeface="楷体_GB2312" pitchFamily="49" charset="-122"/>
                            </a:rPr>
                            <m:t>𝜶</m:t>
                          </m:r>
                        </m:sub>
                      </m:sSub>
                      <m:r>
                        <a:rPr lang="zh-CN" altLang="en-US" b="1" i="1" dirty="0">
                          <a:latin typeface="Cambria Math" panose="02040503050406030204" pitchFamily="18" charset="0"/>
                          <a:ea typeface="楷体_GB2312" pitchFamily="49" charset="-122"/>
                        </a:rPr>
                        <m:t>线</m:t>
                      </m:r>
                    </m:oMath>
                  </m:oMathPara>
                </a14:m>
                <a:endParaRPr lang="zh-CN" altLang="en-US" b="1" dirty="0">
                  <a:latin typeface="Times New Roman" panose="02020603050405020304" pitchFamily="18" charset="0"/>
                  <a:ea typeface="楷体_GB2312" pitchFamily="49" charset="-122"/>
                </a:endParaRPr>
              </a:p>
            </p:txBody>
          </p:sp>
        </mc:Choice>
        <mc:Fallback xmlns="">
          <p:sp>
            <p:nvSpPr>
              <p:cNvPr id="47108" name="Rectangle 2"/>
              <p:cNvSpPr>
                <a:spLocks noRot="1" noChangeAspect="1" noMove="1" noResize="1" noEditPoints="1" noAdjustHandles="1" noChangeArrowheads="1" noChangeShapeType="1" noTextEdit="1"/>
              </p:cNvSpPr>
              <p:nvPr/>
            </p:nvSpPr>
            <p:spPr bwMode="auto">
              <a:xfrm>
                <a:off x="539552" y="2417228"/>
                <a:ext cx="1799704" cy="461665"/>
              </a:xfrm>
              <a:prstGeom prst="rect">
                <a:avLst/>
              </a:prstGeom>
              <a:blipFill rotWithShape="0">
                <a:blip r:embed="rId4"/>
                <a:stretch>
                  <a:fillRect/>
                </a:stretch>
              </a:blipFill>
              <a:ln/>
              <a:extLst/>
            </p:spPr>
            <p:txBody>
              <a:bodyPr/>
              <a:lstStyle/>
              <a:p>
                <a:r>
                  <a:rPr lang="zh-CN" altLang="en-US">
                    <a:noFill/>
                  </a:rPr>
                  <a:t> </a:t>
                </a:r>
              </a:p>
            </p:txBody>
          </p:sp>
        </mc:Fallback>
      </mc:AlternateContent>
      <p:sp>
        <p:nvSpPr>
          <p:cNvPr id="47109" name="Rectangle 6"/>
          <p:cNvSpPr>
            <a:spLocks noChangeArrowheads="1"/>
          </p:cNvSpPr>
          <p:nvPr/>
        </p:nvSpPr>
        <p:spPr bwMode="auto">
          <a:xfrm>
            <a:off x="3443288" y="2386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6350800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1556792"/>
                <a:ext cx="8064896" cy="4210414"/>
              </a:xfrm>
            </p:spPr>
            <p:txBody>
              <a:bodyPr/>
              <a:lstStyle/>
              <a:p>
                <a:r>
                  <a:rPr lang="zh-CN" altLang="en-US" sz="2400" dirty="0" smtClean="0"/>
                  <a:t>一个假设：电子自旋</a:t>
                </a:r>
                <a:endParaRPr lang="en-US" altLang="zh-CN" sz="2400" dirty="0" smtClean="0"/>
              </a:p>
              <a:p>
                <a:r>
                  <a:rPr lang="zh-CN" altLang="en-US" sz="2400" dirty="0"/>
                  <a:t>三个</a:t>
                </a:r>
                <a:r>
                  <a:rPr lang="zh-CN" altLang="en-US" sz="2400" dirty="0" smtClean="0"/>
                  <a:t>实验：碱金属双线，施特恩</a:t>
                </a:r>
                <a:r>
                  <a:rPr lang="en-US" altLang="zh-CN" sz="2400" dirty="0" smtClean="0"/>
                  <a:t>-</a:t>
                </a:r>
                <a:r>
                  <a:rPr lang="zh-CN" altLang="en-US" sz="2400" dirty="0" smtClean="0"/>
                  <a:t>盖拉赫实验，塞曼效应</a:t>
                </a:r>
                <a:endParaRPr lang="en-US" altLang="zh-CN" sz="2400" dirty="0" smtClean="0"/>
              </a:p>
              <a:p>
                <a:r>
                  <a:rPr lang="zh-CN" altLang="en-US" sz="2400" dirty="0"/>
                  <a:t>四个</a:t>
                </a:r>
                <a:r>
                  <a:rPr lang="zh-CN" altLang="en-US" sz="2400" dirty="0" smtClean="0"/>
                  <a:t>量子数：</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𝑠</m:t>
                        </m:r>
                      </m:sub>
                    </m:sSub>
                  </m:oMath>
                </a14:m>
                <a:endParaRPr lang="en-US" altLang="zh-CN" sz="2400" dirty="0" smtClean="0"/>
              </a:p>
              <a:p>
                <a:r>
                  <a:rPr lang="zh-CN" altLang="en-US" sz="2400" dirty="0"/>
                  <a:t>看</a:t>
                </a:r>
                <a:r>
                  <a:rPr lang="zh-CN" altLang="en-US" sz="2400" dirty="0" smtClean="0"/>
                  <a:t>光谱：</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𝑗</m:t>
                        </m:r>
                      </m:sub>
                    </m:sSub>
                  </m:oMath>
                </a14:m>
                <a:endParaRPr lang="en-US" altLang="zh-CN" sz="2400" b="0" dirty="0" smtClean="0"/>
              </a:p>
              <a:p>
                <a:r>
                  <a:rPr lang="zh-CN" altLang="en-US" sz="2400" dirty="0" smtClean="0"/>
                  <a:t>氢原子光谱的进展：玻尔</a:t>
                </a:r>
                <a14:m>
                  <m:oMath xmlns:m="http://schemas.openxmlformats.org/officeDocument/2006/math">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r>
                  <a:rPr lang="zh-CN" altLang="en-US" sz="2400" dirty="0" smtClean="0"/>
                  <a:t>，索末菲</a:t>
                </a:r>
                <a:r>
                  <a:rPr lang="en-US" altLang="zh-CN" sz="2400" dirty="0" smtClean="0"/>
                  <a:t>(great loser</a:t>
                </a:r>
                <a:r>
                  <a:rPr lang="en-US" altLang="zh-CN" sz="2400" dirty="0"/>
                  <a:t>)</a:t>
                </a:r>
                <a:r>
                  <a:rPr lang="en-US" altLang="zh-CN" sz="2400" dirty="0" smtClean="0"/>
                  <a:t>,</a:t>
                </a:r>
                <a:r>
                  <a:rPr lang="zh-CN" altLang="en-US" sz="2400" dirty="0" smtClean="0"/>
                  <a:t>海森堡</a:t>
                </a:r>
                <a:r>
                  <a:rPr lang="en-US" altLang="zh-CN" sz="2400" dirty="0" smtClean="0"/>
                  <a:t>(</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oMath>
                </a14:m>
                <a:r>
                  <a:rPr lang="en-US" altLang="zh-CN" sz="2400" dirty="0" smtClean="0"/>
                  <a:t>)</a:t>
                </a:r>
                <a:r>
                  <a:rPr lang="zh-CN" altLang="en-US" sz="2400" dirty="0" smtClean="0"/>
                  <a:t>，狄拉克</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oMath>
                </a14:m>
                <a:r>
                  <a:rPr lang="zh-CN" altLang="en-US" sz="2400" dirty="0" smtClean="0"/>
                  <a:t>，兰姆 </a:t>
                </a:r>
                <a:r>
                  <a:rPr lang="en-US" altLang="zh-CN" sz="2400" dirty="0" smtClean="0"/>
                  <a:t>(</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oMath>
                </a14:m>
                <a:r>
                  <a:rPr lang="en-US" altLang="zh-CN" sz="2400" dirty="0" smtClean="0"/>
                  <a: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1556792"/>
                <a:ext cx="8064896" cy="4210414"/>
              </a:xfrm>
              <a:blipFill rotWithShape="0">
                <a:blip r:embed="rId2"/>
                <a:stretch>
                  <a:fillRect l="-1058" t="-1592" r="-3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3482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628800"/>
            <a:ext cx="8136904" cy="4824536"/>
          </a:xfrm>
        </p:spPr>
        <p:txBody>
          <a:bodyPr>
            <a:normAutofit/>
          </a:bodyPr>
          <a:lstStyle/>
          <a:p>
            <a:pPr>
              <a:spcAft>
                <a:spcPts val="1200"/>
              </a:spcAft>
            </a:pPr>
            <a:r>
              <a:rPr lang="zh-CN" altLang="en-US" sz="2400" dirty="0" smtClean="0"/>
              <a:t>乌仑贝克，古兹密特提出自旋的概念</a:t>
            </a:r>
            <a:endParaRPr lang="en-US" altLang="zh-CN" sz="2400" dirty="0" smtClean="0"/>
          </a:p>
          <a:p>
            <a:pPr>
              <a:spcAft>
                <a:spcPts val="1200"/>
              </a:spcAft>
            </a:pPr>
            <a:r>
              <a:rPr lang="zh-CN" altLang="en-US" sz="2400" dirty="0"/>
              <a:t>自旋是原子的一种</a:t>
            </a:r>
            <a:r>
              <a:rPr lang="zh-CN" altLang="en-US" sz="2400" dirty="0" smtClean="0"/>
              <a:t>内禀属性，与角动量的量子化方式一样，但是计算磁矩的时候要乘以</a:t>
            </a:r>
            <a:r>
              <a:rPr lang="en-US" altLang="zh-CN" sz="2400" dirty="0" smtClean="0"/>
              <a:t>2</a:t>
            </a:r>
            <a:r>
              <a:rPr lang="zh-CN" altLang="en-US" sz="2400" dirty="0" smtClean="0"/>
              <a:t>（</a:t>
            </a:r>
            <a:r>
              <a:rPr lang="en-US" altLang="zh-CN" sz="2400" dirty="0" smtClean="0"/>
              <a:t>g</a:t>
            </a:r>
            <a:r>
              <a:rPr lang="zh-CN" altLang="en-US" sz="2400" dirty="0" smtClean="0"/>
              <a:t>因子）</a:t>
            </a:r>
            <a:endParaRPr lang="en-US" altLang="zh-CN" sz="2400" dirty="0" smtClean="0"/>
          </a:p>
          <a:p>
            <a:pPr>
              <a:spcAft>
                <a:spcPts val="1200"/>
              </a:spcAft>
            </a:pPr>
            <a:r>
              <a:rPr lang="zh-CN" altLang="en-US" sz="2400" dirty="0" smtClean="0"/>
              <a:t>施特恩</a:t>
            </a:r>
            <a:r>
              <a:rPr lang="en-US" altLang="zh-CN" sz="2400" dirty="0" smtClean="0"/>
              <a:t>—</a:t>
            </a:r>
            <a:r>
              <a:rPr lang="zh-CN" altLang="en-US" sz="2400" dirty="0" smtClean="0"/>
              <a:t>盖拉赫实验以及碱金属双线证实了自旋的存在</a:t>
            </a:r>
            <a:endParaRPr lang="en-US" altLang="zh-CN" sz="2400" dirty="0" smtClean="0"/>
          </a:p>
          <a:p>
            <a:pPr>
              <a:spcAft>
                <a:spcPts val="1200"/>
              </a:spcAft>
            </a:pPr>
            <a:r>
              <a:rPr lang="zh-CN" altLang="en-US" sz="2400" dirty="0" smtClean="0"/>
              <a:t>正常塞曼效应观察的是自旋为</a:t>
            </a:r>
            <a:r>
              <a:rPr lang="en-US" altLang="zh-CN" sz="2400" dirty="0" smtClean="0"/>
              <a:t>0</a:t>
            </a:r>
            <a:r>
              <a:rPr lang="zh-CN" altLang="en-US" sz="2400" dirty="0" smtClean="0"/>
              <a:t>的原子光谱；反常塞曼效应观察的是自旋不为</a:t>
            </a:r>
            <a:r>
              <a:rPr lang="en-US" altLang="zh-CN" sz="2400" dirty="0" smtClean="0"/>
              <a:t>0</a:t>
            </a:r>
            <a:r>
              <a:rPr lang="zh-CN" altLang="en-US" sz="2400" dirty="0" smtClean="0"/>
              <a:t>的原子光谱，并且只有弱磁场下才存在自旋和轨道的耦合。强磁场下无法观测反常塞曼效应</a:t>
            </a:r>
            <a:endParaRPr lang="en-US" altLang="zh-CN" sz="2400" dirty="0" smtClean="0"/>
          </a:p>
          <a:p>
            <a:pPr>
              <a:spcAft>
                <a:spcPts val="1200"/>
              </a:spcAft>
            </a:pPr>
            <a:endParaRPr lang="en-US" altLang="zh-CN" sz="2400" dirty="0" smtClean="0"/>
          </a:p>
        </p:txBody>
      </p:sp>
      <p:sp>
        <p:nvSpPr>
          <p:cNvPr id="2" name="标题 1"/>
          <p:cNvSpPr>
            <a:spLocks noGrp="1"/>
          </p:cNvSpPr>
          <p:nvPr>
            <p:ph type="title"/>
          </p:nvPr>
        </p:nvSpPr>
        <p:spPr>
          <a:xfrm>
            <a:off x="1945201" y="624110"/>
            <a:ext cx="6589199" cy="716658"/>
          </a:xfrm>
        </p:spPr>
        <p:txBody>
          <a:bodyPr/>
          <a:lstStyle/>
          <a:p>
            <a:r>
              <a:rPr lang="zh-CN" altLang="en-US" dirty="0"/>
              <a:t>与</a:t>
            </a:r>
            <a:r>
              <a:rPr lang="zh-CN" altLang="en-US" dirty="0" smtClean="0"/>
              <a:t>自旋</a:t>
            </a:r>
            <a:r>
              <a:rPr lang="zh-CN" altLang="en-US" dirty="0"/>
              <a:t>有关的</a:t>
            </a:r>
          </a:p>
        </p:txBody>
      </p:sp>
    </p:spTree>
    <p:extLst>
      <p:ext uri="{BB962C8B-B14F-4D97-AF65-F5344CB8AC3E}">
        <p14:creationId xmlns:p14="http://schemas.microsoft.com/office/powerpoint/2010/main" val="13129659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23528" y="1124744"/>
                <a:ext cx="8229600" cy="4525962"/>
              </a:xfrm>
            </p:spPr>
            <p:txBody>
              <a:bodyPr/>
              <a:lstStyle/>
              <a:p>
                <a:pPr>
                  <a:spcBef>
                    <a:spcPts val="600"/>
                  </a:spcBef>
                  <a:spcAft>
                    <a:spcPts val="600"/>
                  </a:spcAft>
                </a:pPr>
                <a:r>
                  <a:rPr lang="zh-CN" altLang="en-US" sz="2400" dirty="0" smtClean="0"/>
                  <a:t>主量子数</a:t>
                </a:r>
                <a14:m>
                  <m:oMath xmlns:m="http://schemas.openxmlformats.org/officeDocument/2006/math">
                    <m:r>
                      <a:rPr lang="en-US" altLang="zh-CN" sz="2400" i="1" dirty="0" smtClean="0">
                        <a:latin typeface="Cambria Math" panose="02040503050406030204" pitchFamily="18" charset="0"/>
                      </a:rPr>
                      <m:t>𝑛</m:t>
                    </m:r>
                  </m:oMath>
                </a14:m>
                <a:endParaRPr lang="en-US" altLang="zh-CN" sz="2400" dirty="0" smtClean="0"/>
              </a:p>
              <a:p>
                <a:pPr>
                  <a:spcBef>
                    <a:spcPts val="600"/>
                  </a:spcBef>
                  <a:spcAft>
                    <a:spcPts val="600"/>
                  </a:spcAft>
                </a:pPr>
                <a:r>
                  <a:rPr lang="zh-CN" altLang="en-US" sz="2400" dirty="0" smtClean="0"/>
                  <a:t>角动量量子数</a:t>
                </a:r>
                <a:endParaRPr lang="en-US" altLang="zh-CN" sz="2400" dirty="0" smtClean="0"/>
              </a:p>
              <a:p>
                <a:pPr>
                  <a:spcBef>
                    <a:spcPts val="600"/>
                  </a:spcBef>
                  <a:spcAft>
                    <a:spcPts val="600"/>
                  </a:spcAft>
                </a:pPr>
                <a:r>
                  <a:rPr lang="zh-CN" altLang="en-US" sz="2400" dirty="0" smtClean="0"/>
                  <a:t>轨道角动量量子化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𝑙</m:t>
                        </m:r>
                      </m:e>
                    </m:acc>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𝑳</m:t>
                        </m:r>
                      </m:e>
                    </m:d>
                    <m:r>
                      <a:rPr lang="en-US" altLang="zh-CN" sz="2400" b="1" i="1" dirty="0" smtClean="0">
                        <a:latin typeface="Cambria Math" panose="02040503050406030204" pitchFamily="18" charset="0"/>
                      </a:rPr>
                      <m:t>=</m:t>
                    </m:r>
                    <m:rad>
                      <m:radPr>
                        <m:degHide m:val="on"/>
                        <m:ctrlPr>
                          <a:rPr lang="en-US" altLang="zh-CN" sz="2400" b="1" i="1" dirty="0" smtClean="0">
                            <a:latin typeface="Cambria Math" panose="02040503050406030204" pitchFamily="18" charset="0"/>
                          </a:rPr>
                        </m:ctrlPr>
                      </m:radPr>
                      <m:deg/>
                      <m:e>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e>
                    </m:rad>
                    <m:r>
                      <a:rPr lang="en-US" altLang="zh-CN" sz="2400" b="1" i="1" dirty="0" smtClean="0">
                        <a:latin typeface="Cambria Math" panose="02040503050406030204" pitchFamily="18" charset="0"/>
                      </a:rPr>
                      <m:t>ℏ, </m:t>
                    </m:r>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𝐿</m:t>
                        </m:r>
                      </m:e>
                      <m:sub>
                        <m:r>
                          <a:rPr lang="en-US" altLang="zh-CN" sz="2400" b="0" i="1" dirty="0" smtClean="0">
                            <a:latin typeface="Cambria Math" panose="02040503050406030204" pitchFamily="18" charset="0"/>
                          </a:rPr>
                          <m:t>𝑧</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𝑧</m:t>
                        </m:r>
                      </m:sub>
                    </m:sSub>
                    <m:r>
                      <a:rPr lang="en-US" altLang="zh-CN" sz="2400" b="0" i="1" dirty="0" smtClean="0">
                        <a:latin typeface="Cambria Math" panose="02040503050406030204" pitchFamily="18" charset="0"/>
                      </a:rPr>
                      <m:t>ℏ</m:t>
                    </m:r>
                  </m:oMath>
                </a14:m>
                <a:endParaRPr lang="en-US" altLang="zh-CN" sz="2400" i="1" dirty="0" smtClean="0"/>
              </a:p>
              <a:p>
                <a:pPr>
                  <a:spcBef>
                    <a:spcPts val="600"/>
                  </a:spcBef>
                  <a:spcAft>
                    <a:spcPts val="600"/>
                  </a:spcAft>
                </a:pPr>
                <a:r>
                  <a:rPr lang="zh-CN" altLang="en-US" sz="2400" dirty="0" smtClean="0"/>
                  <a:t>轨道角动量量子数 </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=0,1,…</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oMath>
                </a14:m>
                <a:r>
                  <a:rPr lang="zh-CN" altLang="en-US" sz="2400" dirty="0" smtClean="0"/>
                  <a:t> 磁量子数</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𝑙</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𝑙</m:t>
                    </m:r>
                  </m:oMath>
                </a14:m>
                <a:endParaRPr lang="en-US" altLang="zh-CN" sz="2400" dirty="0" smtClean="0"/>
              </a:p>
              <a:p>
                <a:pPr>
                  <a:spcBef>
                    <a:spcPts val="600"/>
                  </a:spcBef>
                  <a:spcAft>
                    <a:spcPts val="600"/>
                  </a:spcAft>
                </a:pPr>
                <a:r>
                  <a:rPr lang="zh-CN" altLang="en-US" sz="2400" dirty="0" smtClean="0"/>
                  <a:t>自旋角动量量子化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𝑺</m:t>
                        </m:r>
                      </m:e>
                    </m:d>
                    <m:r>
                      <a:rPr lang="en-US" altLang="zh-CN" sz="2400" b="1" i="1" dirty="0" smtClean="0">
                        <a:latin typeface="Cambria Math" panose="02040503050406030204" pitchFamily="18" charset="0"/>
                      </a:rPr>
                      <m:t>=</m:t>
                    </m:r>
                    <m:rad>
                      <m:radPr>
                        <m:degHide m:val="on"/>
                        <m:ctrlPr>
                          <a:rPr lang="en-US" altLang="zh-CN" sz="2400" i="1" dirty="0" smtClean="0">
                            <a:latin typeface="Cambria Math" panose="02040503050406030204" pitchFamily="18" charset="0"/>
                          </a:rPr>
                        </m:ctrlPr>
                      </m:radPr>
                      <m:deg/>
                      <m:e>
                        <m:r>
                          <a:rPr lang="en-US" altLang="zh-CN" sz="2400" b="0" i="1" dirty="0" smtClean="0">
                            <a:latin typeface="Cambria Math" panose="02040503050406030204" pitchFamily="18" charset="0"/>
                          </a:rPr>
                          <m:t>𝑠</m:t>
                        </m:r>
                        <m:d>
                          <m:dPr>
                            <m:ctrlPr>
                              <a:rPr lang="en-US" altLang="zh-CN" sz="2400" i="1" dirty="0" smtClean="0">
                                <a:latin typeface="Cambria Math" panose="02040503050406030204" pitchFamily="18" charset="0"/>
                              </a:rPr>
                            </m:ctrlPr>
                          </m:dPr>
                          <m:e>
                            <m:r>
                              <a:rPr lang="en-US" altLang="zh-CN" sz="2400" b="0" i="1" dirty="0" smtClean="0">
                                <a:latin typeface="Cambria Math" panose="02040503050406030204" pitchFamily="18" charset="0"/>
                              </a:rPr>
                              <m:t>𝑠</m:t>
                            </m:r>
                            <m:r>
                              <a:rPr lang="en-US" altLang="zh-CN" sz="2400" b="0" i="1" dirty="0" smtClean="0">
                                <a:latin typeface="Cambria Math" panose="02040503050406030204" pitchFamily="18" charset="0"/>
                              </a:rPr>
                              <m:t>+1</m:t>
                            </m:r>
                          </m:e>
                        </m:d>
                      </m:e>
                    </m:rad>
                    <m:r>
                      <a:rPr lang="en-US" altLang="zh-CN" sz="2400" b="0" i="1" dirty="0" smtClean="0">
                        <a:latin typeface="Cambria Math" panose="02040503050406030204" pitchFamily="18" charset="0"/>
                      </a:rPr>
                      <m:t>ℏ,</m:t>
                    </m:r>
                  </m:oMath>
                </a14:m>
                <a:r>
                  <a:rPr lang="zh-CN" altLang="en-US" sz="2400" dirty="0" smtClean="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𝑆</m:t>
                        </m:r>
                      </m:e>
                      <m:sub>
                        <m:r>
                          <a:rPr lang="en-US" altLang="zh-CN" sz="2400" b="0" i="1" dirty="0" smtClean="0">
                            <a:latin typeface="Cambria Math" panose="02040503050406030204" pitchFamily="18" charset="0"/>
                          </a:rPr>
                          <m:t>𝑍</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𝑠</m:t>
                        </m:r>
                      </m:sub>
                    </m:sSub>
                    <m:r>
                      <a:rPr lang="en-US" altLang="zh-CN" sz="2400" b="0" i="1" dirty="0" smtClean="0">
                        <a:latin typeface="Cambria Math" panose="02040503050406030204" pitchFamily="18" charset="0"/>
                      </a:rPr>
                      <m:t>ℏ</m:t>
                    </m:r>
                  </m:oMath>
                </a14:m>
                <a:endParaRPr lang="en-US" altLang="zh-CN" sz="2400" b="0" dirty="0" smtClean="0"/>
              </a:p>
              <a:p>
                <a:pPr>
                  <a:spcBef>
                    <a:spcPts val="600"/>
                  </a:spcBef>
                  <a:spcAft>
                    <a:spcPts val="600"/>
                  </a:spcAft>
                </a:pPr>
                <a:r>
                  <a:rPr lang="zh-CN" altLang="en-US" sz="2400" dirty="0" smtClean="0"/>
                  <a:t>自旋</a:t>
                </a:r>
                <a:r>
                  <a:rPr lang="zh-CN" altLang="en-US" sz="2400" dirty="0"/>
                  <a:t>角动量</a:t>
                </a:r>
                <a:r>
                  <a:rPr lang="zh-CN" altLang="en-US" sz="2400" dirty="0" smtClean="0"/>
                  <a:t>量子数 </a:t>
                </a:r>
                <a14:m>
                  <m:oMath xmlns:m="http://schemas.openxmlformats.org/officeDocument/2006/math">
                    <m:r>
                      <a:rPr lang="en-US" altLang="zh-CN" sz="2400" b="0" i="1" smtClean="0">
                        <a:latin typeface="Cambria Math" panose="02040503050406030204" pitchFamily="18" charset="0"/>
                      </a:rPr>
                      <m:t>𝑠</m:t>
                    </m:r>
                  </m:oMath>
                </a14:m>
                <a:r>
                  <a:rPr lang="en-US" altLang="zh-CN" sz="2400" dirty="0" smtClean="0"/>
                  <a:t>, </a:t>
                </a:r>
                <a:r>
                  <a:rPr lang="zh-CN" altLang="en-US" sz="2400" dirty="0" smtClean="0"/>
                  <a:t>自旋量子数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𝑠</m:t>
                    </m:r>
                  </m:oMath>
                </a14:m>
                <a:endParaRPr lang="en-US" altLang="zh-CN" sz="2400" dirty="0" smtClean="0"/>
              </a:p>
              <a:p>
                <a:pPr marL="273844" lvl="1" indent="0">
                  <a:spcBef>
                    <a:spcPts val="600"/>
                  </a:spcBef>
                  <a:spcAft>
                    <a:spcPts val="600"/>
                  </a:spcAft>
                  <a:buNone/>
                </a:pPr>
                <a:r>
                  <a:rPr lang="zh-CN" altLang="en-US" sz="2400" dirty="0" smtClean="0"/>
                  <a:t>对于单电子</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=±1/2</m:t>
                    </m:r>
                  </m:oMath>
                </a14:m>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23528" y="1124744"/>
                <a:ext cx="8229600" cy="4525962"/>
              </a:xfrm>
              <a:blipFill rotWithShape="0">
                <a:blip r:embed="rId2"/>
                <a:stretch>
                  <a:fillRect t="-2022" b="-9704"/>
                </a:stretch>
              </a:blipFill>
            </p:spPr>
            <p:txBody>
              <a:bodyPr/>
              <a:lstStyle/>
              <a:p>
                <a:r>
                  <a:rPr lang="zh-CN" altLang="en-US">
                    <a:noFill/>
                  </a:rPr>
                  <a:t> </a:t>
                </a:r>
              </a:p>
            </p:txBody>
          </p:sp>
        </mc:Fallback>
      </mc:AlternateContent>
      <p:sp>
        <p:nvSpPr>
          <p:cNvPr id="3" name="标题 2"/>
          <p:cNvSpPr>
            <a:spLocks noGrp="1"/>
          </p:cNvSpPr>
          <p:nvPr>
            <p:ph type="title"/>
          </p:nvPr>
        </p:nvSpPr>
        <p:spPr>
          <a:xfrm>
            <a:off x="423989" y="263131"/>
            <a:ext cx="8229600" cy="994122"/>
          </a:xfrm>
        </p:spPr>
        <p:txBody>
          <a:bodyPr>
            <a:normAutofit/>
          </a:bodyPr>
          <a:lstStyle/>
          <a:p>
            <a:r>
              <a:rPr lang="zh-CN" altLang="en-US" sz="2800" dirty="0" smtClean="0"/>
              <a:t>量子数</a:t>
            </a:r>
            <a:r>
              <a:rPr lang="en-US" altLang="zh-CN" sz="2800" dirty="0" smtClean="0"/>
              <a:t>		</a:t>
            </a:r>
            <a:endParaRPr lang="zh-CN" altLang="en-US" sz="2800" dirty="0"/>
          </a:p>
        </p:txBody>
      </p:sp>
    </p:spTree>
    <p:extLst>
      <p:ext uri="{BB962C8B-B14F-4D97-AF65-F5344CB8AC3E}">
        <p14:creationId xmlns:p14="http://schemas.microsoft.com/office/powerpoint/2010/main" val="426559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257981"/>
                <a:ext cx="8229600" cy="4525962"/>
              </a:xfrm>
            </p:spPr>
            <p:txBody>
              <a:bodyPr/>
              <a:lstStyle/>
              <a:p>
                <a:r>
                  <a:rPr lang="zh-CN" altLang="en-US" sz="2400" dirty="0" smtClean="0"/>
                  <a:t>总角动量 </a:t>
                </a:r>
                <a14:m>
                  <m:oMath xmlns:m="http://schemas.openxmlformats.org/officeDocument/2006/math">
                    <m:r>
                      <a:rPr lang="en-US" altLang="zh-CN" sz="2400" b="1" i="1" smtClean="0">
                        <a:latin typeface="Cambria Math" panose="02040503050406030204" pitchFamily="18" charset="0"/>
                      </a:rPr>
                      <m:t>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𝑳</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𝑺</m:t>
                    </m:r>
                  </m:oMath>
                </a14:m>
                <a:endParaRPr lang="en-US" altLang="zh-CN" sz="2400" dirty="0" smtClean="0"/>
              </a:p>
              <a:p>
                <a:r>
                  <a:rPr lang="zh-CN" altLang="en-US" sz="2400" dirty="0" smtClean="0"/>
                  <a:t>总角动量量子化</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𝑗</m:t>
                        </m:r>
                      </m:e>
                    </m:acc>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r>
                          <a:rPr lang="en-US" altLang="zh-CN" sz="2400" b="1" i="1" dirty="0" smtClean="0">
                            <a:latin typeface="Cambria Math" panose="02040503050406030204" pitchFamily="18" charset="0"/>
                          </a:rPr>
                          <m:t>𝑱</m:t>
                        </m:r>
                      </m:e>
                    </m:d>
                    <m:r>
                      <a:rPr lang="en-US" altLang="zh-CN" sz="2400" b="0" i="1" dirty="0" smtClean="0">
                        <a:latin typeface="Cambria Math" panose="02040503050406030204" pitchFamily="18" charset="0"/>
                      </a:rPr>
                      <m:t>=</m:t>
                    </m:r>
                    <m:rad>
                      <m:radPr>
                        <m:degHide m:val="on"/>
                        <m:ctrlPr>
                          <a:rPr lang="en-US" altLang="zh-CN" sz="2400" b="0" i="1" dirty="0" smtClean="0">
                            <a:latin typeface="Cambria Math" panose="02040503050406030204" pitchFamily="18" charset="0"/>
                          </a:rPr>
                        </m:ctrlPr>
                      </m:radPr>
                      <m:deg/>
                      <m:e>
                        <m:r>
                          <a:rPr lang="en-US" altLang="zh-CN" sz="2400" b="0" i="1" dirty="0" smtClean="0">
                            <a:latin typeface="Cambria Math" panose="02040503050406030204" pitchFamily="18" charset="0"/>
                          </a:rPr>
                          <m:t>𝑗</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𝑗</m:t>
                            </m:r>
                            <m:r>
                              <a:rPr lang="en-US" altLang="zh-CN" sz="2400" b="0" i="1" dirty="0" smtClean="0">
                                <a:latin typeface="Cambria Math" panose="02040503050406030204" pitchFamily="18" charset="0"/>
                              </a:rPr>
                              <m:t>+1</m:t>
                            </m:r>
                          </m:e>
                        </m:d>
                      </m:e>
                    </m:rad>
                    <m:r>
                      <a:rPr lang="en-US" altLang="zh-CN" sz="2400" b="0" i="1" dirty="0" smtClean="0">
                        <a:latin typeface="Cambria Math" panose="02040503050406030204" pitchFamily="18" charset="0"/>
                      </a:rPr>
                      <m:t>ℏ,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𝐽</m:t>
                        </m:r>
                      </m:e>
                      <m:sub>
                        <m:r>
                          <a:rPr lang="en-US" altLang="zh-CN" sz="2400" b="0" i="1" dirty="0" smtClean="0">
                            <a:latin typeface="Cambria Math" panose="02040503050406030204" pitchFamily="18" charset="0"/>
                          </a:rPr>
                          <m:t>𝑧</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𝑗</m:t>
                        </m:r>
                      </m:sub>
                    </m:sSub>
                    <m:r>
                      <a:rPr lang="en-US" altLang="zh-CN" sz="2400" b="0" i="1" dirty="0" smtClean="0">
                        <a:latin typeface="Cambria Math" panose="02040503050406030204" pitchFamily="18" charset="0"/>
                      </a:rPr>
                      <m:t>ℏ</m:t>
                    </m:r>
                  </m:oMath>
                </a14:m>
                <a:endParaRPr lang="en-US" altLang="zh-CN" sz="2400" b="0" dirty="0" smtClean="0"/>
              </a:p>
              <a:p>
                <a:r>
                  <a:rPr lang="zh-CN" altLang="en-US" sz="2400" dirty="0" smtClean="0"/>
                  <a:t>量子数的耦合规则 </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oMath>
                </a14:m>
                <a:endParaRPr lang="en-US" altLang="zh-CN" sz="2400" b="0" dirty="0" smtClean="0"/>
              </a:p>
              <a:p>
                <a:pPr marL="273844" lvl="1" indent="0">
                  <a:buNone/>
                </a:pPr>
                <a:r>
                  <a:rPr lang="zh-CN" altLang="en-US" sz="2400" dirty="0" smtClean="0"/>
                  <a:t>对于单电子</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=1/2,</m:t>
                    </m:r>
                  </m:oMath>
                </a14:m>
                <a:r>
                  <a:rPr lang="zh-CN" altLang="en-US" sz="2400" dirty="0" smtClean="0"/>
                  <a:t> </a:t>
                </a:r>
                <a14:m>
                  <m:oMath xmlns:m="http://schemas.openxmlformats.org/officeDocument/2006/math">
                    <m:r>
                      <a:rPr lang="en-US" altLang="zh-CN" sz="2400" b="0" i="1" dirty="0" smtClean="0">
                        <a:latin typeface="Cambria Math" panose="02040503050406030204" pitchFamily="18" charset="0"/>
                      </a:rPr>
                      <m:t>𝑗</m:t>
                    </m:r>
                  </m:oMath>
                </a14:m>
                <a:r>
                  <a:rPr lang="zh-CN" altLang="en-US" sz="2400" dirty="0" smtClean="0"/>
                  <a:t>只能取</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oMath>
                </a14:m>
                <a:r>
                  <a:rPr lang="zh-CN" altLang="en-US" sz="2400" dirty="0" smtClean="0"/>
                  <a:t>和</a:t>
                </a:r>
                <a14:m>
                  <m:oMath xmlns:m="http://schemas.openxmlformats.org/officeDocument/2006/math">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r>
                          <a:rPr lang="en-US" altLang="zh-CN" sz="2400" b="0" i="1" dirty="0" smtClean="0">
                            <a:latin typeface="Cambria Math" panose="02040503050406030204" pitchFamily="18" charset="0"/>
                          </a:rPr>
                          <m:t>2</m:t>
                        </m:r>
                      </m:den>
                    </m:f>
                  </m:oMath>
                </a14:m>
                <a:r>
                  <a:rPr lang="zh-CN" altLang="en-US" sz="2400" dirty="0" smtClean="0"/>
                  <a:t>两个值</a:t>
                </a:r>
                <a:endParaRPr lang="en-US" altLang="zh-CN" sz="2400" dirty="0" smtClean="0"/>
              </a:p>
              <a:p>
                <a:r>
                  <a:rPr lang="zh-CN" altLang="en-US" sz="2400" dirty="0"/>
                  <a:t>这三</a:t>
                </a:r>
                <a:r>
                  <a:rPr lang="zh-CN" altLang="en-US" sz="2400" dirty="0" smtClean="0"/>
                  <a:t>个角动量量子数</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𝑗</m:t>
                    </m:r>
                  </m:oMath>
                </a14:m>
                <a:r>
                  <a:rPr lang="zh-CN" altLang="en-US" sz="2400" dirty="0" smtClean="0"/>
                  <a:t>都是正数，耦合规则告诉我们总角动量</a:t>
                </a:r>
                <a14:m>
                  <m:oMath xmlns:m="http://schemas.openxmlformats.org/officeDocument/2006/math">
                    <m:r>
                      <a:rPr lang="en-US" altLang="zh-CN" sz="2400" b="0" i="1" smtClean="0">
                        <a:latin typeface="Cambria Math" panose="02040503050406030204" pitchFamily="18" charset="0"/>
                      </a:rPr>
                      <m:t>𝑗</m:t>
                    </m:r>
                  </m:oMath>
                </a14:m>
                <a:r>
                  <a:rPr lang="zh-CN" altLang="en-US" sz="2400" dirty="0" smtClean="0"/>
                  <a:t>的可能取值</a:t>
                </a:r>
                <a:endParaRPr lang="en-US" altLang="zh-CN" sz="2400" dirty="0" smtClean="0"/>
              </a:p>
              <a:p>
                <a:r>
                  <a:rPr lang="zh-CN" altLang="en-US" sz="2400" dirty="0" smtClean="0"/>
                  <a:t>比如存在</a:t>
                </a:r>
                <a14:m>
                  <m:oMath xmlns:m="http://schemas.openxmlformats.org/officeDocument/2006/math">
                    <m:sSub>
                      <m:sSubPr>
                        <m:ctrlPr>
                          <a:rPr lang="en-US" altLang="zh-CN" sz="2400" b="0" i="1" smtClean="0">
                            <a:latin typeface="Cambria Math" panose="02040503050406030204" pitchFamily="18" charset="0"/>
                          </a:rPr>
                        </m:ctrlPr>
                      </m:sSubPr>
                      <m:e>
                        <m:sPre>
                          <m:sPrePr>
                            <m:ctrlPr>
                              <a:rPr lang="en-US" altLang="zh-CN" sz="2400" b="0" i="1" smtClean="0">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b="0" i="1" smtClean="0">
                                <a:latin typeface="Cambria Math" panose="02040503050406030204" pitchFamily="18" charset="0"/>
                              </a:rPr>
                              <m:t>𝑃</m:t>
                            </m:r>
                          </m:e>
                        </m:sPre>
                      </m:e>
                      <m:sub>
                        <m:r>
                          <a:rPr lang="en-US" altLang="zh-CN" sz="2400" b="0" i="1" smtClean="0">
                            <a:latin typeface="Cambria Math" panose="02040503050406030204" pitchFamily="18" charset="0"/>
                          </a:rPr>
                          <m:t>3/2</m:t>
                        </m:r>
                      </m:sub>
                    </m:sSub>
                  </m:oMath>
                </a14:m>
                <a:r>
                  <a:rPr lang="zh-CN" altLang="en-US" sz="2400" dirty="0" smtClean="0"/>
                  <a:t>和</a:t>
                </a:r>
                <a14:m>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i="1">
                                <a:latin typeface="Cambria Math" panose="02040503050406030204" pitchFamily="18" charset="0"/>
                              </a:rPr>
                              <m:t>𝑃</m:t>
                            </m:r>
                          </m:e>
                        </m:sPre>
                      </m:e>
                      <m:sub>
                        <m:r>
                          <a:rPr lang="en-US" altLang="zh-CN" sz="2400" b="0" i="1" smtClean="0">
                            <a:latin typeface="Cambria Math" panose="02040503050406030204" pitchFamily="18" charset="0"/>
                          </a:rPr>
                          <m:t>1</m:t>
                        </m:r>
                        <m:r>
                          <a:rPr lang="en-US" altLang="zh-CN" sz="2400" i="1">
                            <a:latin typeface="Cambria Math" panose="02040503050406030204" pitchFamily="18" charset="0"/>
                          </a:rPr>
                          <m:t>/2</m:t>
                        </m:r>
                      </m:sub>
                    </m:sSub>
                  </m:oMath>
                </a14:m>
                <a:r>
                  <a:rPr lang="en-US" altLang="zh-CN" sz="2400" dirty="0" smtClean="0"/>
                  <a:t>,</a:t>
                </a:r>
                <a:r>
                  <a:rPr lang="zh-CN" altLang="en-US" sz="2400" dirty="0" smtClean="0"/>
                  <a:t>不存在</a:t>
                </a:r>
                <a14:m>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i="1">
                                <a:latin typeface="Cambria Math" panose="02040503050406030204" pitchFamily="18" charset="0"/>
                              </a:rPr>
                              <m:t>𝑃</m:t>
                            </m:r>
                          </m:e>
                        </m:sPre>
                      </m:e>
                      <m:sub>
                        <m:r>
                          <a:rPr lang="en-US" altLang="zh-CN" sz="2400" i="1" smtClean="0">
                            <a:latin typeface="Cambria Math" panose="02040503050406030204" pitchFamily="18" charset="0"/>
                          </a:rPr>
                          <m:t>2</m:t>
                        </m:r>
                      </m:sub>
                    </m:sSub>
                  </m:oMath>
                </a14:m>
                <a:r>
                  <a:rPr lang="zh-CN" altLang="en-US" sz="2400" dirty="0" smtClean="0"/>
                  <a:t>或者</a:t>
                </a:r>
                <a14:m>
                  <m:oMath xmlns:m="http://schemas.openxmlformats.org/officeDocument/2006/math">
                    <m:sSub>
                      <m:sSubPr>
                        <m:ctrlPr>
                          <a:rPr lang="en-US" altLang="zh-CN" sz="2400" i="1">
                            <a:latin typeface="Cambria Math" panose="02040503050406030204" pitchFamily="18" charset="0"/>
                          </a:rPr>
                        </m:ctrlPr>
                      </m:sSubPr>
                      <m:e>
                        <m:sPre>
                          <m:sPrePr>
                            <m:ctrlPr>
                              <a:rPr lang="en-US" altLang="zh-CN" sz="2400" i="1">
                                <a:latin typeface="Cambria Math" panose="02040503050406030204" pitchFamily="18" charset="0"/>
                              </a:rPr>
                            </m:ctrlPr>
                          </m:sPrePr>
                          <m:sub/>
                          <m:sup>
                            <m:r>
                              <a:rPr lang="en-US" altLang="zh-CN" sz="2400" i="1">
                                <a:latin typeface="Cambria Math" panose="02040503050406030204" pitchFamily="18" charset="0"/>
                              </a:rPr>
                              <m:t>2</m:t>
                            </m:r>
                          </m:sup>
                          <m:e>
                            <m:r>
                              <a:rPr lang="en-US" altLang="zh-CN" sz="2400" i="1">
                                <a:latin typeface="Cambria Math" panose="02040503050406030204" pitchFamily="18" charset="0"/>
                              </a:rPr>
                              <m:t>𝑃</m:t>
                            </m:r>
                          </m:e>
                        </m:sPre>
                      </m:e>
                      <m:sub>
                        <m:r>
                          <a:rPr lang="en-US" altLang="zh-CN" sz="2400" i="1" smtClean="0">
                            <a:latin typeface="Cambria Math" panose="02040503050406030204" pitchFamily="18" charset="0"/>
                          </a:rPr>
                          <m:t>5</m:t>
                        </m:r>
                        <m:r>
                          <a:rPr lang="en-US" altLang="zh-CN" sz="2400" i="1">
                            <a:latin typeface="Cambria Math" panose="02040503050406030204" pitchFamily="18" charset="0"/>
                          </a:rPr>
                          <m:t>/2</m:t>
                        </m:r>
                      </m:sub>
                    </m:sSub>
                  </m:oMath>
                </a14:m>
                <a:endParaRPr lang="en-US" altLang="zh-CN" sz="2400" dirty="0" smtClean="0"/>
              </a:p>
              <a:p>
                <a:r>
                  <a:rPr lang="zh-CN" altLang="en-US" sz="2400" dirty="0" smtClean="0"/>
                  <a:t>磁量子数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𝑙</m:t>
                        </m:r>
                      </m:sub>
                    </m:sSub>
                  </m:oMath>
                </a14:m>
                <a:r>
                  <a:rPr lang="en-US" altLang="zh-CN" sz="2400" dirty="0" smtClean="0"/>
                  <a:t>, </a:t>
                </a:r>
                <a:r>
                  <a:rPr lang="zh-CN" altLang="en-US" sz="2400" dirty="0" smtClean="0"/>
                  <a:t>自旋量子数</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oMath>
                </a14:m>
                <a:r>
                  <a:rPr lang="zh-CN" altLang="en-US" sz="2400" dirty="0" smtClean="0"/>
                  <a: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𝑚</m:t>
                        </m:r>
                      </m:e>
                      <m:sub>
                        <m:r>
                          <a:rPr lang="en-US" altLang="zh-CN" sz="2400" b="0" i="1" dirty="0" smtClean="0">
                            <a:latin typeface="Cambria Math" panose="02040503050406030204" pitchFamily="18" charset="0"/>
                          </a:rPr>
                          <m:t>𝑗</m:t>
                        </m:r>
                      </m:sub>
                    </m:sSub>
                  </m:oMath>
                </a14:m>
                <a:r>
                  <a:rPr lang="zh-CN" altLang="en-US" sz="2400" dirty="0" smtClean="0"/>
                  <a:t>这三个量子数只能通过磁场观测到。</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257981"/>
                <a:ext cx="8229600" cy="4525962"/>
              </a:xfrm>
              <a:blipFill rotWithShape="0">
                <a:blip r:embed="rId2"/>
                <a:stretch>
                  <a:fillRect t="-20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自旋和轨道</a:t>
            </a:r>
            <a:r>
              <a:rPr lang="en-US" altLang="zh-CN" sz="2800" dirty="0" smtClean="0"/>
              <a:t>	</a:t>
            </a:r>
            <a:endParaRPr lang="zh-CN" altLang="en-US" sz="2800" dirty="0"/>
          </a:p>
        </p:txBody>
      </p:sp>
    </p:spTree>
    <p:extLst>
      <p:ext uri="{BB962C8B-B14F-4D97-AF65-F5344CB8AC3E}">
        <p14:creationId xmlns:p14="http://schemas.microsoft.com/office/powerpoint/2010/main" val="202506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7704" y="1052736"/>
            <a:ext cx="6589199" cy="860674"/>
          </a:xfrm>
        </p:spPr>
        <p:txBody>
          <a:bodyPr/>
          <a:lstStyle/>
          <a:p>
            <a:r>
              <a:rPr lang="zh-CN" altLang="en-US" sz="3200" dirty="0" smtClean="0"/>
              <a:t>对于单电子，跃迁选择定则</a:t>
            </a:r>
            <a:endParaRPr lang="zh-CN" altLang="en-US" sz="3200" dirty="0"/>
          </a:p>
        </p:txBody>
      </p:sp>
      <p:sp>
        <p:nvSpPr>
          <p:cNvPr id="4" name="标题 1"/>
          <p:cNvSpPr txBox="1">
            <a:spLocks/>
          </p:cNvSpPr>
          <p:nvPr/>
        </p:nvSpPr>
        <p:spPr bwMode="auto">
          <a:xfrm>
            <a:off x="1006111" y="2954950"/>
            <a:ext cx="6589199" cy="86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fontAlgn="base">
              <a:spcBef>
                <a:spcPct val="0"/>
              </a:spcBef>
              <a:spcAft>
                <a:spcPct val="0"/>
              </a:spcAft>
              <a:defRPr sz="3600" kern="1200">
                <a:solidFill>
                  <a:srgbClr val="262626"/>
                </a:solidFill>
                <a:latin typeface="+mj-lt"/>
                <a:ea typeface="+mj-ea"/>
                <a:cs typeface="+mj-cs"/>
              </a:defRPr>
            </a:lvl1pPr>
            <a:lvl2pPr algn="l" defTabSz="457200" rtl="0" fontAlgn="base">
              <a:spcBef>
                <a:spcPct val="0"/>
              </a:spcBef>
              <a:spcAft>
                <a:spcPct val="0"/>
              </a:spcAft>
              <a:defRPr sz="3600">
                <a:solidFill>
                  <a:srgbClr val="262626"/>
                </a:solidFill>
                <a:latin typeface="Century Gothic" panose="020B0502020202020204" pitchFamily="34" charset="0"/>
              </a:defRPr>
            </a:lvl2pPr>
            <a:lvl3pPr algn="l" defTabSz="457200" rtl="0" fontAlgn="base">
              <a:spcBef>
                <a:spcPct val="0"/>
              </a:spcBef>
              <a:spcAft>
                <a:spcPct val="0"/>
              </a:spcAft>
              <a:defRPr sz="3600">
                <a:solidFill>
                  <a:srgbClr val="262626"/>
                </a:solidFill>
                <a:latin typeface="Century Gothic" panose="020B0502020202020204" pitchFamily="34" charset="0"/>
              </a:defRPr>
            </a:lvl3pPr>
            <a:lvl4pPr algn="l" defTabSz="457200" rtl="0" fontAlgn="base">
              <a:spcBef>
                <a:spcPct val="0"/>
              </a:spcBef>
              <a:spcAft>
                <a:spcPct val="0"/>
              </a:spcAft>
              <a:defRPr sz="3600">
                <a:solidFill>
                  <a:srgbClr val="262626"/>
                </a:solidFill>
                <a:latin typeface="Century Gothic" panose="020B0502020202020204" pitchFamily="34" charset="0"/>
              </a:defRPr>
            </a:lvl4pPr>
            <a:lvl5pPr algn="l" defTabSz="457200" rtl="0" fontAlgn="base">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kumimoji="0" lang="zh-CN" altLang="en-US" sz="3200" dirty="0"/>
              <a:t>原子符号</a:t>
            </a:r>
          </a:p>
        </p:txBody>
      </p:sp>
      <mc:AlternateContent xmlns:mc="http://schemas.openxmlformats.org/markup-compatibility/2006" xmlns:a14="http://schemas.microsoft.com/office/drawing/2010/main">
        <mc:Choice Requires="a14">
          <p:sp>
            <p:nvSpPr>
              <p:cNvPr id="6" name="矩形 5"/>
              <p:cNvSpPr/>
              <p:nvPr/>
            </p:nvSpPr>
            <p:spPr>
              <a:xfrm>
                <a:off x="3380517" y="3815624"/>
                <a:ext cx="1515883" cy="730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600" i="1" smtClean="0">
                              <a:solidFill>
                                <a:srgbClr val="002060"/>
                              </a:solidFill>
                              <a:latin typeface="Cambria Math" panose="02040503050406030204" pitchFamily="18" charset="0"/>
                            </a:rPr>
                          </m:ctrlPr>
                        </m:sSubPr>
                        <m:e>
                          <m:r>
                            <a:rPr lang="en-US" altLang="zh-CN" sz="3600" b="0" i="1" smtClean="0">
                              <a:solidFill>
                                <a:srgbClr val="002060"/>
                              </a:solidFill>
                              <a:latin typeface="Cambria Math" panose="02040503050406030204" pitchFamily="18" charset="0"/>
                            </a:rPr>
                            <m:t>𝑛</m:t>
                          </m:r>
                          <m:sPre>
                            <m:sPrePr>
                              <m:ctrlPr>
                                <a:rPr lang="en-US" altLang="zh-CN" sz="3600" i="1">
                                  <a:solidFill>
                                    <a:srgbClr val="002060"/>
                                  </a:solidFill>
                                  <a:latin typeface="Cambria Math" panose="02040503050406030204" pitchFamily="18" charset="0"/>
                                </a:rPr>
                              </m:ctrlPr>
                            </m:sPrePr>
                            <m:sub/>
                            <m:sup>
                              <m:r>
                                <a:rPr lang="en-US" altLang="zh-CN" sz="3600" b="0" i="1" smtClean="0">
                                  <a:solidFill>
                                    <a:srgbClr val="002060"/>
                                  </a:solidFill>
                                  <a:latin typeface="Cambria Math" panose="02040503050406030204" pitchFamily="18" charset="0"/>
                                </a:rPr>
                                <m:t>2</m:t>
                              </m:r>
                              <m:r>
                                <a:rPr lang="en-US" altLang="zh-CN" sz="3600" b="0" i="1" smtClean="0">
                                  <a:solidFill>
                                    <a:srgbClr val="002060"/>
                                  </a:solidFill>
                                  <a:latin typeface="Cambria Math" panose="02040503050406030204" pitchFamily="18" charset="0"/>
                                </a:rPr>
                                <m:t>𝑠</m:t>
                              </m:r>
                              <m:r>
                                <a:rPr lang="en-US" altLang="zh-CN" sz="3600" b="0" i="1" smtClean="0">
                                  <a:solidFill>
                                    <a:srgbClr val="002060"/>
                                  </a:solidFill>
                                  <a:latin typeface="Cambria Math" panose="02040503050406030204" pitchFamily="18" charset="0"/>
                                </a:rPr>
                                <m:t>+1</m:t>
                              </m:r>
                            </m:sup>
                            <m:e>
                              <m:r>
                                <a:rPr lang="en-US" altLang="zh-CN" sz="3600" b="0" i="1" smtClean="0">
                                  <a:solidFill>
                                    <a:srgbClr val="002060"/>
                                  </a:solidFill>
                                  <a:latin typeface="Cambria Math" panose="02040503050406030204" pitchFamily="18" charset="0"/>
                                </a:rPr>
                                <m:t>𝐿</m:t>
                              </m:r>
                            </m:e>
                          </m:sPre>
                        </m:e>
                        <m:sub>
                          <m:r>
                            <a:rPr lang="en-US" altLang="zh-CN" sz="3600" b="0" i="1" smtClean="0">
                              <a:solidFill>
                                <a:srgbClr val="002060"/>
                              </a:solidFill>
                              <a:latin typeface="Cambria Math" panose="02040503050406030204" pitchFamily="18" charset="0"/>
                            </a:rPr>
                            <m:t>𝐽</m:t>
                          </m:r>
                        </m:sub>
                      </m:sSub>
                    </m:oMath>
                  </m:oMathPara>
                </a14:m>
                <a:endParaRPr lang="zh-CN" altLang="en-US" sz="3600" dirty="0">
                  <a:solidFill>
                    <a:srgbClr val="00206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380517" y="3815624"/>
                <a:ext cx="1515883" cy="730969"/>
              </a:xfrm>
              <a:prstGeom prst="rect">
                <a:avLst/>
              </a:prstGeom>
              <a:blipFill rotWithShape="0">
                <a:blip r:embed="rId2"/>
                <a:stretch>
                  <a:fillRect r="-4032"/>
                </a:stretch>
              </a:blipFill>
            </p:spPr>
            <p:txBody>
              <a:bodyPr/>
              <a:lstStyle/>
              <a:p>
                <a:r>
                  <a:rPr lang="zh-CN" altLang="en-US">
                    <a:noFill/>
                  </a:rPr>
                  <a:t> </a:t>
                </a:r>
              </a:p>
            </p:txBody>
          </p:sp>
        </mc:Fallback>
      </mc:AlternateContent>
      <p:sp>
        <p:nvSpPr>
          <p:cNvPr id="7" name="TextBox 6"/>
          <p:cNvSpPr txBox="1"/>
          <p:nvPr/>
        </p:nvSpPr>
        <p:spPr>
          <a:xfrm>
            <a:off x="1318505" y="5022660"/>
            <a:ext cx="1853392" cy="461665"/>
          </a:xfrm>
          <a:prstGeom prst="rect">
            <a:avLst/>
          </a:prstGeom>
          <a:noFill/>
        </p:spPr>
        <p:txBody>
          <a:bodyPr wrap="none" rtlCol="0">
            <a:spAutoFit/>
          </a:bodyPr>
          <a:lstStyle/>
          <a:p>
            <a:r>
              <a:rPr lang="en-US" altLang="zh-CN" i="1" dirty="0" smtClean="0">
                <a:latin typeface="Times New Roman" pitchFamily="18" charset="0"/>
                <a:cs typeface="Times New Roman" pitchFamily="18" charset="0"/>
              </a:rPr>
              <a:t>l</a:t>
            </a:r>
            <a:r>
              <a:rPr lang="en-US" altLang="zh-CN" dirty="0" smtClean="0">
                <a:latin typeface="Times New Roman" pitchFamily="18" charset="0"/>
                <a:cs typeface="Times New Roman" pitchFamily="18" charset="0"/>
              </a:rPr>
              <a:t>=0,1,2,…</a:t>
            </a:r>
            <a:r>
              <a:rPr lang="en-US" altLang="zh-CN" i="1"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-1</a:t>
            </a:r>
            <a:endParaRPr lang="zh-CN" altLang="en-US" dirty="0">
              <a:latin typeface="Times New Roman" pitchFamily="18" charset="0"/>
              <a:cs typeface="Times New Roman" pitchFamily="18" charset="0"/>
            </a:endParaRPr>
          </a:p>
        </p:txBody>
      </p:sp>
      <p:pic>
        <p:nvPicPr>
          <p:cNvPr id="8" name="图片 7"/>
          <p:cNvPicPr>
            <a:picLocks noChangeAspect="1"/>
          </p:cNvPicPr>
          <p:nvPr/>
        </p:nvPicPr>
        <p:blipFill rotWithShape="1">
          <a:blip r:embed="rId3"/>
          <a:srcRect l="33871" t="19837" r="22580" b="67411"/>
          <a:stretch/>
        </p:blipFill>
        <p:spPr>
          <a:xfrm>
            <a:off x="3533083" y="4879784"/>
            <a:ext cx="3857652" cy="642942"/>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1905073" y="2000892"/>
                <a:ext cx="4419735" cy="491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𝑙</m:t>
                      </m:r>
                      <m:r>
                        <a:rPr lang="en-US" altLang="zh-CN" b="0" i="1" smtClean="0">
                          <a:latin typeface="Cambria Math" panose="02040503050406030204" pitchFamily="18" charset="0"/>
                        </a:rPr>
                        <m:t>=±1, </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𝑗</m:t>
                      </m:r>
                      <m:r>
                        <a:rPr lang="en-US" altLang="zh-CN" b="0" i="1" smtClean="0">
                          <a:latin typeface="Cambria Math" panose="02040503050406030204" pitchFamily="18" charset="0"/>
                        </a:rPr>
                        <m:t>=0,±1,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=0,±1</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905073" y="2000892"/>
                <a:ext cx="4419735" cy="491417"/>
              </a:xfrm>
              <a:prstGeom prst="rect">
                <a:avLst/>
              </a:prstGeom>
              <a:blipFill rotWithShape="0">
                <a:blip r:embed="rId4"/>
                <a:stretch>
                  <a:fillRect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00274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196751"/>
                <a:ext cx="8291264" cy="5214193"/>
              </a:xfrm>
            </p:spPr>
            <p:txBody>
              <a:bodyPr/>
              <a:lstStyle/>
              <a:p>
                <a:pPr>
                  <a:spcAft>
                    <a:spcPts val="300"/>
                  </a:spcAft>
                </a:pPr>
                <a14:m>
                  <m:oMath xmlns:m="http://schemas.openxmlformats.org/officeDocument/2006/math">
                    <m:r>
                      <a:rPr lang="en-US" altLang="zh-CN" sz="2000" b="1" i="1" smtClean="0">
                        <a:latin typeface="Cambria Math" panose="02040503050406030204" pitchFamily="18" charset="0"/>
                      </a:rPr>
                      <m:t>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𝛾</m:t>
                    </m:r>
                    <m:r>
                      <a:rPr lang="en-US" altLang="zh-CN" sz="2000" b="1" i="1" smtClean="0">
                        <a:latin typeface="Cambria Math" panose="02040503050406030204" pitchFamily="18" charset="0"/>
                      </a:rPr>
                      <m:t>𝑳</m:t>
                    </m:r>
                    <m:r>
                      <a:rPr lang="en-US" altLang="zh-CN" sz="2000" b="1" i="1" smtClean="0">
                        <a:latin typeface="Cambria Math" panose="02040503050406030204" pitchFamily="18" charset="0"/>
                      </a:rPr>
                      <m:t>,</m:t>
                    </m:r>
                  </m:oMath>
                </a14:m>
                <a:r>
                  <a:rPr lang="zh-CN" altLang="en-US" sz="2000" b="1" dirty="0" smtClean="0"/>
                  <a:t> </a:t>
                </a:r>
                <a:r>
                  <a:rPr lang="zh-CN" altLang="en-US" sz="2000" dirty="0" smtClean="0"/>
                  <a:t>旋磁比</a:t>
                </a:r>
                <a14:m>
                  <m:oMath xmlns:m="http://schemas.openxmlformats.org/officeDocument/2006/math">
                    <m:r>
                      <a:rPr lang="en-US" altLang="zh-CN" sz="2000" b="0" i="1" dirty="0" smtClean="0">
                        <a:latin typeface="Cambria Math" panose="02040503050406030204" pitchFamily="18" charset="0"/>
                      </a:rPr>
                      <m:t>𝛾</m:t>
                    </m:r>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𝑒</m:t>
                        </m:r>
                      </m:num>
                      <m:den>
                        <m:r>
                          <a:rPr lang="en-US" altLang="zh-CN" sz="2000" b="0" i="1" dirty="0" smtClean="0">
                            <a:latin typeface="Cambria Math" panose="02040503050406030204" pitchFamily="18" charset="0"/>
                          </a:rPr>
                          <m:t>2</m:t>
                        </m:r>
                        <m:r>
                          <a:rPr lang="en-US" altLang="zh-CN" sz="2000" b="0" i="1" dirty="0" smtClean="0">
                            <a:latin typeface="Cambria Math" panose="02040503050406030204" pitchFamily="18" charset="0"/>
                          </a:rPr>
                          <m:t>𝑚</m:t>
                        </m:r>
                      </m:den>
                    </m:f>
                  </m:oMath>
                </a14:m>
                <a:endParaRPr lang="en-US" altLang="zh-CN" sz="2000" b="0" dirty="0" smtClean="0"/>
              </a:p>
              <a:p>
                <a:pPr>
                  <a:spcAft>
                    <a:spcPts val="300"/>
                  </a:spcAft>
                </a:pPr>
                <a:r>
                  <a:rPr lang="zh-CN" altLang="en-US" sz="2000" dirty="0" smtClean="0"/>
                  <a:t>各种角动量量子化，带来磁矩量子化</a:t>
                </a:r>
                <a:endParaRPr lang="en-US" altLang="zh-CN" sz="2000" dirty="0" smtClean="0"/>
              </a:p>
              <a:p>
                <a:pPr>
                  <a:spcAft>
                    <a:spcPts val="300"/>
                  </a:spcAft>
                </a:pPr>
                <a:r>
                  <a:rPr lang="zh-CN" altLang="en-US" sz="2000" dirty="0" smtClean="0"/>
                  <a:t>如果角动量量子化统一表示为</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𝑗</m:t>
                        </m:r>
                      </m:e>
                    </m:acc>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1" i="1" smtClean="0">
                            <a:latin typeface="Cambria Math" panose="02040503050406030204" pitchFamily="18" charset="0"/>
                          </a:rPr>
                          <m:t>𝒋</m:t>
                        </m:r>
                      </m:e>
                    </m:d>
                    <m:r>
                      <a:rPr lang="en-US" altLang="zh-CN" sz="2000" b="1" i="1" smtClean="0">
                        <a:latin typeface="Cambria Math" panose="02040503050406030204" pitchFamily="18" charset="0"/>
                      </a:rPr>
                      <m:t>=</m:t>
                    </m:r>
                    <m:rad>
                      <m:radPr>
                        <m:degHide m:val="on"/>
                        <m:ctrlPr>
                          <a:rPr lang="en-US" altLang="zh-CN" sz="2000" i="1" smtClean="0">
                            <a:latin typeface="Cambria Math" panose="02040503050406030204" pitchFamily="18" charset="0"/>
                          </a:rPr>
                        </m:ctrlPr>
                      </m:radPr>
                      <m:deg/>
                      <m:e>
                        <m:r>
                          <a:rPr lang="en-US" altLang="zh-CN" sz="2000" b="0" i="1" smtClean="0">
                            <a:latin typeface="Cambria Math" panose="02040503050406030204" pitchFamily="18" charset="0"/>
                          </a:rPr>
                          <m:t>𝑗</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e>
                        </m:d>
                      </m:e>
                    </m:rad>
                    <m:r>
                      <a:rPr lang="en-US" altLang="zh-CN" sz="2000" b="1" i="1" smtClean="0">
                        <a:latin typeface="Cambria Math" panose="02040503050406030204" pitchFamily="18" charset="0"/>
                      </a:rPr>
                      <m:t> ℏ,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𝑍</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ℏ</m:t>
                    </m:r>
                  </m:oMath>
                </a14:m>
                <a:endParaRPr lang="en-US" altLang="zh-CN" sz="2000" dirty="0" smtClean="0"/>
              </a:p>
              <a:p>
                <a:pPr>
                  <a:spcAft>
                    <a:spcPts val="300"/>
                  </a:spcAft>
                </a:pPr>
                <a:r>
                  <a:rPr lang="zh-CN" altLang="en-US" sz="2000" dirty="0" smtClean="0"/>
                  <a:t>那么磁矩为</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𝛾</m:t>
                    </m:r>
                    <m:r>
                      <a:rPr lang="en-US" altLang="zh-CN" sz="2000" b="0" i="1" smtClean="0">
                        <a:latin typeface="Cambria Math" panose="02040503050406030204" pitchFamily="18" charset="0"/>
                      </a:rPr>
                      <m:t>𝑗</m:t>
                    </m:r>
                  </m:oMath>
                </a14:m>
                <a:r>
                  <a:rPr lang="en-US" altLang="zh-CN" sz="2000" dirty="0" smtClean="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𝜇</m:t>
                        </m:r>
                      </m:e>
                      <m:sub>
                        <m:r>
                          <a:rPr lang="en-US" altLang="zh-CN" sz="2000" b="0" i="1" smtClean="0">
                            <a:latin typeface="Cambria Math" panose="02040503050406030204" pitchFamily="18" charset="0"/>
                          </a:rPr>
                          <m:t>𝑍</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𝛾</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𝑗</m:t>
                        </m:r>
                      </m:e>
                      <m:sub>
                        <m:r>
                          <a:rPr lang="en-US" altLang="zh-CN" sz="2000" b="0" i="1" smtClean="0">
                            <a:latin typeface="Cambria Math" panose="02040503050406030204" pitchFamily="18" charset="0"/>
                          </a:rPr>
                          <m:t>𝑍</m:t>
                        </m:r>
                      </m:sub>
                    </m:sSub>
                  </m:oMath>
                </a14:m>
                <a:endParaRPr lang="en-US" altLang="zh-CN" sz="2000" dirty="0" smtClean="0"/>
              </a:p>
              <a:p>
                <a:pPr>
                  <a:spcAft>
                    <a:spcPts val="300"/>
                  </a:spcAft>
                </a:pPr>
                <a:r>
                  <a:rPr lang="zh-CN" altLang="en-US" sz="2000" dirty="0" smtClean="0"/>
                  <a:t>其中</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𝑗</m:t>
                        </m:r>
                      </m:sub>
                    </m:sSub>
                    <m:r>
                      <a:rPr lang="zh-CN" altLang="en-US" sz="2000" i="1">
                        <a:latin typeface="Cambria Math" panose="02040503050406030204" pitchFamily="18" charset="0"/>
                      </a:rPr>
                      <m:t>是</m:t>
                    </m:r>
                  </m:oMath>
                </a14:m>
                <a:r>
                  <a:rPr lang="en-US" altLang="zh-CN" sz="2000" dirty="0" err="1" smtClean="0">
                    <a:latin typeface="Arial" panose="020B0604020202020204" pitchFamily="34" charset="0"/>
                    <a:cs typeface="Arial" panose="020B0604020202020204" pitchFamily="34" charset="0"/>
                  </a:rPr>
                  <a:t>Lande</a:t>
                </a:r>
                <a:r>
                  <a:rPr lang="en-US" altLang="zh-CN" sz="2000" dirty="0" smtClean="0">
                    <a:latin typeface="Arial" panose="020B0604020202020204" pitchFamily="34" charset="0"/>
                    <a:cs typeface="Arial" panose="020B0604020202020204" pitchFamily="34" charset="0"/>
                  </a:rPr>
                  <a:t> g</a:t>
                </a:r>
                <a:r>
                  <a:rPr lang="zh-CN" altLang="en-US" sz="2000" dirty="0" smtClean="0">
                    <a:latin typeface="Arial" panose="020B0604020202020204" pitchFamily="34" charset="0"/>
                    <a:cs typeface="Arial" panose="020B0604020202020204" pitchFamily="34" charset="0"/>
                  </a:rPr>
                  <a:t>因子，引入</a:t>
                </a:r>
                <a:r>
                  <a:rPr lang="en-US" altLang="zh-CN" sz="2000" dirty="0" smtClean="0">
                    <a:latin typeface="Arial" panose="020B0604020202020204" pitchFamily="34" charset="0"/>
                    <a:cs typeface="Arial" panose="020B0604020202020204" pitchFamily="34" charset="0"/>
                  </a:rPr>
                  <a:t>g</a:t>
                </a:r>
                <a:r>
                  <a:rPr lang="zh-CN" altLang="en-US" sz="2000" dirty="0" smtClean="0">
                    <a:latin typeface="Arial" panose="020B0604020202020204" pitchFamily="34" charset="0"/>
                    <a:cs typeface="Arial" panose="020B0604020202020204" pitchFamily="34" charset="0"/>
                  </a:rPr>
                  <a:t>是因为本页第一式是轨道角动量满足的，根据实验，</a:t>
                </a:r>
                <a:r>
                  <a:rPr lang="en-US" altLang="zh-CN" sz="2000" dirty="0" err="1" smtClean="0">
                    <a:latin typeface="Arial" panose="020B0604020202020204" pitchFamily="34" charset="0"/>
                    <a:cs typeface="Arial" panose="020B0604020202020204" pitchFamily="34" charset="0"/>
                  </a:rPr>
                  <a:t>Ulenbeck</a:t>
                </a:r>
                <a:r>
                  <a:rPr lang="zh-CN" altLang="en-US" sz="2000" dirty="0" smtClean="0">
                    <a:latin typeface="Arial" panose="020B0604020202020204" pitchFamily="34" charset="0"/>
                    <a:cs typeface="Arial" panose="020B0604020202020204" pitchFamily="34" charset="0"/>
                  </a:rPr>
                  <a:t>和</a:t>
                </a:r>
                <a:r>
                  <a:rPr lang="en-US" altLang="zh-CN" sz="2000" dirty="0" err="1" smtClean="0">
                    <a:latin typeface="Arial" panose="020B0604020202020204" pitchFamily="34" charset="0"/>
                    <a:cs typeface="Arial" panose="020B0604020202020204" pitchFamily="34" charset="0"/>
                  </a:rPr>
                  <a:t>Goudsmit</a:t>
                </a:r>
                <a:r>
                  <a:rPr lang="zh-CN" altLang="en-US" sz="2000" dirty="0" smtClean="0">
                    <a:latin typeface="Arial" panose="020B0604020202020204" pitchFamily="34" charset="0"/>
                    <a:cs typeface="Arial" panose="020B0604020202020204" pitchFamily="34" charset="0"/>
                  </a:rPr>
                  <a:t>发现自旋角动量必需在右端乘以</a:t>
                </a:r>
                <a:r>
                  <a:rPr lang="en-US" altLang="zh-CN" sz="2000" dirty="0" smtClean="0">
                    <a:latin typeface="Arial" panose="020B0604020202020204" pitchFamily="34" charset="0"/>
                    <a:cs typeface="Arial" panose="020B0604020202020204" pitchFamily="34" charset="0"/>
                  </a:rPr>
                  <a:t>2</a:t>
                </a:r>
                <a:r>
                  <a:rPr lang="zh-CN" altLang="en-US" sz="2000" dirty="0" smtClean="0">
                    <a:latin typeface="Arial" panose="020B0604020202020204" pitchFamily="34" charset="0"/>
                    <a:cs typeface="Arial" panose="020B0604020202020204" pitchFamily="34" charset="0"/>
                  </a:rPr>
                  <a:t>，才会符合理论。</a:t>
                </a:r>
                <a:endParaRPr lang="en-US" altLang="zh-CN" sz="2000" dirty="0" smtClean="0">
                  <a:latin typeface="Arial" panose="020B0604020202020204" pitchFamily="34" charset="0"/>
                  <a:cs typeface="Arial" panose="020B0604020202020204" pitchFamily="34" charset="0"/>
                </a:endParaRPr>
              </a:p>
              <a:p>
                <a:pPr>
                  <a:spcAft>
                    <a:spcPts val="300"/>
                  </a:spcAft>
                </a:pPr>
                <a:r>
                  <a:rPr lang="zh-CN" altLang="en-US" sz="2000" dirty="0" smtClean="0">
                    <a:latin typeface="Arial" panose="020B0604020202020204" pitchFamily="34" charset="0"/>
                    <a:cs typeface="Arial" panose="020B0604020202020204" pitchFamily="34" charset="0"/>
                  </a:rPr>
                  <a:t>即</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𝑙</m:t>
                        </m:r>
                      </m:sub>
                    </m:sSub>
                    <m:r>
                      <a:rPr lang="en-US" altLang="zh-CN" sz="2000" b="0" i="1" smtClean="0">
                        <a:latin typeface="Cambria Math" panose="02040503050406030204" pitchFamily="18" charset="0"/>
                        <a:cs typeface="Arial" panose="020B0604020202020204" pitchFamily="34" charset="0"/>
                      </a:rPr>
                      <m:t>=1,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𝑠</m:t>
                        </m:r>
                      </m:sub>
                    </m:sSub>
                    <m:r>
                      <a:rPr lang="en-US" altLang="zh-CN" sz="2000" b="0" i="1" smtClean="0">
                        <a:latin typeface="Cambria Math" panose="02040503050406030204" pitchFamily="18" charset="0"/>
                        <a:cs typeface="Arial" panose="020B0604020202020204" pitchFamily="34" charset="0"/>
                      </a:rPr>
                      <m:t>=2</m:t>
                    </m:r>
                  </m:oMath>
                </a14:m>
                <a:r>
                  <a:rPr lang="zh-CN" altLang="en-US" sz="2000" b="0" dirty="0" smtClean="0">
                    <a:latin typeface="Arial" panose="020B0604020202020204" pitchFamily="34" charset="0"/>
                    <a:cs typeface="Arial" panose="020B0604020202020204" pitchFamily="34" charset="0"/>
                  </a:rPr>
                  <a:t>， 如果磁场不太强，自旋和轨道耦合为总角动量</a:t>
                </a:r>
                <a:endParaRPr lang="en-US" altLang="zh-CN" sz="2000" b="0" dirty="0" smtClean="0">
                  <a:latin typeface="Arial" panose="020B0604020202020204" pitchFamily="34" charset="0"/>
                  <a:cs typeface="Arial" panose="020B0604020202020204" pitchFamily="34" charset="0"/>
                </a:endParaRPr>
              </a:p>
              <a:p>
                <a:pPr marL="82153" indent="0">
                  <a:spcAft>
                    <a:spcPts val="300"/>
                  </a:spcAft>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3</m:t>
                          </m:r>
                        </m:num>
                        <m:den>
                          <m:r>
                            <a:rPr lang="en-US" altLang="zh-CN" sz="2000" b="0" i="1" smtClean="0">
                              <a:latin typeface="Cambria Math" panose="02040503050406030204" pitchFamily="18" charset="0"/>
                              <a:cs typeface="Arial" panose="020B0604020202020204" pitchFamily="34" charset="0"/>
                            </a:rPr>
                            <m:t>2</m:t>
                          </m:r>
                        </m:den>
                      </m:f>
                      <m:r>
                        <a:rPr lang="en-US" altLang="zh-CN" sz="2000" b="0" i="1"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1</m:t>
                          </m:r>
                        </m:num>
                        <m:den>
                          <m:r>
                            <a:rPr lang="en-US" altLang="zh-CN" sz="2000" b="0" i="1" smtClean="0">
                              <a:latin typeface="Cambria Math" panose="02040503050406030204" pitchFamily="18" charset="0"/>
                              <a:cs typeface="Arial" panose="020B0604020202020204" pitchFamily="34" charset="0"/>
                            </a:rPr>
                            <m:t>2</m:t>
                          </m:r>
                        </m:den>
                      </m:f>
                      <m:r>
                        <a:rPr lang="en-US" altLang="zh-CN" sz="2000" b="0" i="1" smtClean="0">
                          <a:latin typeface="Cambria Math" panose="02040503050406030204" pitchFamily="18" charset="0"/>
                          <a:cs typeface="Arial" panose="020B0604020202020204" pitchFamily="34" charset="0"/>
                        </a:rPr>
                        <m:t> </m:t>
                      </m:r>
                      <m:d>
                        <m:dPr>
                          <m:ctrlPr>
                            <a:rPr lang="en-US" altLang="zh-CN" sz="2000" b="0" i="1" smtClean="0">
                              <a:latin typeface="Cambria Math" panose="02040503050406030204" pitchFamily="18" charset="0"/>
                              <a:cs typeface="Arial" panose="020B0604020202020204" pitchFamily="34" charset="0"/>
                            </a:rPr>
                          </m:ctrlPr>
                        </m:dPr>
                        <m:e>
                          <m:f>
                            <m:fPr>
                              <m:ctrlPr>
                                <a:rPr lang="en-US" altLang="zh-CN" sz="2000" b="0" i="1" smtClean="0">
                                  <a:latin typeface="Cambria Math" panose="02040503050406030204" pitchFamily="18" charset="0"/>
                                  <a:cs typeface="Arial" panose="020B0604020202020204" pitchFamily="34" charset="0"/>
                                </a:rPr>
                              </m:ctrlPr>
                            </m:fPr>
                            <m:num>
                              <m:sSup>
                                <m:sSupPr>
                                  <m:ctrlPr>
                                    <a:rPr lang="en-US" altLang="zh-CN" sz="2000" i="1">
                                      <a:latin typeface="Cambria Math" panose="02040503050406030204" pitchFamily="18" charset="0"/>
                                      <a:cs typeface="Arial" panose="020B0604020202020204" pitchFamily="34" charset="0"/>
                                    </a:rPr>
                                  </m:ctrlPr>
                                </m:sSupPr>
                                <m:e>
                                  <m:acc>
                                    <m:accPr>
                                      <m:chr m:val="̂"/>
                                      <m:ctrlPr>
                                        <a:rPr lang="en-US" altLang="zh-CN" sz="2000" i="1">
                                          <a:latin typeface="Cambria Math" panose="02040503050406030204" pitchFamily="18" charset="0"/>
                                          <a:cs typeface="Arial" panose="020B0604020202020204" pitchFamily="34" charset="0"/>
                                        </a:rPr>
                                      </m:ctrlPr>
                                    </m:accPr>
                                    <m:e>
                                      <m:r>
                                        <a:rPr lang="en-US" altLang="zh-CN" sz="2000" i="1">
                                          <a:latin typeface="Cambria Math" panose="02040503050406030204" pitchFamily="18" charset="0"/>
                                          <a:cs typeface="Arial" panose="020B0604020202020204" pitchFamily="34" charset="0"/>
                                        </a:rPr>
                                        <m:t>𝑠</m:t>
                                      </m:r>
                                    </m:e>
                                  </m:acc>
                                </m:e>
                                <m:sup>
                                  <m:r>
                                    <a:rPr lang="en-US" altLang="zh-CN" sz="2000" i="1">
                                      <a:latin typeface="Cambria Math" panose="02040503050406030204" pitchFamily="18" charset="0"/>
                                      <a:cs typeface="Arial" panose="020B0604020202020204" pitchFamily="34" charset="0"/>
                                    </a:rPr>
                                    <m:t>2</m:t>
                                  </m:r>
                                </m:sup>
                              </m:sSup>
                              <m:r>
                                <a:rPr lang="en-US" altLang="zh-CN" sz="2000" i="1">
                                  <a:latin typeface="Cambria Math" panose="02040503050406030204" pitchFamily="18" charset="0"/>
                                  <a:cs typeface="Arial" panose="020B0604020202020204" pitchFamily="34" charset="0"/>
                                </a:rPr>
                                <m:t>−</m:t>
                              </m:r>
                              <m:sSup>
                                <m:sSupPr>
                                  <m:ctrlPr>
                                    <a:rPr lang="en-US" altLang="zh-CN" sz="2000" b="0" i="1" smtClean="0">
                                      <a:latin typeface="Cambria Math" panose="02040503050406030204" pitchFamily="18" charset="0"/>
                                      <a:cs typeface="Arial" panose="020B0604020202020204" pitchFamily="34" charset="0"/>
                                    </a:rPr>
                                  </m:ctrlPr>
                                </m:sSup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𝑙</m:t>
                                      </m:r>
                                    </m:e>
                                  </m:acc>
                                </m:e>
                                <m:sup>
                                  <m:r>
                                    <a:rPr lang="en-US" altLang="zh-CN" sz="2000" b="0" i="1" smtClean="0">
                                      <a:latin typeface="Cambria Math" panose="02040503050406030204" pitchFamily="18" charset="0"/>
                                      <a:cs typeface="Arial" panose="020B0604020202020204" pitchFamily="34" charset="0"/>
                                    </a:rPr>
                                    <m:t>2</m:t>
                                  </m:r>
                                </m:sup>
                              </m:sSup>
                            </m:num>
                            <m:den>
                              <m:sSup>
                                <m:sSupPr>
                                  <m:ctrlPr>
                                    <a:rPr lang="en-US" altLang="zh-CN" sz="2000" b="0" i="1" smtClean="0">
                                      <a:latin typeface="Cambria Math" panose="02040503050406030204" pitchFamily="18" charset="0"/>
                                      <a:cs typeface="Arial" panose="020B0604020202020204" pitchFamily="34" charset="0"/>
                                    </a:rPr>
                                  </m:ctrlPr>
                                </m:sSupPr>
                                <m:e>
                                  <m:acc>
                                    <m:accPr>
                                      <m:chr m:val="̂"/>
                                      <m:ctrlPr>
                                        <a:rPr lang="en-US" altLang="zh-CN" sz="2000" b="0" i="1" smtClean="0">
                                          <a:latin typeface="Cambria Math" panose="02040503050406030204" pitchFamily="18" charset="0"/>
                                          <a:cs typeface="Arial" panose="020B0604020202020204" pitchFamily="34" charset="0"/>
                                        </a:rPr>
                                      </m:ctrlPr>
                                    </m:accPr>
                                    <m:e>
                                      <m:r>
                                        <a:rPr lang="en-US" altLang="zh-CN" sz="2000" b="0" i="1" smtClean="0">
                                          <a:latin typeface="Cambria Math" panose="02040503050406030204" pitchFamily="18" charset="0"/>
                                          <a:cs typeface="Arial" panose="020B0604020202020204" pitchFamily="34" charset="0"/>
                                        </a:rPr>
                                        <m:t>𝑗</m:t>
                                      </m:r>
                                    </m:e>
                                  </m:acc>
                                </m:e>
                                <m:sup>
                                  <m:r>
                                    <a:rPr lang="en-US" altLang="zh-CN" sz="2000" b="0" i="1" smtClean="0">
                                      <a:latin typeface="Cambria Math" panose="02040503050406030204" pitchFamily="18" charset="0"/>
                                      <a:cs typeface="Arial" panose="020B0604020202020204" pitchFamily="34" charset="0"/>
                                    </a:rPr>
                                    <m:t>2</m:t>
                                  </m:r>
                                </m:sup>
                              </m:sSup>
                            </m:den>
                          </m:f>
                        </m:e>
                      </m:d>
                    </m:oMath>
                  </m:oMathPara>
                </a14:m>
                <a:endParaRPr lang="en-US" altLang="zh-CN" sz="2000" b="0" dirty="0" smtClean="0">
                  <a:latin typeface="Arial" panose="020B0604020202020204" pitchFamily="34" charset="0"/>
                  <a:cs typeface="Arial" panose="020B0604020202020204" pitchFamily="34" charset="0"/>
                </a:endParaRPr>
              </a:p>
              <a:p>
                <a:pPr>
                  <a:spcAft>
                    <a:spcPts val="300"/>
                  </a:spcAft>
                </a:pPr>
                <a:r>
                  <a:rPr lang="zh-CN" altLang="en-US" sz="2000" dirty="0" smtClean="0">
                    <a:latin typeface="Arial" panose="020B0604020202020204" pitchFamily="34" charset="0"/>
                    <a:cs typeface="Arial" panose="020B0604020202020204" pitchFamily="34" charset="0"/>
                  </a:rPr>
                  <a:t>量子化以后的磁矩</a:t>
                </a:r>
                <a:endParaRPr lang="en-US" altLang="zh-CN" sz="2000" dirty="0" smtClean="0">
                  <a:latin typeface="Arial" panose="020B0604020202020204" pitchFamily="34" charset="0"/>
                  <a:cs typeface="Arial" panose="020B0604020202020204" pitchFamily="34" charset="0"/>
                </a:endParaRPr>
              </a:p>
              <a:p>
                <a:pPr marL="82153" indent="0">
                  <a:spcAft>
                    <a:spcPts val="300"/>
                  </a:spcAft>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𝑗</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𝑗</m:t>
                          </m:r>
                        </m:sub>
                      </m:sSub>
                      <m:rad>
                        <m:radPr>
                          <m:degHide m:val="on"/>
                          <m:ctrlPr>
                            <a:rPr lang="en-US" altLang="zh-CN" sz="2000" b="0" i="1" smtClean="0">
                              <a:latin typeface="Cambria Math" panose="02040503050406030204" pitchFamily="18" charset="0"/>
                              <a:cs typeface="Arial" panose="020B0604020202020204" pitchFamily="34" charset="0"/>
                            </a:rPr>
                          </m:ctrlPr>
                        </m:radPr>
                        <m:deg/>
                        <m:e>
                          <m:r>
                            <a:rPr lang="en-US" altLang="zh-CN" sz="2000" b="0" i="1" smtClean="0">
                              <a:latin typeface="Cambria Math" panose="02040503050406030204" pitchFamily="18" charset="0"/>
                              <a:cs typeface="Arial" panose="020B0604020202020204" pitchFamily="34" charset="0"/>
                            </a:rPr>
                            <m:t>𝑗</m:t>
                          </m:r>
                          <m:d>
                            <m:dPr>
                              <m:ctrlPr>
                                <a:rPr lang="en-US" altLang="zh-CN" sz="2000" b="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𝑗</m:t>
                              </m:r>
                              <m:r>
                                <a:rPr lang="en-US" altLang="zh-CN" sz="2000" b="0" i="1" smtClean="0">
                                  <a:latin typeface="Cambria Math" panose="02040503050406030204" pitchFamily="18" charset="0"/>
                                  <a:cs typeface="Arial" panose="020B0604020202020204" pitchFamily="34" charset="0"/>
                                </a:rPr>
                                <m:t>+1</m:t>
                              </m:r>
                            </m:e>
                          </m:d>
                        </m:e>
                      </m:rad>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𝐵</m:t>
                          </m:r>
                        </m:sub>
                      </m:sSub>
                      <m:r>
                        <a:rPr lang="en-US" altLang="zh-CN" sz="2000" b="0" i="1" smtClean="0">
                          <a:latin typeface="Cambria Math" panose="02040503050406030204" pitchFamily="18" charset="0"/>
                          <a:cs typeface="Arial" panose="020B0604020202020204" pitchFamily="34" charset="0"/>
                        </a:rPr>
                        <m:t>,  </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𝑧</m:t>
                          </m:r>
                        </m:sub>
                      </m:sSub>
                      <m:r>
                        <a:rPr lang="en-US" altLang="zh-CN" sz="2000" b="0" i="1" smtClean="0">
                          <a:latin typeface="Cambria Math" panose="02040503050406030204" pitchFamily="18" charset="0"/>
                          <a:cs typeface="Arial" panose="020B0604020202020204" pitchFamily="34" charset="0"/>
                        </a:rPr>
                        <m:t>=</m:t>
                      </m:r>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𝑔</m:t>
                          </m:r>
                        </m:e>
                        <m:sub>
                          <m:r>
                            <a:rPr lang="en-US" altLang="zh-CN" sz="2000" b="0" i="1" smtClean="0">
                              <a:latin typeface="Cambria Math" panose="02040503050406030204" pitchFamily="18" charset="0"/>
                              <a:cs typeface="Arial" panose="020B0604020202020204" pitchFamily="34" charset="0"/>
                            </a:rPr>
                            <m:t>𝑗</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𝑚</m:t>
                          </m:r>
                        </m:e>
                        <m:sub>
                          <m:r>
                            <a:rPr lang="en-US" altLang="zh-CN" sz="2000" b="0" i="1" smtClean="0">
                              <a:latin typeface="Cambria Math" panose="02040503050406030204" pitchFamily="18" charset="0"/>
                              <a:cs typeface="Arial" panose="020B0604020202020204" pitchFamily="34" charset="0"/>
                            </a:rPr>
                            <m:t>𝑗</m:t>
                          </m:r>
                        </m:sub>
                      </m:sSub>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𝐵</m:t>
                          </m:r>
                        </m:sub>
                      </m:sSub>
                    </m:oMath>
                  </m:oMathPara>
                </a14:m>
                <a:endParaRPr lang="en-US" altLang="zh-CN" sz="2000" b="0" dirty="0" smtClean="0">
                  <a:latin typeface="Arial" panose="020B0604020202020204" pitchFamily="34" charset="0"/>
                  <a:cs typeface="Arial" panose="020B0604020202020204" pitchFamily="34" charset="0"/>
                </a:endParaRPr>
              </a:p>
              <a:p>
                <a:pPr>
                  <a:spcAft>
                    <a:spcPts val="300"/>
                  </a:spcAft>
                </a:pPr>
                <a:r>
                  <a:rPr lang="zh-CN" altLang="en-US" sz="2000" dirty="0" smtClean="0">
                    <a:latin typeface="Arial" panose="020B0604020202020204" pitchFamily="34" charset="0"/>
                    <a:cs typeface="Arial" panose="020B0604020202020204" pitchFamily="34" charset="0"/>
                  </a:rPr>
                  <a:t>其中</a:t>
                </a:r>
                <a14:m>
                  <m:oMath xmlns:m="http://schemas.openxmlformats.org/officeDocument/2006/math">
                    <m:sSub>
                      <m:sSubPr>
                        <m:ctrlPr>
                          <a:rPr lang="en-US" altLang="zh-CN" sz="2000" b="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𝜇</m:t>
                        </m:r>
                      </m:e>
                      <m:sub>
                        <m:r>
                          <a:rPr lang="en-US" altLang="zh-CN" sz="2000" b="0" i="1" smtClean="0">
                            <a:latin typeface="Cambria Math" panose="02040503050406030204" pitchFamily="18" charset="0"/>
                            <a:cs typeface="Arial" panose="020B0604020202020204" pitchFamily="34" charset="0"/>
                          </a:rPr>
                          <m:t>𝐵</m:t>
                        </m:r>
                      </m:sub>
                    </m:sSub>
                    <m:r>
                      <a:rPr lang="en-US" altLang="zh-CN" sz="2000" b="0" i="1" smtClean="0">
                        <a:latin typeface="Cambria Math" panose="02040503050406030204" pitchFamily="18" charset="0"/>
                        <a:cs typeface="Arial" panose="020B0604020202020204" pitchFamily="34" charset="0"/>
                      </a:rPr>
                      <m:t>=</m:t>
                    </m:r>
                    <m:r>
                      <a:rPr lang="en-US" altLang="zh-CN" sz="2000" b="0" i="1" smtClean="0">
                        <a:latin typeface="Cambria Math" panose="02040503050406030204" pitchFamily="18" charset="0"/>
                        <a:cs typeface="Arial" panose="020B0604020202020204" pitchFamily="34" charset="0"/>
                      </a:rPr>
                      <m:t>𝛾</m:t>
                    </m:r>
                    <m:r>
                      <a:rPr lang="en-US" altLang="zh-CN" sz="2000" b="0" i="1" smtClean="0">
                        <a:latin typeface="Cambria Math" panose="02040503050406030204" pitchFamily="18" charset="0"/>
                        <a:cs typeface="Arial" panose="020B0604020202020204" pitchFamily="34" charset="0"/>
                      </a:rPr>
                      <m:t>ℏ=</m:t>
                    </m:r>
                    <m:f>
                      <m:fPr>
                        <m:ctrlPr>
                          <a:rPr lang="en-US" altLang="zh-CN" sz="2000" b="0" i="1" smtClean="0">
                            <a:latin typeface="Cambria Math" panose="02040503050406030204" pitchFamily="18" charset="0"/>
                            <a:cs typeface="Arial" panose="020B0604020202020204" pitchFamily="34" charset="0"/>
                          </a:rPr>
                        </m:ctrlPr>
                      </m:fPr>
                      <m:num>
                        <m:r>
                          <a:rPr lang="en-US" altLang="zh-CN" sz="2000" b="0" i="1" smtClean="0">
                            <a:latin typeface="Cambria Math" panose="02040503050406030204" pitchFamily="18" charset="0"/>
                            <a:cs typeface="Arial" panose="020B0604020202020204" pitchFamily="34" charset="0"/>
                          </a:rPr>
                          <m:t>𝑒</m:t>
                        </m:r>
                        <m:r>
                          <a:rPr lang="en-US" altLang="zh-CN" sz="2000" b="0" i="1" smtClean="0">
                            <a:latin typeface="Cambria Math" panose="02040503050406030204" pitchFamily="18" charset="0"/>
                            <a:cs typeface="Arial" panose="020B0604020202020204" pitchFamily="34" charset="0"/>
                          </a:rPr>
                          <m:t>ℏ</m:t>
                        </m:r>
                      </m:num>
                      <m:den>
                        <m:r>
                          <a:rPr lang="en-US" altLang="zh-CN" sz="2000" b="0" i="1" smtClean="0">
                            <a:latin typeface="Cambria Math" panose="02040503050406030204" pitchFamily="18" charset="0"/>
                            <a:cs typeface="Arial" panose="020B0604020202020204" pitchFamily="34" charset="0"/>
                          </a:rPr>
                          <m:t>2</m:t>
                        </m:r>
                        <m:r>
                          <a:rPr lang="en-US" altLang="zh-CN" sz="2000" b="0" i="1" smtClean="0">
                            <a:latin typeface="Cambria Math" panose="02040503050406030204" pitchFamily="18" charset="0"/>
                            <a:cs typeface="Arial" panose="020B0604020202020204" pitchFamily="34" charset="0"/>
                          </a:rPr>
                          <m:t>𝑚</m:t>
                        </m:r>
                      </m:den>
                    </m:f>
                  </m:oMath>
                </a14:m>
                <a:endParaRPr lang="zh-CN" altLang="en-US" sz="2000" dirty="0">
                  <a:latin typeface="Arial" panose="020B0604020202020204" pitchFamily="34" charset="0"/>
                  <a:cs typeface="Arial" panose="020B060402020202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196751"/>
                <a:ext cx="8291264" cy="5214193"/>
              </a:xfrm>
              <a:blipFill rotWithShape="0">
                <a:blip r:embed="rId2"/>
                <a:stretch>
                  <a:fillRect t="-234" r="-3750" b="-46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磁场带来的动力学：磁矩</a:t>
            </a:r>
            <a:endParaRPr lang="zh-CN" altLang="en-US" sz="2800" dirty="0"/>
          </a:p>
        </p:txBody>
      </p:sp>
      <p:sp>
        <p:nvSpPr>
          <p:cNvPr id="4" name="文本框 3"/>
          <p:cNvSpPr txBox="1"/>
          <p:nvPr/>
        </p:nvSpPr>
        <p:spPr>
          <a:xfrm>
            <a:off x="2915816" y="5949280"/>
            <a:ext cx="144016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smtClean="0"/>
              <a:t>玻尔磁子</a:t>
            </a:r>
            <a:endParaRPr lang="zh-CN" altLang="en-US" dirty="0"/>
          </a:p>
        </p:txBody>
      </p:sp>
    </p:spTree>
    <p:extLst>
      <p:ext uri="{BB962C8B-B14F-4D97-AF65-F5344CB8AC3E}">
        <p14:creationId xmlns:p14="http://schemas.microsoft.com/office/powerpoint/2010/main" val="194734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4187" t="85238"/>
          <a:stretch/>
        </p:blipFill>
        <p:spPr>
          <a:xfrm>
            <a:off x="619762" y="2144000"/>
            <a:ext cx="8282878" cy="814463"/>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196300" y="3104912"/>
                <a:ext cx="5164171" cy="491417"/>
              </a:xfrm>
              <a:prstGeom prst="rect">
                <a:avLst/>
              </a:prstGeom>
              <a:noFill/>
            </p:spPr>
            <p:txBody>
              <a:bodyPr wrap="none" rtlCol="0">
                <a:spAutoFit/>
              </a:bodyPr>
              <a:lstStyle/>
              <a:p>
                <a14:m>
                  <m:oMath xmlns:m="http://schemas.openxmlformats.org/officeDocument/2006/math">
                    <m:r>
                      <a:rPr lang="zh-CN" altLang="en-US" b="1" i="1" dirty="0" smtClean="0">
                        <a:latin typeface="Cambria Math" panose="02040503050406030204" pitchFamily="18" charset="0"/>
                      </a:rPr>
                      <m:t>对</m:t>
                    </m:r>
                    <m:r>
                      <a:rPr lang="en-US" altLang="zh-CN" b="1" i="1" dirty="0" smtClean="0">
                        <a:latin typeface="Cambria Math" panose="02040503050406030204" pitchFamily="18" charset="0"/>
                      </a:rPr>
                      <m:t>𝑩</m:t>
                    </m:r>
                    <m:r>
                      <a:rPr lang="en-US" altLang="zh-CN" b="1"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𝐵</m:t>
                        </m:r>
                      </m:e>
                      <m:sub>
                        <m:r>
                          <a:rPr lang="en-US" altLang="zh-CN" b="0" i="1" dirty="0" smtClean="0">
                            <a:latin typeface="Cambria Math" panose="02040503050406030204" pitchFamily="18" charset="0"/>
                          </a:rPr>
                          <m:t>𝑧</m:t>
                        </m:r>
                      </m:sub>
                    </m:sSub>
                  </m:oMath>
                </a14:m>
                <a:r>
                  <a:rPr lang="zh-CN" altLang="en-US" dirty="0" smtClean="0"/>
                  <a:t>有，</a:t>
                </a:r>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𝑍</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𝑗</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𝐵</m:t>
                        </m:r>
                      </m:sub>
                    </m:sSub>
                    <m:r>
                      <a:rPr lang="en-US" altLang="zh-CN" b="0" i="1" smtClean="0">
                        <a:latin typeface="Cambria Math" panose="02040503050406030204" pitchFamily="18" charset="0"/>
                      </a:rPr>
                      <m:t>𝐵</m:t>
                    </m:r>
                  </m:oMath>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96300" y="3104912"/>
                <a:ext cx="5164171" cy="491417"/>
              </a:xfrm>
              <a:prstGeom prst="rect">
                <a:avLst/>
              </a:prstGeom>
              <a:blipFill rotWithShape="0">
                <a:blip r:embed="rId3"/>
                <a:stretch>
                  <a:fillRect l="-945" t="-13580" b="-17284"/>
                </a:stretch>
              </a:blipFill>
            </p:spPr>
            <p:txBody>
              <a:bodyPr/>
              <a:lstStyle/>
              <a:p>
                <a:r>
                  <a:rPr lang="zh-CN" altLang="en-US">
                    <a:noFill/>
                  </a:rPr>
                  <a:t> </a:t>
                </a:r>
              </a:p>
            </p:txBody>
          </p:sp>
        </mc:Fallback>
      </mc:AlternateContent>
      <p:sp>
        <p:nvSpPr>
          <p:cNvPr id="7" name="文本框 6"/>
          <p:cNvSpPr txBox="1"/>
          <p:nvPr/>
        </p:nvSpPr>
        <p:spPr>
          <a:xfrm>
            <a:off x="5290754" y="3150565"/>
            <a:ext cx="3611886" cy="400110"/>
          </a:xfrm>
          <a:prstGeom prst="rect">
            <a:avLst/>
          </a:prstGeom>
          <a:noFill/>
        </p:spPr>
        <p:txBody>
          <a:bodyPr wrap="none" rtlCol="0">
            <a:spAutoFit/>
          </a:bodyPr>
          <a:lstStyle/>
          <a:p>
            <a:r>
              <a:rPr lang="zh-CN" altLang="en-US" sz="2000" dirty="0" smtClean="0">
                <a:solidFill>
                  <a:srgbClr val="FF0000"/>
                </a:solidFill>
              </a:rPr>
              <a:t>斯特恩</a:t>
            </a:r>
            <a:r>
              <a:rPr lang="en-US" altLang="zh-CN" sz="2000" dirty="0" smtClean="0">
                <a:solidFill>
                  <a:srgbClr val="FF0000"/>
                </a:solidFill>
              </a:rPr>
              <a:t>-</a:t>
            </a:r>
            <a:r>
              <a:rPr lang="zh-CN" altLang="en-US" sz="2000" dirty="0" smtClean="0">
                <a:solidFill>
                  <a:srgbClr val="FF0000"/>
                </a:solidFill>
              </a:rPr>
              <a:t>盖拉赫实验，塞曼效应</a:t>
            </a:r>
            <a:endParaRPr lang="zh-CN" altLang="en-US" sz="2000" dirty="0">
              <a:solidFill>
                <a:srgbClr val="FF0000"/>
              </a:solidFill>
            </a:endParaRPr>
          </a:p>
        </p:txBody>
      </p:sp>
      <mc:AlternateContent xmlns:mc="http://schemas.openxmlformats.org/markup-compatibility/2006" xmlns:a14="http://schemas.microsoft.com/office/drawing/2010/main">
        <mc:Choice Requires="a14">
          <p:sp>
            <p:nvSpPr>
              <p:cNvPr id="9" name="文本框 8"/>
              <p:cNvSpPr txBox="1"/>
              <p:nvPr/>
            </p:nvSpPr>
            <p:spPr>
              <a:xfrm>
                <a:off x="178871" y="3919375"/>
                <a:ext cx="8723769" cy="669863"/>
              </a:xfrm>
              <a:prstGeom prst="rect">
                <a:avLst/>
              </a:prstGeom>
              <a:noFill/>
            </p:spPr>
            <p:txBody>
              <a:bodyPr wrap="square" rtlCol="0">
                <a:spAutoFit/>
              </a:bodyPr>
              <a:lstStyle/>
              <a:p>
                <a:pPr lvl="0"/>
                <a14:m>
                  <m:oMath xmlns:m="http://schemas.openxmlformats.org/officeDocument/2006/math">
                    <m:r>
                      <a:rPr lang="zh-CN" altLang="en-US" b="1" i="1" dirty="0" smtClean="0">
                        <a:latin typeface="Cambria Math" panose="02040503050406030204" pitchFamily="18" charset="0"/>
                      </a:rPr>
                      <m:t>对</m:t>
                    </m:r>
                    <m:r>
                      <a:rPr lang="zh-CN" altLang="en-US" b="1" i="1" dirty="0">
                        <a:latin typeface="Cambria Math" panose="02040503050406030204" pitchFamily="18" charset="0"/>
                      </a:rPr>
                      <m:t>内在磁场</m:t>
                    </m:r>
                    <m:r>
                      <a:rPr lang="en-US" altLang="zh-CN" b="1" i="1">
                        <a:latin typeface="Cambria Math" panose="02040503050406030204" pitchFamily="18" charset="0"/>
                      </a:rPr>
                      <m:t>𝑩</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r>
                          <a:rPr lang="en-US" altLang="zh-CN" i="1">
                            <a:latin typeface="Cambria Math" panose="02040503050406030204" pitchFamily="18" charset="0"/>
                          </a:rPr>
                          <m:t>𝜋</m:t>
                        </m:r>
                        <m:sSub>
                          <m:sSubPr>
                            <m:ctrlPr>
                              <a:rPr lang="en-US"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0</m:t>
                            </m:r>
                          </m:sub>
                        </m:sSub>
                      </m:den>
                    </m:f>
                    <m:f>
                      <m:fPr>
                        <m:ctrlPr>
                          <a:rPr lang="en-US" altLang="zh-CN" i="1">
                            <a:latin typeface="Cambria Math" panose="02040503050406030204" pitchFamily="18" charset="0"/>
                          </a:rPr>
                        </m:ctrlPr>
                      </m:fPr>
                      <m:num>
                        <m:r>
                          <a:rPr lang="en-US" altLang="zh-CN" i="1">
                            <a:latin typeface="Cambria Math" panose="02040503050406030204" pitchFamily="18" charset="0"/>
                          </a:rPr>
                          <m:t>𝑍𝑒</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0</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3</m:t>
                            </m:r>
                          </m:sup>
                        </m:sSup>
                      </m:den>
                    </m:f>
                    <m:r>
                      <a:rPr lang="en-US" altLang="zh-CN" b="1" i="1">
                        <a:latin typeface="Cambria Math" panose="02040503050406030204" pitchFamily="18" charset="0"/>
                      </a:rPr>
                      <m:t>𝑳</m:t>
                    </m:r>
                  </m:oMath>
                </a14:m>
                <a:r>
                  <a:rPr lang="zh-CN" altLang="en-US" dirty="0" smtClean="0"/>
                  <a:t>有，</a:t>
                </a:r>
                <a14:m>
                  <m:oMath xmlns:m="http://schemas.openxmlformats.org/officeDocument/2006/math">
                    <m:r>
                      <a:rPr lang="en-US" altLang="zh-CN" b="1" i="1">
                        <a:latin typeface="Cambria Math" panose="02040503050406030204" pitchFamily="18" charset="0"/>
                      </a:rPr>
                      <m:t>𝑼</m:t>
                    </m:r>
                    <m:r>
                      <a:rPr lang="en-US" altLang="zh-CN" b="1"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4</m:t>
                        </m:r>
                        <m:r>
                          <a:rPr lang="en-US" altLang="zh-CN" i="1">
                            <a:latin typeface="Cambria Math" panose="02040503050406030204" pitchFamily="18" charset="0"/>
                          </a:rPr>
                          <m:t>𝜋</m:t>
                        </m:r>
                        <m:sSub>
                          <m:sSubPr>
                            <m:ctrlPr>
                              <a:rPr lang="en-US"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0</m:t>
                            </m:r>
                          </m:sub>
                        </m:sSub>
                      </m:den>
                    </m:f>
                    <m:f>
                      <m:fPr>
                        <m:ctrlPr>
                          <a:rPr lang="en-US" altLang="zh-CN" i="1">
                            <a:latin typeface="Cambria Math" panose="02040503050406030204" pitchFamily="18" charset="0"/>
                          </a:rPr>
                        </m:ctrlPr>
                      </m:fPr>
                      <m:num>
                        <m:r>
                          <a:rPr lang="en-US" altLang="zh-CN" i="1">
                            <a:latin typeface="Cambria Math" panose="02040503050406030204" pitchFamily="18" charset="0"/>
                          </a:rPr>
                          <m:t>𝑍𝑒</m:t>
                        </m:r>
                      </m:num>
                      <m:den>
                        <m:r>
                          <a:rPr lang="en-US" altLang="zh-CN" i="1">
                            <a:latin typeface="Cambria Math" panose="02040503050406030204" pitchFamily="18" charset="0"/>
                          </a:rPr>
                          <m:t>2</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𝑚</m:t>
                            </m:r>
                          </m:e>
                          <m:sub>
                            <m:r>
                              <a:rPr lang="en-US" altLang="zh-CN" i="1">
                                <a:latin typeface="Cambria Math" panose="02040503050406030204" pitchFamily="18" charset="0"/>
                              </a:rPr>
                              <m:t>𝑒</m:t>
                            </m:r>
                          </m:sub>
                          <m:sup>
                            <m:r>
                              <a:rPr lang="en-US" altLang="zh-CN" i="1">
                                <a:latin typeface="Cambria Math" panose="02040503050406030204" pitchFamily="18" charset="0"/>
                              </a:rPr>
                              <m:t>2</m:t>
                            </m:r>
                          </m:sup>
                        </m:sSubSup>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3</m:t>
                            </m:r>
                          </m:sup>
                        </m:sSup>
                      </m:den>
                    </m:f>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𝑳</m:t>
                    </m:r>
                  </m:oMath>
                </a14:m>
                <a:r>
                  <a:rPr lang="zh-CN" altLang="en-US" dirty="0" smtClean="0"/>
                  <a:t>  </a:t>
                </a:r>
                <a:r>
                  <a:rPr lang="zh-CN" altLang="en-US" dirty="0" smtClean="0">
                    <a:solidFill>
                      <a:srgbClr val="FF0000"/>
                    </a:solidFill>
                  </a:rPr>
                  <a:t>碱金属双线</a:t>
                </a:r>
                <a:endParaRPr lang="zh-CN" altLang="en-US" dirty="0">
                  <a:solidFill>
                    <a:srgbClr val="FF0000"/>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78871" y="3919375"/>
                <a:ext cx="8723769" cy="669863"/>
              </a:xfrm>
              <a:prstGeom prst="rect">
                <a:avLst/>
              </a:prstGeom>
              <a:blipFill rotWithShape="0">
                <a:blip r:embed="rId4"/>
                <a:stretch>
                  <a:fillRect r="-4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19762" y="1082488"/>
                <a:ext cx="5626540" cy="58477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𝑈</m:t>
                      </m:r>
                      <m:r>
                        <a:rPr lang="en-US" altLang="zh-CN" sz="3200" b="0" i="1" smtClean="0">
                          <a:latin typeface="Cambria Math" panose="02040503050406030204" pitchFamily="18" charset="0"/>
                        </a:rPr>
                        <m:t>=−</m:t>
                      </m:r>
                      <m:r>
                        <a:rPr lang="en-US" altLang="zh-CN" sz="3200" b="1" i="1" smtClean="0">
                          <a:latin typeface="Cambria Math" panose="02040503050406030204" pitchFamily="18" charset="0"/>
                        </a:rPr>
                        <m:t>𝝁</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𝑩</m:t>
                      </m:r>
                      <m:r>
                        <a:rPr lang="en-US" altLang="zh-CN" sz="3200" b="1" i="1" smtClean="0">
                          <a:latin typeface="Cambria Math" panose="02040503050406030204" pitchFamily="18" charset="0"/>
                        </a:rPr>
                        <m:t>=</m:t>
                      </m:r>
                      <m:r>
                        <a:rPr lang="en-US" altLang="zh-CN" sz="3200" b="0" i="1" smtClean="0">
                          <a:latin typeface="Cambria Math" panose="02040503050406030204" pitchFamily="18" charset="0"/>
                        </a:rPr>
                        <m:t>𝛾</m:t>
                      </m:r>
                      <m:r>
                        <a:rPr lang="en-US" altLang="zh-CN" sz="3200" b="1" i="1" smtClean="0">
                          <a:latin typeface="Cambria Math" panose="02040503050406030204" pitchFamily="18" charset="0"/>
                        </a:rPr>
                        <m:t>𝑱</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𝑩</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𝑭</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m:t>
                      </m:r>
                      <m:r>
                        <a:rPr lang="en-US" altLang="zh-CN" sz="3200" b="0" i="1" smtClean="0">
                          <a:latin typeface="Cambria Math" panose="02040503050406030204" pitchFamily="18" charset="0"/>
                        </a:rPr>
                        <m:t>𝑈</m:t>
                      </m:r>
                    </m:oMath>
                  </m:oMathPara>
                </a14:m>
                <a:endParaRPr lang="zh-CN" altLang="en-US" sz="3200" i="1" dirty="0"/>
              </a:p>
            </p:txBody>
          </p:sp>
        </mc:Choice>
        <mc:Fallback xmlns="">
          <p:sp>
            <p:nvSpPr>
              <p:cNvPr id="8" name="文本框 7"/>
              <p:cNvSpPr txBox="1">
                <a:spLocks noRot="1" noChangeAspect="1" noMove="1" noResize="1" noEditPoints="1" noAdjustHandles="1" noChangeArrowheads="1" noChangeShapeType="1" noTextEdit="1"/>
              </p:cNvSpPr>
              <p:nvPr/>
            </p:nvSpPr>
            <p:spPr>
              <a:xfrm>
                <a:off x="619762" y="1082488"/>
                <a:ext cx="5626540" cy="58477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85145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225259"/>
            <a:ext cx="6589712" cy="716880"/>
          </a:xfrm>
        </p:spPr>
        <p:txBody>
          <a:bodyPr/>
          <a:lstStyle/>
          <a:p>
            <a:r>
              <a:rPr lang="zh-CN" altLang="en-US" dirty="0" smtClean="0"/>
              <a:t>三个实验</a:t>
            </a:r>
            <a:endParaRPr lang="zh-CN" altLang="en-US" dirty="0"/>
          </a:p>
        </p:txBody>
      </p:sp>
      <p:sp>
        <p:nvSpPr>
          <p:cNvPr id="5" name="文本占位符 4"/>
          <p:cNvSpPr>
            <a:spLocks noGrp="1"/>
          </p:cNvSpPr>
          <p:nvPr>
            <p:ph type="body" idx="1"/>
          </p:nvPr>
        </p:nvSpPr>
        <p:spPr>
          <a:xfrm>
            <a:off x="351359" y="1059093"/>
            <a:ext cx="2874596" cy="576262"/>
          </a:xfrm>
        </p:spPr>
        <p:txBody>
          <a:bodyPr/>
          <a:lstStyle/>
          <a:p>
            <a:pPr lvl="0"/>
            <a:r>
              <a:rPr lang="zh-CN" altLang="en-US" dirty="0"/>
              <a:t>施特恩</a:t>
            </a:r>
            <a:r>
              <a:rPr lang="en-US" altLang="zh-CN" dirty="0"/>
              <a:t>-</a:t>
            </a:r>
            <a:r>
              <a:rPr lang="zh-CN" altLang="en-US" dirty="0"/>
              <a:t>盖拉赫</a:t>
            </a:r>
            <a:r>
              <a:rPr lang="zh-CN" altLang="en-US" dirty="0" smtClean="0"/>
              <a:t>实验</a:t>
            </a:r>
            <a:endParaRPr lang="zh-CN" altLang="en-US" dirty="0"/>
          </a:p>
        </p:txBody>
      </p:sp>
      <p:sp>
        <p:nvSpPr>
          <p:cNvPr id="7" name="文本占位符 6"/>
          <p:cNvSpPr>
            <a:spLocks noGrp="1"/>
          </p:cNvSpPr>
          <p:nvPr>
            <p:ph type="body" sz="half" idx="3"/>
          </p:nvPr>
        </p:nvSpPr>
        <p:spPr>
          <a:xfrm>
            <a:off x="3310263" y="1055865"/>
            <a:ext cx="2873239" cy="576262"/>
          </a:xfrm>
        </p:spPr>
        <p:txBody>
          <a:bodyPr/>
          <a:lstStyle/>
          <a:p>
            <a:pPr lvl="0"/>
            <a:r>
              <a:rPr lang="zh-CN" altLang="en-US" dirty="0"/>
              <a:t>碱金属</a:t>
            </a:r>
            <a:r>
              <a:rPr lang="zh-CN" altLang="en-US" dirty="0" smtClean="0"/>
              <a:t>精细结构</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sz="quarter" idx="2"/>
              </p:nvPr>
            </p:nvSpPr>
            <p:spPr>
              <a:xfrm>
                <a:off x="28422" y="1635355"/>
                <a:ext cx="3197532" cy="3105703"/>
              </a:xfrm>
            </p:spPr>
            <p:txBody>
              <a:bodyPr>
                <a:normAutofit/>
              </a:bodyPr>
              <a:lstStyle/>
              <a:p>
                <a:r>
                  <a:rPr lang="zh-CN" altLang="en-US" sz="2000" dirty="0"/>
                  <a:t>通过磁场看原子</a:t>
                </a:r>
                <a:r>
                  <a:rPr lang="zh-CN" altLang="en-US" sz="2000" dirty="0" smtClean="0"/>
                  <a:t>偏转</a:t>
                </a:r>
                <a:endParaRPr lang="en-US" altLang="zh-CN" sz="2000" dirty="0" smtClean="0"/>
              </a:p>
              <a:p>
                <a:r>
                  <a:rPr lang="zh-CN" altLang="en-US" sz="2000" dirty="0" smtClean="0"/>
                  <a:t>单个能级看分裂（基态）</a:t>
                </a:r>
                <a:endParaRPr lang="zh-CN" altLang="en-US" sz="2000" dirty="0"/>
              </a:p>
              <a:p>
                <a:pPr lvl="0"/>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𝑧</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𝑗</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𝑗</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𝜇</m:t>
                        </m:r>
                      </m:e>
                      <m:sub>
                        <m:r>
                          <a:rPr lang="en-US" altLang="zh-CN" sz="2000" i="1">
                            <a:latin typeface="Cambria Math" panose="02040503050406030204" pitchFamily="18" charset="0"/>
                          </a:rPr>
                          <m:t>𝐵</m:t>
                        </m:r>
                      </m:sub>
                    </m:sSub>
                    <m:f>
                      <m:fPr>
                        <m:ctrlPr>
                          <a:rPr lang="en-US" altLang="zh-CN" sz="2000" i="1">
                            <a:latin typeface="Cambria Math" panose="02040503050406030204" pitchFamily="18" charset="0"/>
                          </a:rPr>
                        </m:ctrlPr>
                      </m:fPr>
                      <m:num>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𝐵</m:t>
                            </m:r>
                          </m:e>
                          <m:sub>
                            <m:r>
                              <a:rPr lang="en-US" altLang="zh-CN" sz="2000" i="1">
                                <a:latin typeface="Cambria Math" panose="02040503050406030204" pitchFamily="18" charset="0"/>
                              </a:rPr>
                              <m:t>𝑧</m:t>
                            </m:r>
                          </m:sub>
                        </m:sSub>
                      </m:num>
                      <m:den>
                        <m:r>
                          <a:rPr lang="en-US" altLang="zh-CN" sz="2000" i="1">
                            <a:latin typeface="Cambria Math" panose="02040503050406030204" pitchFamily="18" charset="0"/>
                          </a:rPr>
                          <m:t>𝜕</m:t>
                        </m:r>
                        <m:r>
                          <a:rPr lang="en-US" altLang="zh-CN" sz="2000" i="1">
                            <a:latin typeface="Cambria Math" panose="02040503050406030204" pitchFamily="18" charset="0"/>
                          </a:rPr>
                          <m:t>𝑧</m:t>
                        </m:r>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𝑑𝐷</m:t>
                        </m:r>
                      </m:num>
                      <m:den>
                        <m:r>
                          <a:rPr lang="en-US" altLang="zh-CN" sz="2000" i="1">
                            <a:latin typeface="Cambria Math" panose="02040503050406030204" pitchFamily="18" charset="0"/>
                          </a:rPr>
                          <m:t>3</m:t>
                        </m:r>
                        <m:r>
                          <a:rPr lang="en-US" altLang="zh-CN" sz="2000" i="1">
                            <a:latin typeface="Cambria Math" panose="02040503050406030204" pitchFamily="18" charset="0"/>
                          </a:rPr>
                          <m:t>𝑘𝑇</m:t>
                        </m:r>
                      </m:den>
                    </m:f>
                  </m:oMath>
                </a14:m>
                <a:endParaRPr lang="zh-CN" altLang="en-US" sz="2700" dirty="0"/>
              </a:p>
              <a:p>
                <a:endParaRPr lang="zh-CN" altLang="en-US" sz="2000" dirty="0"/>
              </a:p>
            </p:txBody>
          </p:sp>
        </mc:Choice>
        <mc:Fallback xmlns="">
          <p:sp>
            <p:nvSpPr>
              <p:cNvPr id="6" name="内容占位符 5"/>
              <p:cNvSpPr>
                <a:spLocks noGrp="1" noRot="1" noChangeAspect="1" noMove="1" noResize="1" noEditPoints="1" noAdjustHandles="1" noChangeArrowheads="1" noChangeShapeType="1" noTextEdit="1"/>
              </p:cNvSpPr>
              <p:nvPr>
                <p:ph sz="quarter" idx="2"/>
              </p:nvPr>
            </p:nvSpPr>
            <p:spPr>
              <a:xfrm>
                <a:off x="28422" y="1635355"/>
                <a:ext cx="3197532" cy="3105703"/>
              </a:xfrm>
              <a:blipFill rotWithShape="0">
                <a:blip r:embed="rId2"/>
                <a:stretch>
                  <a:fillRect t="-1961" r="-36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7"/>
              <p:cNvSpPr>
                <a:spLocks noGrp="1"/>
              </p:cNvSpPr>
              <p:nvPr>
                <p:ph sz="quarter" idx="4"/>
              </p:nvPr>
            </p:nvSpPr>
            <p:spPr>
              <a:xfrm>
                <a:off x="2987823" y="1632127"/>
                <a:ext cx="3246721" cy="3105703"/>
              </a:xfrm>
            </p:spPr>
            <p:txBody>
              <a:bodyPr>
                <a:normAutofit/>
              </a:bodyPr>
              <a:lstStyle/>
              <a:p>
                <a:pPr lvl="0"/>
                <a:r>
                  <a:rPr lang="zh-CN" altLang="en-US" sz="2000" dirty="0" smtClean="0"/>
                  <a:t>内在</a:t>
                </a:r>
                <a:r>
                  <a:rPr lang="zh-CN" altLang="en-US" sz="2000" dirty="0"/>
                  <a:t>磁场，原子核产生磁场</a:t>
                </a:r>
                <a:r>
                  <a:rPr lang="zh-CN" altLang="en-US" sz="2000" dirty="0" smtClean="0"/>
                  <a:t>，自旋轨道耦合</a:t>
                </a:r>
                <a:endParaRPr lang="en-US" altLang="zh-CN" sz="2000" dirty="0" smtClean="0"/>
              </a:p>
              <a:p>
                <a:pPr lvl="0"/>
                <a:r>
                  <a:rPr lang="zh-CN" altLang="en-US" sz="2000" dirty="0" smtClean="0"/>
                  <a:t>光谱现象，两能级之间</a:t>
                </a:r>
                <a:endParaRPr lang="en-US" altLang="zh-CN" sz="2000" dirty="0" smtClean="0"/>
              </a:p>
              <a:p>
                <a:pPr lvl="0"/>
                <a14:m>
                  <m:oMath xmlns:m="http://schemas.openxmlformats.org/officeDocument/2006/math">
                    <m:r>
                      <a:rPr lang="en-US" altLang="zh-CN" sz="2000" b="1" i="1">
                        <a:latin typeface="Cambria Math" panose="02040503050406030204" pitchFamily="18" charset="0"/>
                      </a:rPr>
                      <m:t>𝑩</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4</m:t>
                        </m:r>
                        <m:r>
                          <a:rPr lang="en-US" altLang="zh-CN" sz="2000" i="1">
                            <a:latin typeface="Cambria Math" panose="02040503050406030204" pitchFamily="18" charset="0"/>
                          </a:rPr>
                          <m:t>𝜋</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𝜀</m:t>
                            </m:r>
                          </m:e>
                          <m:sub>
                            <m:r>
                              <a:rPr lang="en-US" altLang="zh-CN" sz="2000" i="1">
                                <a:latin typeface="Cambria Math" panose="02040503050406030204" pitchFamily="18" charset="0"/>
                              </a:rPr>
                              <m:t>0</m:t>
                            </m:r>
                          </m:sub>
                        </m:sSub>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𝑍𝑒</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0</m:t>
                            </m:r>
                          </m:sub>
                        </m:sSub>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3</m:t>
                            </m:r>
                          </m:sup>
                        </m:sSup>
                      </m:den>
                    </m:f>
                    <m:r>
                      <a:rPr lang="en-US" altLang="zh-CN" sz="2000" b="1" i="1" smtClean="0">
                        <a:latin typeface="Cambria Math" panose="02040503050406030204" pitchFamily="18" charset="0"/>
                      </a:rPr>
                      <m:t>𝑳</m:t>
                    </m:r>
                  </m:oMath>
                </a14:m>
                <a:endParaRPr lang="zh-CN" altLang="en-US" sz="2000" b="1" dirty="0"/>
              </a:p>
              <a:p>
                <a:pPr lvl="0"/>
                <a14:m>
                  <m:oMath xmlns:m="http://schemas.openxmlformats.org/officeDocument/2006/math">
                    <m:r>
                      <a:rPr lang="en-US" altLang="zh-CN" sz="2000" b="1" i="1">
                        <a:latin typeface="Cambria Math" panose="02040503050406030204" pitchFamily="18" charset="0"/>
                      </a:rPr>
                      <m:t>𝑼</m:t>
                    </m:r>
                    <m:r>
                      <a:rPr lang="en-US" altLang="zh-CN" sz="2000" b="1"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4</m:t>
                        </m:r>
                        <m:r>
                          <a:rPr lang="en-US" altLang="zh-CN" sz="2000" i="1">
                            <a:latin typeface="Cambria Math" panose="02040503050406030204" pitchFamily="18" charset="0"/>
                          </a:rPr>
                          <m:t>𝜋</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𝜀</m:t>
                            </m:r>
                          </m:e>
                          <m:sub>
                            <m:r>
                              <a:rPr lang="en-US" altLang="zh-CN" sz="2000" i="1">
                                <a:latin typeface="Cambria Math" panose="02040503050406030204" pitchFamily="18" charset="0"/>
                              </a:rPr>
                              <m:t>0</m:t>
                            </m:r>
                          </m:sub>
                        </m:sSub>
                      </m:den>
                    </m:f>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𝑍𝑒</m:t>
                        </m:r>
                      </m:num>
                      <m:den>
                        <m:r>
                          <a:rPr lang="en-US" altLang="zh-CN" sz="2000" i="1">
                            <a:latin typeface="Cambria Math" panose="02040503050406030204" pitchFamily="18" charset="0"/>
                          </a:rPr>
                          <m:t>2</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𝑚</m:t>
                            </m:r>
                          </m:e>
                          <m:sub>
                            <m:r>
                              <a:rPr lang="en-US" altLang="zh-CN" sz="2000" i="1">
                                <a:latin typeface="Cambria Math" panose="02040503050406030204" pitchFamily="18" charset="0"/>
                              </a:rPr>
                              <m:t>𝑒</m:t>
                            </m:r>
                          </m:sub>
                          <m:sup>
                            <m:r>
                              <a:rPr lang="en-US" altLang="zh-CN" sz="2000" i="1">
                                <a:latin typeface="Cambria Math" panose="02040503050406030204" pitchFamily="18" charset="0"/>
                              </a:rPr>
                              <m:t>2</m:t>
                            </m:r>
                          </m:sup>
                        </m:sSub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𝑐</m:t>
                            </m:r>
                          </m:e>
                          <m:sup>
                            <m:r>
                              <a:rPr lang="en-US" altLang="zh-CN" sz="2000" i="1">
                                <a:latin typeface="Cambria Math" panose="02040503050406030204" pitchFamily="18" charset="0"/>
                              </a:rPr>
                              <m:t>2</m:t>
                            </m:r>
                          </m:sup>
                        </m:sSup>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𝑟</m:t>
                            </m:r>
                          </m:e>
                          <m:sup>
                            <m:r>
                              <a:rPr lang="en-US" altLang="zh-CN" sz="2000" i="1">
                                <a:latin typeface="Cambria Math" panose="02040503050406030204" pitchFamily="18" charset="0"/>
                              </a:rPr>
                              <m:t>3</m:t>
                            </m:r>
                          </m:sup>
                        </m:sSup>
                      </m:den>
                    </m:f>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smtClean="0">
                        <a:latin typeface="Cambria Math" panose="02040503050406030204" pitchFamily="18" charset="0"/>
                      </a:rPr>
                      <m:t>𝑳</m:t>
                    </m:r>
                  </m:oMath>
                </a14:m>
                <a:endParaRPr lang="zh-CN" altLang="en-US" sz="2000" dirty="0"/>
              </a:p>
            </p:txBody>
          </p:sp>
        </mc:Choice>
        <mc:Fallback xmlns="">
          <p:sp>
            <p:nvSpPr>
              <p:cNvPr id="8" name="内容占位符 7"/>
              <p:cNvSpPr>
                <a:spLocks noGrp="1" noRot="1" noChangeAspect="1" noMove="1" noResize="1" noEditPoints="1" noAdjustHandles="1" noChangeArrowheads="1" noChangeShapeType="1" noTextEdit="1"/>
              </p:cNvSpPr>
              <p:nvPr>
                <p:ph sz="quarter" idx="4"/>
              </p:nvPr>
            </p:nvSpPr>
            <p:spPr>
              <a:xfrm>
                <a:off x="2987823" y="1632127"/>
                <a:ext cx="3246721" cy="3105703"/>
              </a:xfrm>
              <a:blipFill rotWithShape="0">
                <a:blip r:embed="rId3"/>
                <a:stretch>
                  <a:fillRect t="-1179"/>
                </a:stretch>
              </a:blipFill>
            </p:spPr>
            <p:txBody>
              <a:bodyPr/>
              <a:lstStyle/>
              <a:p>
                <a:r>
                  <a:rPr lang="zh-CN" altLang="en-US">
                    <a:noFill/>
                  </a:rPr>
                  <a:t> </a:t>
                </a:r>
              </a:p>
            </p:txBody>
          </p:sp>
        </mc:Fallback>
      </mc:AlternateContent>
      <p:sp>
        <p:nvSpPr>
          <p:cNvPr id="9" name="文本占位符 4"/>
          <p:cNvSpPr txBox="1">
            <a:spLocks/>
          </p:cNvSpPr>
          <p:nvPr/>
        </p:nvSpPr>
        <p:spPr bwMode="auto">
          <a:xfrm>
            <a:off x="6479113" y="1049536"/>
            <a:ext cx="2874596"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l" defTabSz="457200" rtl="0" fontAlgn="base">
              <a:spcBef>
                <a:spcPts val="1000"/>
              </a:spcBef>
              <a:spcAft>
                <a:spcPct val="0"/>
              </a:spcAft>
              <a:buClr>
                <a:schemeClr val="accent1"/>
              </a:buClr>
              <a:buFont typeface="Wingdings 3" panose="05040102010807070707" pitchFamily="18" charset="2"/>
              <a:buNone/>
              <a:defRPr sz="2400" b="0" kern="1200">
                <a:solidFill>
                  <a:srgbClr val="404040"/>
                </a:solidFill>
                <a:latin typeface="+mn-lt"/>
                <a:ea typeface="+mn-ea"/>
                <a:cs typeface="+mn-cs"/>
              </a:defRPr>
            </a:lvl1pPr>
            <a:lvl2pPr marL="457200" indent="0" algn="l" defTabSz="457200" rtl="0" fontAlgn="base">
              <a:spcBef>
                <a:spcPts val="1000"/>
              </a:spcBef>
              <a:spcAft>
                <a:spcPct val="0"/>
              </a:spcAft>
              <a:buClr>
                <a:schemeClr val="accent1"/>
              </a:buClr>
              <a:buFont typeface="Wingdings 3" panose="05040102010807070707" pitchFamily="18" charset="2"/>
              <a:buNone/>
              <a:defRPr sz="2000" b="1" kern="1200">
                <a:solidFill>
                  <a:srgbClr val="404040"/>
                </a:solidFill>
                <a:latin typeface="+mn-lt"/>
                <a:ea typeface="+mn-ea"/>
                <a:cs typeface="+mn-cs"/>
              </a:defRPr>
            </a:lvl2pPr>
            <a:lvl3pPr marL="914400" indent="0" algn="l" defTabSz="457200" rtl="0" fontAlgn="base">
              <a:spcBef>
                <a:spcPts val="1000"/>
              </a:spcBef>
              <a:spcAft>
                <a:spcPct val="0"/>
              </a:spcAft>
              <a:buClr>
                <a:schemeClr val="accent1"/>
              </a:buClr>
              <a:buFont typeface="Wingdings 3" panose="05040102010807070707" pitchFamily="18" charset="2"/>
              <a:buNone/>
              <a:defRPr sz="1800" b="1" kern="1200">
                <a:solidFill>
                  <a:srgbClr val="404040"/>
                </a:solidFill>
                <a:latin typeface="+mn-lt"/>
                <a:ea typeface="+mn-ea"/>
                <a:cs typeface="+mn-cs"/>
              </a:defRPr>
            </a:lvl3pPr>
            <a:lvl4pPr marL="1371600" indent="0" algn="l" defTabSz="457200" rtl="0" fontAlgn="base">
              <a:spcBef>
                <a:spcPts val="1000"/>
              </a:spcBef>
              <a:spcAft>
                <a:spcPct val="0"/>
              </a:spcAft>
              <a:buClr>
                <a:schemeClr val="accent1"/>
              </a:buClr>
              <a:buFont typeface="Wingdings 3" panose="05040102010807070707" pitchFamily="18" charset="2"/>
              <a:buNone/>
              <a:defRPr sz="1600" b="1" kern="1200">
                <a:solidFill>
                  <a:srgbClr val="404040"/>
                </a:solidFill>
                <a:latin typeface="+mn-lt"/>
                <a:ea typeface="+mn-ea"/>
                <a:cs typeface="+mn-cs"/>
              </a:defRPr>
            </a:lvl4pPr>
            <a:lvl5pPr marL="1828800" indent="0" algn="l" defTabSz="457200" rtl="0" fontAlgn="base">
              <a:spcBef>
                <a:spcPts val="1000"/>
              </a:spcBef>
              <a:spcAft>
                <a:spcPct val="0"/>
              </a:spcAft>
              <a:buClr>
                <a:schemeClr val="accent1"/>
              </a:buClr>
              <a:buFont typeface="Wingdings 3" panose="05040102010807070707" pitchFamily="18" charset="2"/>
              <a:buNone/>
              <a:defRPr sz="1600" b="1" kern="1200">
                <a:solidFill>
                  <a:srgbClr val="404040"/>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600" b="1" kern="1200">
                <a:solidFill>
                  <a:schemeClr val="tx1">
                    <a:lumMod val="75000"/>
                    <a:lumOff val="25000"/>
                  </a:schemeClr>
                </a:solidFill>
                <a:latin typeface="+mn-lt"/>
                <a:ea typeface="+mn-ea"/>
                <a:cs typeface="+mn-cs"/>
              </a:defRPr>
            </a:lvl9pPr>
          </a:lstStyle>
          <a:p>
            <a:pPr lvl="0"/>
            <a:r>
              <a:rPr lang="zh-CN" altLang="en-US" dirty="0"/>
              <a:t>塞曼效应</a:t>
            </a:r>
          </a:p>
        </p:txBody>
      </p:sp>
      <mc:AlternateContent xmlns:mc="http://schemas.openxmlformats.org/markup-compatibility/2006" xmlns:a14="http://schemas.microsoft.com/office/drawing/2010/main">
        <mc:Choice Requires="a14">
          <p:sp>
            <p:nvSpPr>
              <p:cNvPr id="10" name="内容占位符 5"/>
              <p:cNvSpPr txBox="1">
                <a:spLocks/>
              </p:cNvSpPr>
              <p:nvPr/>
            </p:nvSpPr>
            <p:spPr bwMode="auto">
              <a:xfrm>
                <a:off x="5976648" y="1625798"/>
                <a:ext cx="3384376" cy="31057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defTabSz="457200" rtl="0" fontAlgn="base">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0"/>
                <a:r>
                  <a:rPr lang="zh-CN" altLang="en-US" sz="2000" dirty="0" smtClean="0"/>
                  <a:t>外在磁场对光谱的影响，</a:t>
                </a:r>
                <a:endParaRPr lang="en-US" altLang="zh-CN" sz="2000" dirty="0" smtClean="0"/>
              </a:p>
              <a:p>
                <a:pPr lvl="0"/>
                <a:r>
                  <a:rPr lang="zh-CN" altLang="en-US" sz="2000" dirty="0" smtClean="0"/>
                  <a:t>不考虑自旋</a:t>
                </a:r>
                <a:r>
                  <a:rPr lang="en-US" altLang="zh-CN" sz="2000" dirty="0"/>
                  <a:t>(</a:t>
                </a:r>
                <a:r>
                  <a:rPr lang="zh-CN" altLang="en-US" sz="2000" dirty="0"/>
                  <a:t>正常</a:t>
                </a:r>
                <a:r>
                  <a:rPr lang="en-US" altLang="zh-CN" sz="2000" dirty="0" smtClean="0"/>
                  <a:t>)</a:t>
                </a:r>
              </a:p>
              <a:p>
                <a:pPr lvl="0"/>
                <a:r>
                  <a:rPr lang="zh-CN" altLang="en-US" sz="2000" dirty="0" smtClean="0"/>
                  <a:t>弱磁场，考虑</a:t>
                </a:r>
                <a:r>
                  <a:rPr lang="zh-CN" altLang="en-US" sz="2000" dirty="0"/>
                  <a:t>自旋</a:t>
                </a:r>
                <a:r>
                  <a:rPr lang="en-US" altLang="zh-CN" sz="2000" dirty="0"/>
                  <a:t>(</a:t>
                </a:r>
                <a:r>
                  <a:rPr lang="zh-CN" altLang="en-US" sz="2000" dirty="0"/>
                  <a:t>反常</a:t>
                </a:r>
                <a:r>
                  <a:rPr lang="en-US" altLang="zh-CN" sz="2000" dirty="0"/>
                  <a:t>)</a:t>
                </a:r>
                <a:endParaRPr lang="zh-CN" altLang="en-US" sz="2000" dirty="0"/>
              </a:p>
              <a:p>
                <a:pPr eaLnBrk="1" hangingPunct="1"/>
                <a14:m>
                  <m:oMath xmlns:m="http://schemas.openxmlformats.org/officeDocument/2006/math">
                    <m:r>
                      <a:rPr kumimoji="0" lang="en-US" altLang="zh-CN" sz="2000" b="0" i="1" smtClean="0">
                        <a:latin typeface="Cambria Math" panose="02040503050406030204" pitchFamily="18" charset="0"/>
                      </a:rPr>
                      <m:t>h</m:t>
                    </m:r>
                    <m:sSup>
                      <m:sSupPr>
                        <m:ctrlPr>
                          <a:rPr kumimoji="0" lang="en-US" altLang="zh-CN" sz="2000" b="0" i="1" smtClean="0">
                            <a:latin typeface="Cambria Math" panose="02040503050406030204" pitchFamily="18" charset="0"/>
                          </a:rPr>
                        </m:ctrlPr>
                      </m:sSupPr>
                      <m:e>
                        <m:r>
                          <a:rPr kumimoji="0" lang="en-US" altLang="zh-CN" sz="2000" b="0" i="1" smtClean="0">
                            <a:latin typeface="Cambria Math" panose="02040503050406030204" pitchFamily="18" charset="0"/>
                          </a:rPr>
                          <m:t>𝜈</m:t>
                        </m:r>
                      </m:e>
                      <m:sup>
                        <m:r>
                          <a:rPr kumimoji="0" lang="en-US" altLang="zh-CN" sz="2000" b="0" i="1" smtClean="0">
                            <a:latin typeface="Cambria Math" panose="02040503050406030204" pitchFamily="18" charset="0"/>
                          </a:rPr>
                          <m:t>′</m:t>
                        </m:r>
                      </m:sup>
                    </m:sSup>
                    <m:r>
                      <a:rPr kumimoji="0" lang="en-US" altLang="zh-CN" sz="2000" b="0" i="1" smtClean="0">
                        <a:latin typeface="Cambria Math" panose="02040503050406030204" pitchFamily="18" charset="0"/>
                      </a:rPr>
                      <m:t>=</m:t>
                    </m:r>
                    <m:r>
                      <a:rPr kumimoji="0" lang="en-US" altLang="zh-CN" sz="2000" b="0" i="1" smtClean="0">
                        <a:latin typeface="Cambria Math" panose="02040503050406030204" pitchFamily="18" charset="0"/>
                      </a:rPr>
                      <m:t>h</m:t>
                    </m:r>
                    <m:r>
                      <a:rPr kumimoji="0" lang="en-US" altLang="zh-CN" sz="2000" b="0" i="1" smtClean="0">
                        <a:latin typeface="Cambria Math" panose="02040503050406030204" pitchFamily="18" charset="0"/>
                      </a:rPr>
                      <m:t>𝜈</m:t>
                    </m:r>
                    <m:r>
                      <a:rPr kumimoji="0" lang="en-US" altLang="zh-CN" sz="2000" b="0" i="1" smtClean="0">
                        <a:latin typeface="Cambria Math" panose="02040503050406030204" pitchFamily="18" charset="0"/>
                      </a:rPr>
                      <m:t>+</m:t>
                    </m:r>
                    <m:d>
                      <m:dPr>
                        <m:ctrlPr>
                          <a:rPr kumimoji="0" lang="en-US" altLang="zh-CN" sz="2000" b="0" i="1" smtClean="0">
                            <a:latin typeface="Cambria Math" panose="02040503050406030204" pitchFamily="18" charset="0"/>
                          </a:rPr>
                        </m:ctrlPr>
                      </m:dPr>
                      <m:e>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𝑚</m:t>
                            </m:r>
                          </m:e>
                          <m:sub>
                            <m:r>
                              <a:rPr kumimoji="0" lang="en-US" altLang="zh-CN" sz="2000" b="0" i="1" smtClean="0">
                                <a:latin typeface="Cambria Math" panose="02040503050406030204" pitchFamily="18" charset="0"/>
                              </a:rPr>
                              <m:t>𝑗</m:t>
                            </m:r>
                            <m:r>
                              <a:rPr kumimoji="0" lang="en-US" altLang="zh-CN" sz="2000" b="0" i="1" smtClean="0">
                                <a:latin typeface="Cambria Math" panose="02040503050406030204" pitchFamily="18" charset="0"/>
                              </a:rPr>
                              <m:t>2</m:t>
                            </m:r>
                          </m:sub>
                        </m:sSub>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𝑔</m:t>
                            </m:r>
                          </m:e>
                          <m:sub>
                            <m:r>
                              <a:rPr kumimoji="0" lang="en-US" altLang="zh-CN" sz="2000" b="0" i="1" smtClean="0">
                                <a:latin typeface="Cambria Math" panose="02040503050406030204" pitchFamily="18" charset="0"/>
                              </a:rPr>
                              <m:t>2</m:t>
                            </m:r>
                          </m:sub>
                        </m:sSub>
                        <m:r>
                          <a:rPr kumimoji="0" lang="en-US" altLang="zh-CN" sz="2000" b="0" i="1" smtClean="0">
                            <a:latin typeface="Cambria Math" panose="02040503050406030204" pitchFamily="18" charset="0"/>
                          </a:rPr>
                          <m:t>−</m:t>
                        </m:r>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𝑚</m:t>
                            </m:r>
                          </m:e>
                          <m:sub>
                            <m:r>
                              <a:rPr kumimoji="0" lang="en-US" altLang="zh-CN" sz="2000" b="0" i="1" smtClean="0">
                                <a:latin typeface="Cambria Math" panose="02040503050406030204" pitchFamily="18" charset="0"/>
                              </a:rPr>
                              <m:t>𝑗</m:t>
                            </m:r>
                            <m:r>
                              <a:rPr kumimoji="0" lang="en-US" altLang="zh-CN" sz="2000" b="0" i="1" smtClean="0">
                                <a:latin typeface="Cambria Math" panose="02040503050406030204" pitchFamily="18" charset="0"/>
                              </a:rPr>
                              <m:t>1</m:t>
                            </m:r>
                          </m:sub>
                        </m:sSub>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𝑔</m:t>
                            </m:r>
                          </m:e>
                          <m:sub>
                            <m:r>
                              <a:rPr kumimoji="0" lang="en-US" altLang="zh-CN" sz="2000" b="0" i="1" smtClean="0">
                                <a:latin typeface="Cambria Math" panose="02040503050406030204" pitchFamily="18" charset="0"/>
                              </a:rPr>
                              <m:t>1</m:t>
                            </m:r>
                          </m:sub>
                        </m:sSub>
                      </m:e>
                    </m:d>
                    <m:r>
                      <a:rPr kumimoji="0" lang="en-US" altLang="zh-CN" sz="2000" b="0" i="1" smtClean="0">
                        <a:latin typeface="Cambria Math" panose="02040503050406030204" pitchFamily="18" charset="0"/>
                      </a:rPr>
                      <m:t>𝐵</m:t>
                    </m:r>
                  </m:oMath>
                </a14:m>
                <a:endParaRPr kumimoji="0" lang="zh-CN" altLang="en-US" sz="2000" dirty="0"/>
              </a:p>
              <a:p>
                <a:pPr eaLnBrk="1" hangingPunct="1"/>
                <a:endParaRPr kumimoji="0" lang="zh-CN" altLang="en-US" sz="2000" dirty="0"/>
              </a:p>
            </p:txBody>
          </p:sp>
        </mc:Choice>
        <mc:Fallback xmlns="">
          <p:sp>
            <p:nvSpPr>
              <p:cNvPr id="10" name="内容占位符 5"/>
              <p:cNvSpPr txBox="1">
                <a:spLocks noRot="1" noChangeAspect="1" noMove="1" noResize="1" noEditPoints="1" noAdjustHandles="1" noChangeArrowheads="1" noChangeShapeType="1" noTextEdit="1"/>
              </p:cNvSpPr>
              <p:nvPr/>
            </p:nvSpPr>
            <p:spPr bwMode="auto">
              <a:xfrm>
                <a:off x="5976648" y="1625798"/>
                <a:ext cx="3384376" cy="3105703"/>
              </a:xfrm>
              <a:prstGeom prst="rect">
                <a:avLst/>
              </a:prstGeom>
              <a:blipFill rotWithShape="0">
                <a:blip r:embed="rId4"/>
                <a:stretch>
                  <a:fillRect l="-1619" t="-21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2" name="图片 11"/>
          <p:cNvPicPr>
            <a:picLocks noChangeAspect="1"/>
          </p:cNvPicPr>
          <p:nvPr/>
        </p:nvPicPr>
        <p:blipFill rotWithShape="1">
          <a:blip r:embed="rId5">
            <a:clrChange>
              <a:clrFrom>
                <a:srgbClr val="FFFFFF"/>
              </a:clrFrom>
              <a:clrTo>
                <a:srgbClr val="FFFFFF">
                  <a:alpha val="0"/>
                </a:srgbClr>
              </a:clrTo>
            </a:clrChange>
          </a:blip>
          <a:srcRect l="14571" t="8961" r="20476" b="19221"/>
          <a:stretch/>
        </p:blipFill>
        <p:spPr>
          <a:xfrm>
            <a:off x="298246" y="3521766"/>
            <a:ext cx="2376264" cy="2419469"/>
          </a:xfrm>
          <a:prstGeom prst="rect">
            <a:avLst/>
          </a:prstGeom>
        </p:spPr>
      </p:pic>
      <p:pic>
        <p:nvPicPr>
          <p:cNvPr id="13" name="图片 12"/>
          <p:cNvPicPr>
            <a:picLocks noChangeAspect="1"/>
          </p:cNvPicPr>
          <p:nvPr/>
        </p:nvPicPr>
        <p:blipFill>
          <a:blip r:embed="rId6">
            <a:clrChange>
              <a:clrFrom>
                <a:srgbClr val="FFFFFF"/>
              </a:clrFrom>
              <a:clrTo>
                <a:srgbClr val="FFFFFF">
                  <a:alpha val="0"/>
                </a:srgbClr>
              </a:clrTo>
            </a:clrChange>
          </a:blip>
          <a:stretch>
            <a:fillRect/>
          </a:stretch>
        </p:blipFill>
        <p:spPr>
          <a:xfrm>
            <a:off x="2587215" y="4071052"/>
            <a:ext cx="2985579" cy="2290136"/>
          </a:xfrm>
          <a:prstGeom prst="rect">
            <a:avLst/>
          </a:prstGeom>
        </p:spPr>
      </p:pic>
      <p:pic>
        <p:nvPicPr>
          <p:cNvPr id="14" name="图片 13"/>
          <p:cNvPicPr>
            <a:picLocks noChangeAspect="1"/>
          </p:cNvPicPr>
          <p:nvPr/>
        </p:nvPicPr>
        <p:blipFill>
          <a:blip r:embed="rId7" cstate="print">
            <a:clrChange>
              <a:clrFrom>
                <a:srgbClr val="FEFEFF"/>
              </a:clrFrom>
              <a:clrTo>
                <a:srgbClr val="FEFEFF">
                  <a:alpha val="0"/>
                </a:srgbClr>
              </a:clrTo>
            </a:clrChange>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5820459" y="3709996"/>
            <a:ext cx="3103662" cy="2651192"/>
          </a:xfrm>
          <a:prstGeom prst="rect">
            <a:avLst/>
          </a:prstGeom>
        </p:spPr>
      </p:pic>
    </p:spTree>
    <p:extLst>
      <p:ext uri="{BB962C8B-B14F-4D97-AF65-F5344CB8AC3E}">
        <p14:creationId xmlns:p14="http://schemas.microsoft.com/office/powerpoint/2010/main" val="28587387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1706</TotalTime>
  <Words>6441</Words>
  <Application>Microsoft Office PowerPoint</Application>
  <PresentationFormat>全屏显示(4:3)</PresentationFormat>
  <Paragraphs>764</Paragraphs>
  <Slides>153</Slides>
  <Notes>7</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8</vt:i4>
      </vt:variant>
      <vt:variant>
        <vt:lpstr>幻灯片标题</vt:lpstr>
      </vt:variant>
      <vt:variant>
        <vt:i4>153</vt:i4>
      </vt:variant>
    </vt:vector>
  </HeadingPairs>
  <TitlesOfParts>
    <vt:vector size="182" baseType="lpstr">
      <vt:lpstr>Arial Unicode MS</vt:lpstr>
      <vt:lpstr>HiddenHorzOCR</vt:lpstr>
      <vt:lpstr>黑体</vt:lpstr>
      <vt:lpstr>华文细黑</vt:lpstr>
      <vt:lpstr>楷体_GB2312</vt:lpstr>
      <vt:lpstr>隶书</vt:lpstr>
      <vt:lpstr>宋体</vt:lpstr>
      <vt:lpstr>Arial</vt:lpstr>
      <vt:lpstr>Calibri</vt:lpstr>
      <vt:lpstr>Cambria Math</vt:lpstr>
      <vt:lpstr>Georgia</vt:lpstr>
      <vt:lpstr>Impact</vt:lpstr>
      <vt:lpstr>Lucida Sans Unicode</vt:lpstr>
      <vt:lpstr>Symbol</vt:lpstr>
      <vt:lpstr>Tahoma</vt:lpstr>
      <vt:lpstr>Times New Roman</vt:lpstr>
      <vt:lpstr>Verdana</vt:lpstr>
      <vt:lpstr>Wingdings</vt:lpstr>
      <vt:lpstr>Wingdings 2</vt:lpstr>
      <vt:lpstr>Wingdings 3</vt:lpstr>
      <vt:lpstr>主题1</vt:lpstr>
      <vt:lpstr>Equation</vt:lpstr>
      <vt:lpstr>公式</vt:lpstr>
      <vt:lpstr>Microsoft 公式 3.0</vt:lpstr>
      <vt:lpstr>MathType 6.0 Equation</vt:lpstr>
      <vt:lpstr>Document</vt:lpstr>
      <vt:lpstr>文档</vt:lpstr>
      <vt:lpstr>剪辑</vt:lpstr>
      <vt:lpstr>Microsoft Word 图片</vt:lpstr>
      <vt:lpstr>第一章　原子的卢瑟福模型 </vt:lpstr>
      <vt:lpstr>§1.1 电子的发现与荷质比</vt:lpstr>
      <vt:lpstr>§1.2 原子的质量和大小</vt:lpstr>
      <vt:lpstr>§1.3原子的卢瑟福核式结构模型 </vt:lpstr>
      <vt:lpstr>PowerPoint 演示文稿</vt:lpstr>
      <vt:lpstr>PowerPoint 演示文稿</vt:lpstr>
      <vt:lpstr>α粒子的散射实验 </vt:lpstr>
      <vt:lpstr>库仑散射公式 </vt:lpstr>
      <vt:lpstr>C、卢瑟福散射公式的推导 </vt:lpstr>
      <vt:lpstr>PowerPoint 演示文稿</vt:lpstr>
      <vt:lpstr>PowerPoint 演示文稿</vt:lpstr>
      <vt:lpstr>§1.4卢瑟福模型的实验验证——盖革和马斯顿实验 </vt:lpstr>
      <vt:lpstr>PowerPoint 演示文稿</vt:lpstr>
      <vt:lpstr>B、原子核大小的估计 </vt:lpstr>
      <vt:lpstr>PowerPoint 演示文稿</vt:lpstr>
      <vt:lpstr>C、对α粒子散射实验的回顾与一些说明 </vt:lpstr>
      <vt:lpstr>§1.5卢瑟福模型的意义和困难</vt:lpstr>
      <vt:lpstr>PowerPoint 演示文稿</vt:lpstr>
      <vt:lpstr>第二章 原子的量子态：玻尔模型</vt:lpstr>
      <vt:lpstr>§2.1量子假说</vt:lpstr>
      <vt:lpstr>PowerPoint 演示文稿</vt:lpstr>
      <vt:lpstr>PowerPoint 演示文稿</vt:lpstr>
      <vt:lpstr>PowerPoint 演示文稿</vt:lpstr>
      <vt:lpstr>氢原子光谱及其经验规律 </vt:lpstr>
      <vt:lpstr>PowerPoint 演示文稿</vt:lpstr>
      <vt:lpstr>Bohr模型</vt:lpstr>
      <vt:lpstr>PowerPoint 演示文稿</vt:lpstr>
      <vt:lpstr>PowerPoint 演示文稿</vt:lpstr>
      <vt:lpstr>PowerPoint 演示文稿</vt:lpstr>
      <vt:lpstr>Bohr的氢原子模型中的一些量</vt:lpstr>
      <vt:lpstr>PowerPoint 演示文稿</vt:lpstr>
      <vt:lpstr>PowerPoint 演示文稿</vt:lpstr>
      <vt:lpstr>PowerPoint 演示文稿</vt:lpstr>
      <vt:lpstr>类氢离子的光谱 </vt:lpstr>
      <vt:lpstr>PowerPoint 演示文稿</vt:lpstr>
      <vt:lpstr>PowerPoint 演示文稿</vt:lpstr>
      <vt:lpstr>PowerPoint 演示文稿</vt:lpstr>
      <vt:lpstr>PowerPoint 演示文稿</vt:lpstr>
      <vt:lpstr>PowerPoint 演示文稿</vt:lpstr>
      <vt:lpstr>Bohr模型</vt:lpstr>
      <vt:lpstr>F－H实验与原子能级的量子化 </vt:lpstr>
      <vt:lpstr>F－H实验与原子能级的量子化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磁矩&amp;磁场</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抗磁性、顺磁性和铁磁性 </vt:lpstr>
      <vt:lpstr>PowerPoint 演示文稿</vt:lpstr>
      <vt:lpstr>PowerPoint 演示文稿</vt:lpstr>
      <vt:lpstr>PowerPoint 演示文稿</vt:lpstr>
      <vt:lpstr>与自旋有关的</vt:lpstr>
      <vt:lpstr>量子数  </vt:lpstr>
      <vt:lpstr>自旋和轨道 </vt:lpstr>
      <vt:lpstr>对于单电子，跃迁选择定则</vt:lpstr>
      <vt:lpstr>磁场带来的动力学：磁矩</vt:lpstr>
      <vt:lpstr>PowerPoint 演示文稿</vt:lpstr>
      <vt:lpstr>三个实验</vt:lpstr>
      <vt:lpstr>PowerPoint 演示文稿</vt:lpstr>
      <vt:lpstr>PowerPoint 演示文稿</vt:lpstr>
      <vt:lpstr>塞曼效应</vt:lpstr>
      <vt:lpstr>PowerPoint 演示文稿</vt:lpstr>
      <vt:lpstr>氦原子光谱特征</vt:lpstr>
      <vt:lpstr>PowerPoint 演示文稿</vt:lpstr>
      <vt:lpstr>PowerPoint 演示文稿</vt:lpstr>
      <vt:lpstr>两个(价)电子耦合的原子态——电子的组态 </vt:lpstr>
      <vt:lpstr>PowerPoint 演示文稿</vt:lpstr>
      <vt:lpstr>PowerPoint 演示文稿</vt:lpstr>
      <vt:lpstr>PowerPoint 演示文稿</vt:lpstr>
      <vt:lpstr>双原子电子L-S耦合</vt:lpstr>
      <vt:lpstr>PowerPoint 演示文稿</vt:lpstr>
      <vt:lpstr>泡利不相容原理(Pauli exclusion principle)</vt:lpstr>
      <vt:lpstr>PowerPoint 演示文稿</vt:lpstr>
      <vt:lpstr>PowerPoint 演示文稿</vt:lpstr>
      <vt:lpstr>PowerPoint 演示文稿</vt:lpstr>
      <vt:lpstr>同科电子合成的状态</vt:lpstr>
      <vt:lpstr>PowerPoint 演示文稿</vt:lpstr>
      <vt:lpstr>PowerPoint 演示文稿</vt:lpstr>
      <vt:lpstr>双电子原子L-S耦合</vt:lpstr>
      <vt:lpstr>偶数法则——两个电子的同科组态</vt:lpstr>
      <vt:lpstr>PowerPoint 演示文稿</vt:lpstr>
      <vt:lpstr>PowerPoint 演示文稿</vt:lpstr>
      <vt:lpstr>跃迁选择定则——电偶极辐射的规律</vt:lpstr>
      <vt:lpstr>双原子电子跃迁</vt:lpstr>
      <vt:lpstr>PowerPoint 演示文稿</vt:lpstr>
      <vt:lpstr>PowerPoint 演示文稿</vt:lpstr>
      <vt:lpstr>PowerPoint 演示文稿</vt:lpstr>
      <vt:lpstr>PowerPoint 演示文稿</vt:lpstr>
      <vt:lpstr>PowerPoint 演示文稿</vt:lpstr>
      <vt:lpstr>洪特定则 (Hund's rule)</vt:lpstr>
      <vt:lpstr>PowerPoint 演示文稿</vt:lpstr>
      <vt:lpstr>PowerPoint 演示文稿</vt:lpstr>
      <vt:lpstr>PowerPoint 演示文稿</vt:lpstr>
      <vt:lpstr>PowerPoint 演示文稿</vt:lpstr>
      <vt:lpstr>PowerPoint 演示文稿</vt:lpstr>
      <vt:lpstr>PowerPoint 演示文稿</vt:lpstr>
      <vt:lpstr>第六章  X射线 </vt:lpstr>
      <vt:lpstr>光电效应！电光效应？</vt:lpstr>
      <vt:lpstr>PowerPoint 演示文稿</vt:lpstr>
      <vt:lpstr>PowerPoint 演示文稿</vt:lpstr>
      <vt:lpstr>劳厄相片法和多晶粉末法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wlx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原子的卢瑟福模型 </dc:title>
  <dc:creator>mouse-wlx</dc:creator>
  <cp:lastModifiedBy>刘昊迪</cp:lastModifiedBy>
  <cp:revision>318</cp:revision>
  <cp:lastPrinted>1601-01-01T00:00:00Z</cp:lastPrinted>
  <dcterms:created xsi:type="dcterms:W3CDTF">2003-02-14T07:15:14Z</dcterms:created>
  <dcterms:modified xsi:type="dcterms:W3CDTF">2016-06-20T13:10:34Z</dcterms:modified>
</cp:coreProperties>
</file>